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0693400" cy="15125700"/>
  <p:notesSz cx="10693400" cy="151257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314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27190-12E5-499D-96CB-097FFDB8B5CB}" type="datetimeFigureOut">
              <a:rPr lang="zh-TW" altLang="en-US" smtClean="0"/>
              <a:t>2022/9/6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1890713"/>
            <a:ext cx="3609975" cy="510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1069975" y="7278688"/>
            <a:ext cx="8553450" cy="5956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14366875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6057900" y="14366875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06ADC-D2D3-404F-946C-04A9841DA7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568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106ADC-D2D3-404F-946C-04A9841DA7C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733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forms.gle/cycaujN2Pe36S9RE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: 圓角 25">
            <a:extLst>
              <a:ext uri="{FF2B5EF4-FFF2-40B4-BE49-F238E27FC236}">
                <a16:creationId xmlns:a16="http://schemas.microsoft.com/office/drawing/2014/main" id="{92930E01-B240-47BF-B1CB-2EB1C7CE4EC1}"/>
              </a:ext>
            </a:extLst>
          </p:cNvPr>
          <p:cNvSpPr/>
          <p:nvPr/>
        </p:nvSpPr>
        <p:spPr>
          <a:xfrm>
            <a:off x="2755900" y="1634251"/>
            <a:ext cx="5466570" cy="7609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E6E11298-7014-4340-9819-C976B853E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51" y="10598214"/>
            <a:ext cx="9847631" cy="1374085"/>
          </a:xfrm>
          <a:prstGeom prst="rect">
            <a:avLst/>
          </a:prstGeom>
        </p:spPr>
      </p:pic>
      <p:sp>
        <p:nvSpPr>
          <p:cNvPr id="7" name="矩形: 圓角 6">
            <a:extLst>
              <a:ext uri="{FF2B5EF4-FFF2-40B4-BE49-F238E27FC236}">
                <a16:creationId xmlns:a16="http://schemas.microsoft.com/office/drawing/2014/main" id="{6AF390A5-D0C2-410A-8016-3D9DA9C38576}"/>
              </a:ext>
            </a:extLst>
          </p:cNvPr>
          <p:cNvSpPr/>
          <p:nvPr/>
        </p:nvSpPr>
        <p:spPr>
          <a:xfrm>
            <a:off x="508632" y="390252"/>
            <a:ext cx="9917470" cy="106482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3096A51F-1B39-4564-9A27-C35080338AA2}"/>
              </a:ext>
            </a:extLst>
          </p:cNvPr>
          <p:cNvSpPr/>
          <p:nvPr/>
        </p:nvSpPr>
        <p:spPr>
          <a:xfrm>
            <a:off x="394394" y="3896141"/>
            <a:ext cx="3436247" cy="6135541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141" y="519379"/>
            <a:ext cx="9852961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  <a:tabLst>
                <a:tab pos="5973445" algn="l"/>
              </a:tabLst>
            </a:pPr>
            <a:r>
              <a:rPr lang="zh-TW" altLang="en-US" sz="2800" b="1" spc="10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北門高中</a:t>
            </a:r>
            <a:r>
              <a:rPr lang="zh-TW" altLang="en-US" sz="2800" b="1" spc="459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</a:t>
            </a:r>
            <a:r>
              <a:rPr sz="2800" b="1" spc="10" dirty="0" err="1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接獲</a:t>
            </a:r>
            <a:r>
              <a:rPr lang="zh-TW" altLang="en-US" sz="2800" b="1" spc="10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教職員工及學生</a:t>
            </a:r>
            <a:r>
              <a:rPr sz="2800" b="1" spc="10" dirty="0" err="1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通</a:t>
            </a:r>
            <a:r>
              <a:rPr sz="2800" b="1" dirty="0" err="1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報</a:t>
            </a:r>
            <a:r>
              <a:rPr sz="2800" b="1" spc="25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</a:t>
            </a:r>
            <a:r>
              <a:rPr sz="2800" b="1" spc="-5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COVID-19</a:t>
            </a:r>
            <a:r>
              <a:rPr sz="2800" b="1" spc="45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 </a:t>
            </a:r>
            <a:r>
              <a:rPr sz="2800" b="1" spc="10" dirty="0" err="1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疫情處</a:t>
            </a:r>
            <a:r>
              <a:rPr lang="zh-TW" altLang="en-US" sz="2800" b="1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理</a:t>
            </a:r>
            <a:r>
              <a:rPr lang="zh-TW" altLang="en-US" sz="2800" b="1" spc="25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</a:t>
            </a:r>
            <a:r>
              <a:rPr sz="2800" b="1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SOP</a:t>
            </a:r>
            <a:r>
              <a:rPr lang="zh-TW" altLang="en-US" sz="2800" b="1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	</a:t>
            </a:r>
            <a:r>
              <a:rPr sz="2400" b="1" spc="-5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1</a:t>
            </a:r>
            <a:r>
              <a:rPr sz="2400" b="1" spc="-45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11</a:t>
            </a:r>
            <a:r>
              <a:rPr lang="en-US" altLang="zh-TW" sz="2400" b="1" spc="-5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.</a:t>
            </a:r>
            <a:r>
              <a:rPr lang="en-US" altLang="zh-TW" sz="2400" b="1" spc="-45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09.12</a:t>
            </a:r>
            <a:r>
              <a:rPr lang="zh-TW" altLang="en-US" sz="2400" b="1" spc="-45" dirty="0">
                <a:solidFill>
                  <a:srgbClr val="313D4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更新版</a:t>
            </a:r>
            <a:endParaRPr sz="2400" b="1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20322" y="1808702"/>
            <a:ext cx="4594314" cy="384080"/>
          </a:xfrm>
          <a:prstGeom prst="rect">
            <a:avLst/>
          </a:prstGeom>
          <a:noFill/>
          <a:ln w="19811">
            <a:noFill/>
          </a:ln>
        </p:spPr>
        <p:txBody>
          <a:bodyPr vert="horz" wrap="square" lIns="0" tIns="14605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15"/>
              </a:spcBef>
            </a:pPr>
            <a:r>
              <a:rPr sz="2400" dirty="0" err="1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ngLiU_HKSCS-ExtB"/>
              </a:rPr>
              <a:t>通報</a:t>
            </a:r>
            <a:r>
              <a:rPr sz="2400" spc="-445" dirty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ngLiU_HKSCS-ExtB"/>
              </a:rPr>
              <a:t> </a:t>
            </a:r>
            <a:r>
              <a:rPr sz="2400" dirty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ngLiU_HKSCS-ExtB"/>
              </a:rPr>
              <a:t>COVID-19</a:t>
            </a:r>
            <a:r>
              <a:rPr sz="2400" spc="-455" dirty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ngLiU_HKSCS-ExtB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ngLiU_HKSCS-ExtB"/>
              </a:rPr>
              <a:t>疫情處理</a:t>
            </a:r>
            <a:r>
              <a:rPr lang="zh-TW" altLang="en-US" sz="2400" dirty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ngLiU_HKSCS-ExtB"/>
              </a:rPr>
              <a:t>流程</a:t>
            </a:r>
            <a:endParaRPr sz="2400" dirty="0">
              <a:latin typeface="標楷體" panose="03000509000000000000" pitchFamily="65" charset="-120"/>
              <a:ea typeface="標楷體" panose="03000509000000000000" pitchFamily="65" charset="-120"/>
              <a:cs typeface="MingLiU_HKSCS-Ext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20279" y="4073047"/>
            <a:ext cx="3170494" cy="3890168"/>
          </a:xfrm>
          <a:prstGeom prst="rect">
            <a:avLst/>
          </a:prstGeom>
          <a:ln w="38100">
            <a:noFill/>
          </a:ln>
        </p:spPr>
        <p:txBody>
          <a:bodyPr vert="horz" wrap="square" lIns="0" tIns="6985" rIns="0" bIns="0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教職 員工</a:t>
            </a: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確診時</a:t>
            </a:r>
            <a:r>
              <a:rPr lang="zh-TW" altLang="en-US" b="1" spc="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處</a:t>
            </a:r>
            <a:r>
              <a:rPr lang="zh-TW" altLang="en-US" b="1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置</a:t>
            </a:r>
            <a:r>
              <a:rPr lang="zh-TW" altLang="en-US" b="1" spc="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方</a:t>
            </a:r>
            <a:r>
              <a:rPr lang="zh-TW" altLang="en-US" b="1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式：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R="138430" defTabSz="1014413">
              <a:lnSpc>
                <a:spcPct val="200000"/>
              </a:lnSpc>
              <a:tabLst>
                <a:tab pos="3044825" algn="l"/>
              </a:tabLs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該員快篩陽性時，快篩當日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R="138430" defTabSz="1014413">
              <a:lnSpc>
                <a:spcPct val="200000"/>
              </a:lnSpc>
              <a:tabLst>
                <a:tab pos="3044825" algn="l"/>
              </a:tabLs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第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0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天，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在家</a:t>
            </a:r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休養 </a:t>
            </a:r>
            <a:r>
              <a:rPr lang="en-US" altLang="zh-TW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天   </a:t>
            </a:r>
            <a:endParaRPr lang="en-US" altLang="zh-TW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R="138430" defTabSz="1014413">
              <a:lnSpc>
                <a:spcPct val="200000"/>
              </a:lnSpc>
              <a:tabLst>
                <a:tab pos="3044825" algn="l"/>
              </a:tabLst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居家照護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天均不可到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。期滿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無症狀且快篩陰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R="138430" defTabSz="1014413">
              <a:lnSpc>
                <a:spcPct val="200000"/>
              </a:lnSpc>
              <a:tabLst>
                <a:tab pos="3044825" algn="l"/>
              </a:tabLs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性方可入校上課。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R="138430">
              <a:lnSpc>
                <a:spcPts val="3000"/>
              </a:lnSpc>
            </a:pPr>
            <a:endParaRPr lang="zh-TW" altLang="en-US" spc="-15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R="138430">
              <a:lnSpc>
                <a:spcPts val="3000"/>
              </a:lnSpc>
            </a:pPr>
            <a:endParaRPr lang="en-US" altLang="zh-TW" spc="-15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75258" y="3981450"/>
            <a:ext cx="3216882" cy="5095626"/>
          </a:xfrm>
          <a:prstGeom prst="rect">
            <a:avLst/>
          </a:prstGeom>
          <a:ln w="38100">
            <a:noFill/>
          </a:ln>
        </p:spPr>
        <p:txBody>
          <a:bodyPr vert="horz" wrap="square" lIns="0" tIns="156845" r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教職員工及</a:t>
            </a: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學生同住家人</a:t>
            </a:r>
            <a:r>
              <a:rPr b="1" spc="-15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確診</a:t>
            </a: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時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algn="ctr">
              <a:lnSpc>
                <a:spcPct val="150000"/>
              </a:lnSpc>
            </a:pPr>
            <a:r>
              <a:rPr lang="zh-TW" altLang="en-US" b="1" spc="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處</a:t>
            </a:r>
            <a:r>
              <a:rPr lang="zh-TW" altLang="en-US" b="1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置</a:t>
            </a:r>
            <a:r>
              <a:rPr lang="zh-TW" altLang="en-US" b="1" spc="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方</a:t>
            </a:r>
            <a:r>
              <a:rPr lang="zh-TW" altLang="en-US" b="1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式：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>
              <a:lnSpc>
                <a:spcPct val="150000"/>
              </a:lnSpc>
            </a:pPr>
            <a:r>
              <a:rPr lang="en-US" altLang="zh-TW" b="1" spc="-1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1.</a:t>
            </a:r>
            <a:r>
              <a:rPr spc="-1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您</a:t>
            </a:r>
            <a:r>
              <a:rPr lang="zh-TW" altLang="en-US" spc="-1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或</a:t>
            </a:r>
            <a:r>
              <a:rPr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班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上</a:t>
            </a:r>
            <a:r>
              <a:rPr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學</a:t>
            </a:r>
            <a:r>
              <a:rPr spc="-10"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生</a:t>
            </a:r>
            <a:r>
              <a:rPr spc="-15"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同</a:t>
            </a:r>
            <a:r>
              <a:rPr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住家人確診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SimSun"/>
            </a:endParaRPr>
          </a:p>
          <a:p>
            <a:pPr>
              <a:lnSpc>
                <a:spcPct val="150000"/>
              </a:lnSpc>
            </a:pPr>
            <a:r>
              <a:rPr lang="zh-TW" altLang="en-US" spc="-1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  </a:t>
            </a:r>
            <a:r>
              <a:rPr spc="-15"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因</a:t>
            </a:r>
            <a:r>
              <a:rPr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生活</a:t>
            </a:r>
            <a:r>
              <a:rPr spc="-15"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在一</a:t>
            </a:r>
            <a:r>
              <a:rPr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起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，</a:t>
            </a:r>
            <a:r>
              <a:rPr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被認定</a:t>
            </a:r>
            <a:r>
              <a:rPr spc="-15"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為</a:t>
            </a: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密切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>
              <a:lnSpc>
                <a:spcPct val="150000"/>
              </a:lnSpc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  </a:t>
            </a: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接觸</a:t>
            </a:r>
            <a:r>
              <a:rPr b="1" spc="-10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者</a:t>
            </a:r>
            <a:r>
              <a:rPr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，故該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員</a:t>
            </a:r>
            <a:r>
              <a:rPr u="sng" dirty="0" err="1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隔離</a:t>
            </a:r>
            <a:r>
              <a:rPr u="sng" spc="-355" dirty="0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3</a:t>
            </a:r>
            <a:r>
              <a:rPr u="sng" spc="-10" dirty="0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+</a:t>
            </a:r>
            <a:r>
              <a:rPr u="sng" spc="-10" dirty="0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4</a:t>
            </a:r>
            <a:r>
              <a:rPr u="sng" spc="25" dirty="0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 </a:t>
            </a:r>
            <a:endParaRPr lang="en-US" altLang="zh-TW" u="sng" spc="25" dirty="0">
              <a:uFill>
                <a:solidFill>
                  <a:srgbClr val="000000"/>
                </a:solidFill>
              </a:uFill>
              <a:latin typeface="標楷體" panose="03000509000000000000" pitchFamily="65" charset="-120"/>
              <a:ea typeface="標楷體" panose="03000509000000000000" pitchFamily="65" charset="-120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zh-TW" altLang="en-US" spc="25" dirty="0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  </a:t>
            </a:r>
            <a:r>
              <a:rPr lang="zh-TW" altLang="en-US" u="sng" spc="25" dirty="0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或 </a:t>
            </a:r>
            <a:r>
              <a:rPr lang="en-US" altLang="zh-TW" u="sng" dirty="0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0+7</a:t>
            </a:r>
            <a:r>
              <a:rPr lang="zh-TW" altLang="en-US" u="sng" spc="25" dirty="0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；</a:t>
            </a:r>
            <a:r>
              <a:rPr lang="en-US" altLang="zh-TW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7</a:t>
            </a:r>
            <a:r>
              <a:rPr lang="zh-TW" altLang="en-US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天均不可到校</a:t>
            </a:r>
            <a:r>
              <a:rPr lang="zh-TW" altLang="en-US" b="1" u="sng" spc="25" dirty="0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。</a:t>
            </a:r>
            <a:endParaRPr lang="en-US" altLang="zh-TW" b="1" u="sng" spc="25" dirty="0">
              <a:uFill>
                <a:solidFill>
                  <a:srgbClr val="000000"/>
                </a:solidFill>
              </a:uFill>
              <a:latin typeface="標楷體" panose="03000509000000000000" pitchFamily="65" charset="-120"/>
              <a:ea typeface="標楷體" panose="03000509000000000000" pitchFamily="65" charset="-120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altLang="zh-TW" b="1" spc="25" dirty="0">
                <a:uFill>
                  <a:solidFill>
                    <a:srgbClr val="00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2.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判定</a:t>
            </a:r>
            <a:r>
              <a:rPr lang="zh-TW" altLang="en-US" spc="-1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期：</a:t>
            </a:r>
            <a:r>
              <a:rPr lang="zh-TW" altLang="en-US" b="1" u="sng" spc="-15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最</a:t>
            </a:r>
            <a:r>
              <a:rPr lang="zh-TW" altLang="en-US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後</a:t>
            </a:r>
            <a:r>
              <a:rPr lang="zh-TW" altLang="en-US" b="1" u="sng" spc="-15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接</a:t>
            </a:r>
            <a:r>
              <a:rPr lang="zh-TW" altLang="en-US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觸日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當天為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  <a:cs typeface="SimSun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  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第</a:t>
            </a:r>
            <a:r>
              <a:rPr lang="zh-TW" altLang="en-US" u="sng" spc="-350" dirty="0"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 </a:t>
            </a:r>
            <a:r>
              <a:rPr lang="en-US" altLang="zh-TW" u="sng" spc="25" dirty="0"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0</a:t>
            </a:r>
            <a:r>
              <a:rPr lang="zh-TW" altLang="en-US" u="sng" spc="25" dirty="0"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 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SimSun"/>
            </a:endParaRPr>
          </a:p>
          <a:p>
            <a:pPr>
              <a:lnSpc>
                <a:spcPct val="150000"/>
              </a:lnSpc>
            </a:pPr>
            <a:r>
              <a:rPr lang="en-US" altLang="zh-TW" spc="-1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3.</a:t>
            </a:r>
            <a:r>
              <a:rPr lang="zh-TW" altLang="en-US" u="sng" spc="-1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快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篩劑</a:t>
            </a:r>
            <a:r>
              <a:rPr lang="zh-TW" altLang="en-US" u="sng" spc="-1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由</a:t>
            </a:r>
            <a:r>
              <a:rPr lang="zh-TW" altLang="en-US" u="sng" spc="-15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公所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發給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,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 並非由學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SimSun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  校發放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SimSun"/>
            </a:endParaRP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班級沒有停實體課，仍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照常上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57793" y="11001419"/>
            <a:ext cx="8495667" cy="460382"/>
          </a:xfrm>
          <a:prstGeom prst="rect">
            <a:avLst/>
          </a:prstGeom>
          <a:ln w="38100">
            <a:noFill/>
          </a:ln>
        </p:spPr>
        <p:txBody>
          <a:bodyPr vert="horz" wrap="square" lIns="0" tIns="151130" rIns="0" bIns="0" rtlCol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1190"/>
              </a:spcBef>
              <a:tabLst>
                <a:tab pos="1218565" algn="l"/>
              </a:tabLst>
            </a:pPr>
            <a:r>
              <a:rPr sz="2000" spc="-5"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通報學</a:t>
            </a:r>
            <a:r>
              <a:rPr sz="2000" spc="5"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務</a:t>
            </a:r>
            <a:r>
              <a:rPr sz="2000" spc="-5" dirty="0" err="1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處</a:t>
            </a:r>
            <a:r>
              <a:rPr lang="zh-TW" altLang="en-US" sz="2000" spc="-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健康中心表單  </a:t>
            </a:r>
            <a:r>
              <a:rPr lang="en-US" altLang="zh-TW" sz="2000" b="1" u="sng" spc="-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  <a:hlinkClick r:id="rId4"/>
              </a:rPr>
              <a:t>https://forms.gle/cycaujN2Pe36S9RE8</a:t>
            </a:r>
            <a:r>
              <a:rPr sz="2000" spc="-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	</a:t>
            </a:r>
            <a:endParaRPr sz="2000" dirty="0">
              <a:latin typeface="標楷體" panose="03000509000000000000" pitchFamily="65" charset="-120"/>
              <a:ea typeface="標楷體" panose="03000509000000000000" pitchFamily="65" charset="-120"/>
              <a:cs typeface="Calibri"/>
            </a:endParaRPr>
          </a:p>
        </p:txBody>
      </p:sp>
      <p:pic>
        <p:nvPicPr>
          <p:cNvPr id="56" name="圖片 55">
            <a:extLst>
              <a:ext uri="{FF2B5EF4-FFF2-40B4-BE49-F238E27FC236}">
                <a16:creationId xmlns:a16="http://schemas.microsoft.com/office/drawing/2014/main" id="{E94E37C1-47DB-42E1-90A3-512A5E28E8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3176" y="12230275"/>
            <a:ext cx="4068954" cy="254205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9" name="object 12">
            <a:extLst>
              <a:ext uri="{FF2B5EF4-FFF2-40B4-BE49-F238E27FC236}">
                <a16:creationId xmlns:a16="http://schemas.microsoft.com/office/drawing/2014/main" id="{4F15B82E-7901-4CD1-B0EC-079B684A20EE}"/>
              </a:ext>
            </a:extLst>
          </p:cNvPr>
          <p:cNvSpPr txBox="1"/>
          <p:nvPr/>
        </p:nvSpPr>
        <p:spPr>
          <a:xfrm>
            <a:off x="449735" y="4057650"/>
            <a:ext cx="3374343" cy="5833007"/>
          </a:xfrm>
          <a:prstGeom prst="rect">
            <a:avLst/>
          </a:prstGeom>
          <a:ln w="38100">
            <a:noFill/>
          </a:ln>
        </p:spPr>
        <p:txBody>
          <a:bodyPr vert="horz" wrap="square" lIns="0" tIns="6985" rIns="0" bIns="0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學生確診時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處置方式：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  <a:p>
            <a:pPr marR="138430">
              <a:lnSpc>
                <a:spcPts val="2400"/>
              </a:lnSpc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1.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學生快篩陽性時，快篩當日為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R="138430">
              <a:lnSpc>
                <a:spcPts val="2400"/>
              </a:lnSpc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天，須在家</a:t>
            </a:r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休養 </a:t>
            </a:r>
            <a:r>
              <a:rPr lang="en-US" altLang="zh-TW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居家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R="138430">
              <a:lnSpc>
                <a:spcPts val="2400"/>
              </a:lnSpc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照護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天均不可到校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。期滿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R="138430">
              <a:lnSpc>
                <a:spcPts val="2400"/>
              </a:lnSpc>
            </a:pP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無症狀且快篩陰性方可入校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R="138430">
              <a:lnSpc>
                <a:spcPts val="2400"/>
              </a:lnSpc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上課。</a:t>
            </a:r>
            <a:endParaRPr lang="en-US" altLang="zh-TW" spc="-15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R="138430">
              <a:lnSpc>
                <a:spcPts val="2400"/>
              </a:lnSpc>
            </a:pPr>
            <a:r>
              <a:rPr lang="en-US" altLang="zh-TW" spc="-1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2.</a:t>
            </a:r>
            <a:r>
              <a:rPr spc="-15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r>
              <a:rPr lang="zh-TW" altLang="en-US" spc="-15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spc="-15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pc="-1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出現快篩陽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性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>
              <a:lnSpc>
                <a:spcPts val="24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學校提供班上同學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每人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劑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快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400"/>
              </a:lnSpc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篩試劑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確診者無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pc="-15" dirty="0">
                <a:latin typeface="標楷體" panose="03000509000000000000" pitchFamily="65" charset="-120"/>
                <a:ea typeface="標楷體" panose="03000509000000000000" pitchFamily="65" charset="-120"/>
                <a:cs typeface="SimSun"/>
              </a:rPr>
              <a:t>，</a:t>
            </a:r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如有疑似</a:t>
            </a:r>
            <a:endParaRPr lang="en-US" altLang="zh-TW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400"/>
              </a:lnSpc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症狀者，當日回家可快篩。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400"/>
              </a:lnSpc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無症狀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者，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則以該班確診同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400"/>
              </a:lnSpc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快篩陽性當日為第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0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天，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400"/>
              </a:lnSpc>
            </a:pP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2 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時實施快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篩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，如為陽性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400"/>
              </a:lnSpc>
            </a:pP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者，請立即向學校回報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4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例如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:9/1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班上同學確診，該班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400"/>
              </a:lnSpc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同學無症狀者於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9/3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進行快篩。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R="138430">
              <a:lnSpc>
                <a:spcPts val="2400"/>
              </a:lnSpc>
              <a:buSzPct val="92307"/>
              <a:tabLst>
                <a:tab pos="236854" algn="l"/>
              </a:tabLst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統一由生輔組進行校安通報。</a:t>
            </a:r>
          </a:p>
          <a:p>
            <a:pPr marR="138430">
              <a:lnSpc>
                <a:spcPts val="2400"/>
              </a:lnSpc>
              <a:buSzPct val="92307"/>
              <a:tabLst>
                <a:tab pos="236854" algn="l"/>
              </a:tabLst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班級沒有停實體課，仍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照常上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R="138430">
              <a:lnSpc>
                <a:spcPts val="2400"/>
              </a:lnSpc>
              <a:buSzPct val="92307"/>
              <a:tabLst>
                <a:tab pos="236854" algn="l"/>
              </a:tabLst>
            </a:pP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83D853D9-9C5F-4CAF-9718-35E4C7D43BCE}"/>
              </a:ext>
            </a:extLst>
          </p:cNvPr>
          <p:cNvSpPr/>
          <p:nvPr/>
        </p:nvSpPr>
        <p:spPr>
          <a:xfrm>
            <a:off x="3909080" y="3883400"/>
            <a:ext cx="3181082" cy="605869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" name="橢圓 28">
            <a:extLst>
              <a:ext uri="{FF2B5EF4-FFF2-40B4-BE49-F238E27FC236}">
                <a16:creationId xmlns:a16="http://schemas.microsoft.com/office/drawing/2014/main" id="{1E184FFC-8EF7-48F6-999C-3D1F36A61074}"/>
              </a:ext>
            </a:extLst>
          </p:cNvPr>
          <p:cNvSpPr/>
          <p:nvPr/>
        </p:nvSpPr>
        <p:spPr>
          <a:xfrm>
            <a:off x="2513064" y="2623925"/>
            <a:ext cx="2833636" cy="661774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確診者</a:t>
            </a:r>
          </a:p>
        </p:txBody>
      </p:sp>
      <p:sp>
        <p:nvSpPr>
          <p:cNvPr id="30" name="箭號: 向下 29">
            <a:extLst>
              <a:ext uri="{FF2B5EF4-FFF2-40B4-BE49-F238E27FC236}">
                <a16:creationId xmlns:a16="http://schemas.microsoft.com/office/drawing/2014/main" id="{A8DA3DBD-9AC7-4337-8E8D-43F75571492A}"/>
              </a:ext>
            </a:extLst>
          </p:cNvPr>
          <p:cNvSpPr/>
          <p:nvPr/>
        </p:nvSpPr>
        <p:spPr>
          <a:xfrm rot="1401478" flipH="1">
            <a:off x="2489063" y="3277245"/>
            <a:ext cx="329861" cy="451600"/>
          </a:xfrm>
          <a:prstGeom prst="downArrow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" name="箭號: 向下 30">
            <a:extLst>
              <a:ext uri="{FF2B5EF4-FFF2-40B4-BE49-F238E27FC236}">
                <a16:creationId xmlns:a16="http://schemas.microsoft.com/office/drawing/2014/main" id="{F0D9AE1C-24A9-4EE9-8834-62AA584C028B}"/>
              </a:ext>
            </a:extLst>
          </p:cNvPr>
          <p:cNvSpPr/>
          <p:nvPr/>
        </p:nvSpPr>
        <p:spPr>
          <a:xfrm rot="20181369">
            <a:off x="4938876" y="3278526"/>
            <a:ext cx="333502" cy="44044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2" name="矩形: 圓角 31">
            <a:extLst>
              <a:ext uri="{FF2B5EF4-FFF2-40B4-BE49-F238E27FC236}">
                <a16:creationId xmlns:a16="http://schemas.microsoft.com/office/drawing/2014/main" id="{F9350D45-9BD4-4E8F-8FDD-6BCD4BC0667A}"/>
              </a:ext>
            </a:extLst>
          </p:cNvPr>
          <p:cNvSpPr/>
          <p:nvPr/>
        </p:nvSpPr>
        <p:spPr>
          <a:xfrm>
            <a:off x="7230505" y="3884566"/>
            <a:ext cx="3267120" cy="6057528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4" name="圖片 33">
            <a:extLst>
              <a:ext uri="{FF2B5EF4-FFF2-40B4-BE49-F238E27FC236}">
                <a16:creationId xmlns:a16="http://schemas.microsoft.com/office/drawing/2014/main" id="{33195E7D-6A98-4A96-85CE-293075AB45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290594">
            <a:off x="1994149" y="10050898"/>
            <a:ext cx="347502" cy="451143"/>
          </a:xfrm>
          <a:prstGeom prst="rect">
            <a:avLst/>
          </a:prstGeom>
        </p:spPr>
      </p:pic>
      <p:pic>
        <p:nvPicPr>
          <p:cNvPr id="35" name="圖片 34">
            <a:extLst>
              <a:ext uri="{FF2B5EF4-FFF2-40B4-BE49-F238E27FC236}">
                <a16:creationId xmlns:a16="http://schemas.microsoft.com/office/drawing/2014/main" id="{F29F9124-AD55-4A9D-9A33-8D54A489C2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480309">
            <a:off x="5321065" y="9998759"/>
            <a:ext cx="379760" cy="495044"/>
          </a:xfrm>
          <a:prstGeom prst="rect">
            <a:avLst/>
          </a:prstGeom>
        </p:spPr>
      </p:pic>
      <p:sp>
        <p:nvSpPr>
          <p:cNvPr id="43" name="橢圓 42">
            <a:extLst>
              <a:ext uri="{FF2B5EF4-FFF2-40B4-BE49-F238E27FC236}">
                <a16:creationId xmlns:a16="http://schemas.microsoft.com/office/drawing/2014/main" id="{C5E7BB22-8508-4059-BA1E-E3ED3B459D7E}"/>
              </a:ext>
            </a:extLst>
          </p:cNvPr>
          <p:cNvSpPr/>
          <p:nvPr/>
        </p:nvSpPr>
        <p:spPr>
          <a:xfrm>
            <a:off x="7447247" y="2627146"/>
            <a:ext cx="2833636" cy="661774"/>
          </a:xfrm>
          <a:prstGeom prst="ellipse">
            <a:avLst/>
          </a:prstGeom>
          <a:solidFill>
            <a:schemeClr val="bg1"/>
          </a:solidFill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居隔者</a:t>
            </a:r>
          </a:p>
        </p:txBody>
      </p:sp>
      <p:sp>
        <p:nvSpPr>
          <p:cNvPr id="41" name="箭號: 向右 40">
            <a:extLst>
              <a:ext uri="{FF2B5EF4-FFF2-40B4-BE49-F238E27FC236}">
                <a16:creationId xmlns:a16="http://schemas.microsoft.com/office/drawing/2014/main" id="{D355DEAA-BC7F-4D8E-865F-1BDB103BD362}"/>
              </a:ext>
            </a:extLst>
          </p:cNvPr>
          <p:cNvSpPr/>
          <p:nvPr/>
        </p:nvSpPr>
        <p:spPr>
          <a:xfrm rot="5400000">
            <a:off x="8665393" y="3469456"/>
            <a:ext cx="444076" cy="296106"/>
          </a:xfrm>
          <a:prstGeom prst="rightArrow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4" name="圖片 43">
            <a:extLst>
              <a:ext uri="{FF2B5EF4-FFF2-40B4-BE49-F238E27FC236}">
                <a16:creationId xmlns:a16="http://schemas.microsoft.com/office/drawing/2014/main" id="{F5E9B9AB-2FB6-4EFE-A06C-D82E9BE4C91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48492" y="9989840"/>
            <a:ext cx="347956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39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9713</TotalTime>
  <Words>376</Words>
  <Application>Microsoft Office PowerPoint</Application>
  <PresentationFormat>自訂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SimSun</vt:lpstr>
      <vt:lpstr>MingLiU_HKSCS-ExtB</vt:lpstr>
      <vt:lpstr>Microsoft JhengHei</vt:lpstr>
      <vt:lpstr>新細明體</vt:lpstr>
      <vt:lpstr>標楷體</vt:lpstr>
      <vt:lpstr>Calibri</vt:lpstr>
      <vt:lpstr>Office Theme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admin</cp:lastModifiedBy>
  <cp:revision>41</cp:revision>
  <dcterms:created xsi:type="dcterms:W3CDTF">2022-07-31T12:32:30Z</dcterms:created>
  <dcterms:modified xsi:type="dcterms:W3CDTF">2022-09-06T06:33:38Z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2022-07-31T00:00:00Z</vt:filetime>
  </property>
</Properties>
</file>