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9.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0.xml" ContentType="application/vnd.openxmlformats-officedocument.theme+xml"/>
  <Override PartName="/ppt/theme/themeOverride1.xml" ContentType="application/vnd.openxmlformats-officedocument.themeOverride+xml"/>
  <Override PartName="/ppt/theme/theme11.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 id="2147484048" r:id="rId2"/>
    <p:sldMasterId id="2147484062" r:id="rId3"/>
    <p:sldMasterId id="2147484088" r:id="rId4"/>
    <p:sldMasterId id="2147484102" r:id="rId5"/>
    <p:sldMasterId id="2147484114" r:id="rId6"/>
    <p:sldMasterId id="2147484127" r:id="rId7"/>
    <p:sldMasterId id="2147484153" r:id="rId8"/>
    <p:sldMasterId id="2147484165" r:id="rId9"/>
    <p:sldMasterId id="2147484177" r:id="rId10"/>
  </p:sldMasterIdLst>
  <p:notesMasterIdLst>
    <p:notesMasterId r:id="rId167"/>
  </p:notesMasterIdLst>
  <p:sldIdLst>
    <p:sldId id="256" r:id="rId11"/>
    <p:sldId id="263" r:id="rId12"/>
    <p:sldId id="318" r:id="rId13"/>
    <p:sldId id="295" r:id="rId14"/>
    <p:sldId id="308" r:id="rId15"/>
    <p:sldId id="296" r:id="rId16"/>
    <p:sldId id="428" r:id="rId17"/>
    <p:sldId id="431" r:id="rId18"/>
    <p:sldId id="432" r:id="rId19"/>
    <p:sldId id="430" r:id="rId20"/>
    <p:sldId id="435" r:id="rId21"/>
    <p:sldId id="436" r:id="rId22"/>
    <p:sldId id="433" r:id="rId23"/>
    <p:sldId id="434" r:id="rId24"/>
    <p:sldId id="437" r:id="rId25"/>
    <p:sldId id="297" r:id="rId26"/>
    <p:sldId id="299" r:id="rId27"/>
    <p:sldId id="300" r:id="rId28"/>
    <p:sldId id="301" r:id="rId29"/>
    <p:sldId id="302" r:id="rId30"/>
    <p:sldId id="303" r:id="rId31"/>
    <p:sldId id="307" r:id="rId32"/>
    <p:sldId id="306" r:id="rId33"/>
    <p:sldId id="294" r:id="rId34"/>
    <p:sldId id="265" r:id="rId35"/>
    <p:sldId id="266" r:id="rId36"/>
    <p:sldId id="267" r:id="rId37"/>
    <p:sldId id="268" r:id="rId38"/>
    <p:sldId id="309" r:id="rId39"/>
    <p:sldId id="269" r:id="rId40"/>
    <p:sldId id="310" r:id="rId41"/>
    <p:sldId id="270" r:id="rId42"/>
    <p:sldId id="311" r:id="rId43"/>
    <p:sldId id="312" r:id="rId44"/>
    <p:sldId id="313" r:id="rId45"/>
    <p:sldId id="314" r:id="rId46"/>
    <p:sldId id="315" r:id="rId47"/>
    <p:sldId id="316" r:id="rId48"/>
    <p:sldId id="317" r:id="rId49"/>
    <p:sldId id="321" r:id="rId50"/>
    <p:sldId id="322" r:id="rId51"/>
    <p:sldId id="323" r:id="rId52"/>
    <p:sldId id="319" r:id="rId53"/>
    <p:sldId id="440" r:id="rId54"/>
    <p:sldId id="441" r:id="rId55"/>
    <p:sldId id="442" r:id="rId56"/>
    <p:sldId id="445" r:id="rId57"/>
    <p:sldId id="446" r:id="rId58"/>
    <p:sldId id="447" r:id="rId59"/>
    <p:sldId id="448" r:id="rId60"/>
    <p:sldId id="320" r:id="rId61"/>
    <p:sldId id="324" r:id="rId62"/>
    <p:sldId id="325" r:id="rId63"/>
    <p:sldId id="346" r:id="rId64"/>
    <p:sldId id="347" r:id="rId65"/>
    <p:sldId id="348" r:id="rId66"/>
    <p:sldId id="349" r:id="rId67"/>
    <p:sldId id="338" r:id="rId68"/>
    <p:sldId id="330" r:id="rId69"/>
    <p:sldId id="331" r:id="rId70"/>
    <p:sldId id="332" r:id="rId71"/>
    <p:sldId id="333" r:id="rId72"/>
    <p:sldId id="334" r:id="rId73"/>
    <p:sldId id="335" r:id="rId74"/>
    <p:sldId id="336" r:id="rId75"/>
    <p:sldId id="337" r:id="rId76"/>
    <p:sldId id="350" r:id="rId77"/>
    <p:sldId id="352" r:id="rId78"/>
    <p:sldId id="353" r:id="rId79"/>
    <p:sldId id="354" r:id="rId80"/>
    <p:sldId id="355" r:id="rId81"/>
    <p:sldId id="344" r:id="rId82"/>
    <p:sldId id="345" r:id="rId83"/>
    <p:sldId id="449" r:id="rId84"/>
    <p:sldId id="450" r:id="rId85"/>
    <p:sldId id="451" r:id="rId86"/>
    <p:sldId id="453" r:id="rId87"/>
    <p:sldId id="455" r:id="rId88"/>
    <p:sldId id="356" r:id="rId89"/>
    <p:sldId id="372" r:id="rId90"/>
    <p:sldId id="374" r:id="rId91"/>
    <p:sldId id="375" r:id="rId92"/>
    <p:sldId id="377" r:id="rId93"/>
    <p:sldId id="358" r:id="rId94"/>
    <p:sldId id="359" r:id="rId95"/>
    <p:sldId id="360" r:id="rId96"/>
    <p:sldId id="361" r:id="rId97"/>
    <p:sldId id="362" r:id="rId98"/>
    <p:sldId id="363" r:id="rId99"/>
    <p:sldId id="364" r:id="rId100"/>
    <p:sldId id="365" r:id="rId101"/>
    <p:sldId id="457" r:id="rId102"/>
    <p:sldId id="368" r:id="rId103"/>
    <p:sldId id="369" r:id="rId104"/>
    <p:sldId id="370" r:id="rId105"/>
    <p:sldId id="371" r:id="rId106"/>
    <p:sldId id="378" r:id="rId107"/>
    <p:sldId id="456" r:id="rId108"/>
    <p:sldId id="379" r:id="rId109"/>
    <p:sldId id="380" r:id="rId110"/>
    <p:sldId id="458" r:id="rId111"/>
    <p:sldId id="459" r:id="rId112"/>
    <p:sldId id="460" r:id="rId113"/>
    <p:sldId id="461" r:id="rId114"/>
    <p:sldId id="462" r:id="rId115"/>
    <p:sldId id="463" r:id="rId116"/>
    <p:sldId id="464" r:id="rId117"/>
    <p:sldId id="465" r:id="rId118"/>
    <p:sldId id="466" r:id="rId119"/>
    <p:sldId id="467" r:id="rId120"/>
    <p:sldId id="468" r:id="rId121"/>
    <p:sldId id="469" r:id="rId122"/>
    <p:sldId id="470" r:id="rId123"/>
    <p:sldId id="471" r:id="rId124"/>
    <p:sldId id="472" r:id="rId125"/>
    <p:sldId id="473" r:id="rId126"/>
    <p:sldId id="474" r:id="rId127"/>
    <p:sldId id="475" r:id="rId128"/>
    <p:sldId id="476" r:id="rId129"/>
    <p:sldId id="477" r:id="rId130"/>
    <p:sldId id="478" r:id="rId131"/>
    <p:sldId id="479" r:id="rId132"/>
    <p:sldId id="480" r:id="rId133"/>
    <p:sldId id="415" r:id="rId134"/>
    <p:sldId id="416" r:id="rId135"/>
    <p:sldId id="418" r:id="rId136"/>
    <p:sldId id="419" r:id="rId137"/>
    <p:sldId id="420" r:id="rId138"/>
    <p:sldId id="421" r:id="rId139"/>
    <p:sldId id="422" r:id="rId140"/>
    <p:sldId id="423" r:id="rId141"/>
    <p:sldId id="424" r:id="rId142"/>
    <p:sldId id="425" r:id="rId143"/>
    <p:sldId id="426" r:id="rId144"/>
    <p:sldId id="427" r:id="rId145"/>
    <p:sldId id="271" r:id="rId146"/>
    <p:sldId id="486" r:id="rId147"/>
    <p:sldId id="487" r:id="rId148"/>
    <p:sldId id="488" r:id="rId149"/>
    <p:sldId id="489" r:id="rId150"/>
    <p:sldId id="490" r:id="rId151"/>
    <p:sldId id="491" r:id="rId152"/>
    <p:sldId id="492" r:id="rId153"/>
    <p:sldId id="493" r:id="rId154"/>
    <p:sldId id="494" r:id="rId155"/>
    <p:sldId id="495" r:id="rId156"/>
    <p:sldId id="496" r:id="rId157"/>
    <p:sldId id="497" r:id="rId158"/>
    <p:sldId id="498" r:id="rId159"/>
    <p:sldId id="499" r:id="rId160"/>
    <p:sldId id="500" r:id="rId161"/>
    <p:sldId id="501" r:id="rId162"/>
    <p:sldId id="502" r:id="rId163"/>
    <p:sldId id="503" r:id="rId164"/>
    <p:sldId id="504" r:id="rId165"/>
    <p:sldId id="287" r:id="rId166"/>
  </p:sldIdLst>
  <p:sldSz cx="9144000" cy="6858000" type="screen4x3"/>
  <p:notesSz cx="7099300" cy="10234613"/>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a:srgbClr val="FFEFFF"/>
    <a:srgbClr val="FFCCFF"/>
    <a:srgbClr val="FF6600"/>
    <a:srgbClr val="F2FDAD"/>
    <a:srgbClr val="990000"/>
    <a:srgbClr val="0000FF"/>
    <a:srgbClr val="66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7CE84F3-28C3-443E-9E96-99CF82512B78}" styleName="深色樣式 1 - 輔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522"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117" Type="http://schemas.openxmlformats.org/officeDocument/2006/relationships/slide" Target="slides/slide107.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slide" Target="slides/slide74.xml"/><Relationship Id="rId89" Type="http://schemas.openxmlformats.org/officeDocument/2006/relationships/slide" Target="slides/slide79.xml"/><Relationship Id="rId112" Type="http://schemas.openxmlformats.org/officeDocument/2006/relationships/slide" Target="slides/slide102.xml"/><Relationship Id="rId133" Type="http://schemas.openxmlformats.org/officeDocument/2006/relationships/slide" Target="slides/slide123.xml"/><Relationship Id="rId138" Type="http://schemas.openxmlformats.org/officeDocument/2006/relationships/slide" Target="slides/slide128.xml"/><Relationship Id="rId154" Type="http://schemas.openxmlformats.org/officeDocument/2006/relationships/slide" Target="slides/slide144.xml"/><Relationship Id="rId159" Type="http://schemas.openxmlformats.org/officeDocument/2006/relationships/slide" Target="slides/slide149.xml"/><Relationship Id="rId170" Type="http://schemas.openxmlformats.org/officeDocument/2006/relationships/theme" Target="theme/theme1.xml"/><Relationship Id="rId16" Type="http://schemas.openxmlformats.org/officeDocument/2006/relationships/slide" Target="slides/slide6.xml"/><Relationship Id="rId107" Type="http://schemas.openxmlformats.org/officeDocument/2006/relationships/slide" Target="slides/slide97.xml"/><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102" Type="http://schemas.openxmlformats.org/officeDocument/2006/relationships/slide" Target="slides/slide92.xml"/><Relationship Id="rId123" Type="http://schemas.openxmlformats.org/officeDocument/2006/relationships/slide" Target="slides/slide113.xml"/><Relationship Id="rId128" Type="http://schemas.openxmlformats.org/officeDocument/2006/relationships/slide" Target="slides/slide118.xml"/><Relationship Id="rId144" Type="http://schemas.openxmlformats.org/officeDocument/2006/relationships/slide" Target="slides/slide134.xml"/><Relationship Id="rId149" Type="http://schemas.openxmlformats.org/officeDocument/2006/relationships/slide" Target="slides/slide139.xml"/><Relationship Id="rId5" Type="http://schemas.openxmlformats.org/officeDocument/2006/relationships/slideMaster" Target="slideMasters/slideMaster5.xml"/><Relationship Id="rId90" Type="http://schemas.openxmlformats.org/officeDocument/2006/relationships/slide" Target="slides/slide80.xml"/><Relationship Id="rId95" Type="http://schemas.openxmlformats.org/officeDocument/2006/relationships/slide" Target="slides/slide85.xml"/><Relationship Id="rId160" Type="http://schemas.openxmlformats.org/officeDocument/2006/relationships/slide" Target="slides/slide150.xml"/><Relationship Id="rId165" Type="http://schemas.openxmlformats.org/officeDocument/2006/relationships/slide" Target="slides/slide155.xml"/><Relationship Id="rId22" Type="http://schemas.openxmlformats.org/officeDocument/2006/relationships/slide" Target="slides/slide12.xml"/><Relationship Id="rId27" Type="http://schemas.openxmlformats.org/officeDocument/2006/relationships/slide" Target="slides/slide17.xml"/><Relationship Id="rId43" Type="http://schemas.openxmlformats.org/officeDocument/2006/relationships/slide" Target="slides/slide33.xml"/><Relationship Id="rId48" Type="http://schemas.openxmlformats.org/officeDocument/2006/relationships/slide" Target="slides/slide38.xml"/><Relationship Id="rId64" Type="http://schemas.openxmlformats.org/officeDocument/2006/relationships/slide" Target="slides/slide54.xml"/><Relationship Id="rId69" Type="http://schemas.openxmlformats.org/officeDocument/2006/relationships/slide" Target="slides/slide59.xml"/><Relationship Id="rId113" Type="http://schemas.openxmlformats.org/officeDocument/2006/relationships/slide" Target="slides/slide103.xml"/><Relationship Id="rId118" Type="http://schemas.openxmlformats.org/officeDocument/2006/relationships/slide" Target="slides/slide108.xml"/><Relationship Id="rId134" Type="http://schemas.openxmlformats.org/officeDocument/2006/relationships/slide" Target="slides/slide124.xml"/><Relationship Id="rId139" Type="http://schemas.openxmlformats.org/officeDocument/2006/relationships/slide" Target="slides/slide129.xml"/><Relationship Id="rId80" Type="http://schemas.openxmlformats.org/officeDocument/2006/relationships/slide" Target="slides/slide70.xml"/><Relationship Id="rId85" Type="http://schemas.openxmlformats.org/officeDocument/2006/relationships/slide" Target="slides/slide75.xml"/><Relationship Id="rId150" Type="http://schemas.openxmlformats.org/officeDocument/2006/relationships/slide" Target="slides/slide140.xml"/><Relationship Id="rId155" Type="http://schemas.openxmlformats.org/officeDocument/2006/relationships/slide" Target="slides/slide145.xml"/><Relationship Id="rId171" Type="http://schemas.openxmlformats.org/officeDocument/2006/relationships/tableStyles" Target="tableStyles.xml"/><Relationship Id="rId12" Type="http://schemas.openxmlformats.org/officeDocument/2006/relationships/slide" Target="slides/slide2.xml"/><Relationship Id="rId17" Type="http://schemas.openxmlformats.org/officeDocument/2006/relationships/slide" Target="slides/slide7.xml"/><Relationship Id="rId33" Type="http://schemas.openxmlformats.org/officeDocument/2006/relationships/slide" Target="slides/slide23.xml"/><Relationship Id="rId38" Type="http://schemas.openxmlformats.org/officeDocument/2006/relationships/slide" Target="slides/slide28.xml"/><Relationship Id="rId59" Type="http://schemas.openxmlformats.org/officeDocument/2006/relationships/slide" Target="slides/slide49.xml"/><Relationship Id="rId103" Type="http://schemas.openxmlformats.org/officeDocument/2006/relationships/slide" Target="slides/slide93.xml"/><Relationship Id="rId108" Type="http://schemas.openxmlformats.org/officeDocument/2006/relationships/slide" Target="slides/slide98.xml"/><Relationship Id="rId124" Type="http://schemas.openxmlformats.org/officeDocument/2006/relationships/slide" Target="slides/slide114.xml"/><Relationship Id="rId129" Type="http://schemas.openxmlformats.org/officeDocument/2006/relationships/slide" Target="slides/slide119.xml"/><Relationship Id="rId54" Type="http://schemas.openxmlformats.org/officeDocument/2006/relationships/slide" Target="slides/slide44.xml"/><Relationship Id="rId70" Type="http://schemas.openxmlformats.org/officeDocument/2006/relationships/slide" Target="slides/slide60.xml"/><Relationship Id="rId75" Type="http://schemas.openxmlformats.org/officeDocument/2006/relationships/slide" Target="slides/slide65.xml"/><Relationship Id="rId91" Type="http://schemas.openxmlformats.org/officeDocument/2006/relationships/slide" Target="slides/slide81.xml"/><Relationship Id="rId96" Type="http://schemas.openxmlformats.org/officeDocument/2006/relationships/slide" Target="slides/slide86.xml"/><Relationship Id="rId140" Type="http://schemas.openxmlformats.org/officeDocument/2006/relationships/slide" Target="slides/slide130.xml"/><Relationship Id="rId145" Type="http://schemas.openxmlformats.org/officeDocument/2006/relationships/slide" Target="slides/slide135.xml"/><Relationship Id="rId161" Type="http://schemas.openxmlformats.org/officeDocument/2006/relationships/slide" Target="slides/slide151.xml"/><Relationship Id="rId166" Type="http://schemas.openxmlformats.org/officeDocument/2006/relationships/slide" Target="slides/slide15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6" Type="http://schemas.openxmlformats.org/officeDocument/2006/relationships/slide" Target="slides/slide96.xml"/><Relationship Id="rId114" Type="http://schemas.openxmlformats.org/officeDocument/2006/relationships/slide" Target="slides/slide104.xml"/><Relationship Id="rId119" Type="http://schemas.openxmlformats.org/officeDocument/2006/relationships/slide" Target="slides/slide109.xml"/><Relationship Id="rId127" Type="http://schemas.openxmlformats.org/officeDocument/2006/relationships/slide" Target="slides/slide117.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slide" Target="slides/slide71.xml"/><Relationship Id="rId86" Type="http://schemas.openxmlformats.org/officeDocument/2006/relationships/slide" Target="slides/slide76.xml"/><Relationship Id="rId94" Type="http://schemas.openxmlformats.org/officeDocument/2006/relationships/slide" Target="slides/slide84.xml"/><Relationship Id="rId99" Type="http://schemas.openxmlformats.org/officeDocument/2006/relationships/slide" Target="slides/slide89.xml"/><Relationship Id="rId101" Type="http://schemas.openxmlformats.org/officeDocument/2006/relationships/slide" Target="slides/slide91.xml"/><Relationship Id="rId122" Type="http://schemas.openxmlformats.org/officeDocument/2006/relationships/slide" Target="slides/slide112.xml"/><Relationship Id="rId130" Type="http://schemas.openxmlformats.org/officeDocument/2006/relationships/slide" Target="slides/slide120.xml"/><Relationship Id="rId135" Type="http://schemas.openxmlformats.org/officeDocument/2006/relationships/slide" Target="slides/slide125.xml"/><Relationship Id="rId143" Type="http://schemas.openxmlformats.org/officeDocument/2006/relationships/slide" Target="slides/slide133.xml"/><Relationship Id="rId148" Type="http://schemas.openxmlformats.org/officeDocument/2006/relationships/slide" Target="slides/slide138.xml"/><Relationship Id="rId151" Type="http://schemas.openxmlformats.org/officeDocument/2006/relationships/slide" Target="slides/slide141.xml"/><Relationship Id="rId156" Type="http://schemas.openxmlformats.org/officeDocument/2006/relationships/slide" Target="slides/slide146.xml"/><Relationship Id="rId164" Type="http://schemas.openxmlformats.org/officeDocument/2006/relationships/slide" Target="slides/slide154.xml"/><Relationship Id="rId16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109" Type="http://schemas.openxmlformats.org/officeDocument/2006/relationships/slide" Target="slides/slide9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slide" Target="slides/slide87.xml"/><Relationship Id="rId104" Type="http://schemas.openxmlformats.org/officeDocument/2006/relationships/slide" Target="slides/slide94.xml"/><Relationship Id="rId120" Type="http://schemas.openxmlformats.org/officeDocument/2006/relationships/slide" Target="slides/slide110.xml"/><Relationship Id="rId125" Type="http://schemas.openxmlformats.org/officeDocument/2006/relationships/slide" Target="slides/slide115.xml"/><Relationship Id="rId141" Type="http://schemas.openxmlformats.org/officeDocument/2006/relationships/slide" Target="slides/slide131.xml"/><Relationship Id="rId146" Type="http://schemas.openxmlformats.org/officeDocument/2006/relationships/slide" Target="slides/slide136.xml"/><Relationship Id="rId167"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61.xml"/><Relationship Id="rId92" Type="http://schemas.openxmlformats.org/officeDocument/2006/relationships/slide" Target="slides/slide82.xml"/><Relationship Id="rId162" Type="http://schemas.openxmlformats.org/officeDocument/2006/relationships/slide" Target="slides/slide152.xml"/><Relationship Id="rId2" Type="http://schemas.openxmlformats.org/officeDocument/2006/relationships/slideMaster" Target="slideMasters/slideMaster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110" Type="http://schemas.openxmlformats.org/officeDocument/2006/relationships/slide" Target="slides/slide100.xml"/><Relationship Id="rId115" Type="http://schemas.openxmlformats.org/officeDocument/2006/relationships/slide" Target="slides/slide105.xml"/><Relationship Id="rId131" Type="http://schemas.openxmlformats.org/officeDocument/2006/relationships/slide" Target="slides/slide121.xml"/><Relationship Id="rId136" Type="http://schemas.openxmlformats.org/officeDocument/2006/relationships/slide" Target="slides/slide126.xml"/><Relationship Id="rId157" Type="http://schemas.openxmlformats.org/officeDocument/2006/relationships/slide" Target="slides/slide147.xml"/><Relationship Id="rId61" Type="http://schemas.openxmlformats.org/officeDocument/2006/relationships/slide" Target="slides/slide51.xml"/><Relationship Id="rId82" Type="http://schemas.openxmlformats.org/officeDocument/2006/relationships/slide" Target="slides/slide72.xml"/><Relationship Id="rId152" Type="http://schemas.openxmlformats.org/officeDocument/2006/relationships/slide" Target="slides/slide142.xml"/><Relationship Id="rId19" Type="http://schemas.openxmlformats.org/officeDocument/2006/relationships/slide" Target="slides/slide9.xml"/><Relationship Id="rId14" Type="http://schemas.openxmlformats.org/officeDocument/2006/relationships/slide" Target="slides/slide4.xml"/><Relationship Id="rId30" Type="http://schemas.openxmlformats.org/officeDocument/2006/relationships/slide" Target="slides/slide20.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100" Type="http://schemas.openxmlformats.org/officeDocument/2006/relationships/slide" Target="slides/slide90.xml"/><Relationship Id="rId105" Type="http://schemas.openxmlformats.org/officeDocument/2006/relationships/slide" Target="slides/slide95.xml"/><Relationship Id="rId126" Type="http://schemas.openxmlformats.org/officeDocument/2006/relationships/slide" Target="slides/slide116.xml"/><Relationship Id="rId147" Type="http://schemas.openxmlformats.org/officeDocument/2006/relationships/slide" Target="slides/slide137.xml"/><Relationship Id="rId16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slide" Target="slides/slide83.xml"/><Relationship Id="rId98" Type="http://schemas.openxmlformats.org/officeDocument/2006/relationships/slide" Target="slides/slide88.xml"/><Relationship Id="rId121" Type="http://schemas.openxmlformats.org/officeDocument/2006/relationships/slide" Target="slides/slide111.xml"/><Relationship Id="rId142" Type="http://schemas.openxmlformats.org/officeDocument/2006/relationships/slide" Target="slides/slide132.xml"/><Relationship Id="rId163" Type="http://schemas.openxmlformats.org/officeDocument/2006/relationships/slide" Target="slides/slide153.xml"/><Relationship Id="rId3" Type="http://schemas.openxmlformats.org/officeDocument/2006/relationships/slideMaster" Target="slideMasters/slideMaster3.xml"/><Relationship Id="rId25" Type="http://schemas.openxmlformats.org/officeDocument/2006/relationships/slide" Target="slides/slide15.xml"/><Relationship Id="rId46" Type="http://schemas.openxmlformats.org/officeDocument/2006/relationships/slide" Target="slides/slide36.xml"/><Relationship Id="rId67" Type="http://schemas.openxmlformats.org/officeDocument/2006/relationships/slide" Target="slides/slide57.xml"/><Relationship Id="rId116" Type="http://schemas.openxmlformats.org/officeDocument/2006/relationships/slide" Target="slides/slide106.xml"/><Relationship Id="rId137" Type="http://schemas.openxmlformats.org/officeDocument/2006/relationships/slide" Target="slides/slide127.xml"/><Relationship Id="rId158" Type="http://schemas.openxmlformats.org/officeDocument/2006/relationships/slide" Target="slides/slide148.xml"/><Relationship Id="rId20" Type="http://schemas.openxmlformats.org/officeDocument/2006/relationships/slide" Target="slides/slide10.xml"/><Relationship Id="rId41" Type="http://schemas.openxmlformats.org/officeDocument/2006/relationships/slide" Target="slides/slide31.xml"/><Relationship Id="rId62" Type="http://schemas.openxmlformats.org/officeDocument/2006/relationships/slide" Target="slides/slide52.xml"/><Relationship Id="rId83" Type="http://schemas.openxmlformats.org/officeDocument/2006/relationships/slide" Target="slides/slide73.xml"/><Relationship Id="rId88" Type="http://schemas.openxmlformats.org/officeDocument/2006/relationships/slide" Target="slides/slide78.xml"/><Relationship Id="rId111" Type="http://schemas.openxmlformats.org/officeDocument/2006/relationships/slide" Target="slides/slide101.xml"/><Relationship Id="rId132" Type="http://schemas.openxmlformats.org/officeDocument/2006/relationships/slide" Target="slides/slide122.xml"/><Relationship Id="rId153" Type="http://schemas.openxmlformats.org/officeDocument/2006/relationships/slide" Target="slides/slide14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253EEF-83E0-4A7A-92A3-BE7D3176E7D5}"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zh-TW" altLang="en-US"/>
        </a:p>
      </dgm:t>
    </dgm:pt>
    <dgm:pt modelId="{67FA8983-7128-4605-8B70-E306AD5F8708}">
      <dgm:prSet phldrT="[文字]" custT="1"/>
      <dgm:spPr>
        <a:xfrm>
          <a:off x="0" y="586"/>
          <a:ext cx="2999740" cy="2285441"/>
        </a:xfrm>
        <a:prstGeom prst="roundRect">
          <a:avLst/>
        </a:prstGeom>
        <a:solidFill>
          <a:srgbClr val="84AA33">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TW" altLang="en-US" sz="3200" b="1" dirty="0" smtClean="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cs typeface="+mn-cs"/>
            </a:rPr>
            <a:t>教育階段轉銜</a:t>
          </a:r>
          <a:endParaRPr lang="zh-TW" altLang="en-US" sz="3200" b="1" dirty="0">
            <a:solidFill>
              <a:srgbClr val="FFFF00"/>
            </a:solidFill>
            <a:effectLst>
              <a:outerShdw blurRad="38100" dist="38100" dir="2700000" algn="tl">
                <a:srgbClr val="000000">
                  <a:alpha val="43137"/>
                </a:srgbClr>
              </a:outerShdw>
            </a:effectLst>
            <a:latin typeface="Gill Sans MT"/>
            <a:ea typeface="微軟正黑體"/>
            <a:cs typeface="+mn-cs"/>
          </a:endParaRPr>
        </a:p>
      </dgm:t>
    </dgm:pt>
    <dgm:pt modelId="{88EE1676-D510-443D-8A38-399B3B86E992}" type="parTrans" cxnId="{6C75A8AB-294B-436F-B9DC-0FCB3EFE6D9D}">
      <dgm:prSet/>
      <dgm:spPr/>
      <dgm:t>
        <a:bodyPr/>
        <a:lstStyle/>
        <a:p>
          <a:endParaRPr lang="zh-TW" altLang="en-US"/>
        </a:p>
      </dgm:t>
    </dgm:pt>
    <dgm:pt modelId="{131DD9A6-70F5-48E6-BFF0-4560E3D27A69}" type="sibTrans" cxnId="{6C75A8AB-294B-436F-B9DC-0FCB3EFE6D9D}">
      <dgm:prSet/>
      <dgm:spPr/>
      <dgm:t>
        <a:bodyPr/>
        <a:lstStyle/>
        <a:p>
          <a:endParaRPr lang="zh-TW" altLang="en-US"/>
        </a:p>
      </dgm:t>
    </dgm:pt>
    <dgm:pt modelId="{16F2361C-4323-4382-A65B-7D17E91CDE02}">
      <dgm:prSet phldrT="[文字]"/>
      <dgm:spPr>
        <a:xfrm>
          <a:off x="2999739" y="586"/>
          <a:ext cx="4499610" cy="2285441"/>
        </a:xfrm>
        <a:prstGeom prst="rightArrow">
          <a:avLst>
            <a:gd name="adj1" fmla="val 75000"/>
            <a:gd name="adj2" fmla="val 50000"/>
          </a:avLst>
        </a:prstGeom>
        <a:solidFill>
          <a:srgbClr val="84AA33">
            <a:tint val="40000"/>
            <a:alpha val="90000"/>
            <a:hueOff val="0"/>
            <a:satOff val="0"/>
            <a:lumOff val="0"/>
            <a:alphaOff val="0"/>
          </a:srgbClr>
        </a:solidFill>
        <a:ln w="25400" cap="flat" cmpd="sng" algn="ctr">
          <a:solidFill>
            <a:srgbClr val="84AA33">
              <a:tint val="40000"/>
              <a:alpha val="90000"/>
              <a:hueOff val="0"/>
              <a:satOff val="0"/>
              <a:lumOff val="0"/>
              <a:alphaOff val="0"/>
            </a:srgbClr>
          </a:solidFill>
          <a:prstDash val="solid"/>
        </a:ln>
        <a:effectLst/>
      </dgm:spPr>
      <dgm:t>
        <a:bodyPr/>
        <a:lstStyle/>
        <a:p>
          <a:r>
            <a:rPr lang="zh-TW" altLang="en-US" dirty="0" smtClean="0">
              <a:solidFill>
                <a:srgbClr val="C00000"/>
              </a:solidFill>
              <a:latin typeface="Gill Sans MT"/>
              <a:ea typeface="微軟正黑體"/>
              <a:cs typeface="+mn-cs"/>
            </a:rPr>
            <a:t>學前至小學</a:t>
          </a:r>
          <a:endParaRPr lang="zh-TW" altLang="en-US" dirty="0">
            <a:solidFill>
              <a:srgbClr val="C00000"/>
            </a:solidFill>
            <a:latin typeface="Gill Sans MT"/>
            <a:ea typeface="微軟正黑體"/>
            <a:cs typeface="+mn-cs"/>
          </a:endParaRPr>
        </a:p>
      </dgm:t>
    </dgm:pt>
    <dgm:pt modelId="{BC1B895C-DF15-4A0C-8A50-CFA969C12071}" type="parTrans" cxnId="{583EF2B8-9A44-43CE-AA62-C7FADFAD905D}">
      <dgm:prSet/>
      <dgm:spPr/>
      <dgm:t>
        <a:bodyPr/>
        <a:lstStyle/>
        <a:p>
          <a:endParaRPr lang="zh-TW" altLang="en-US"/>
        </a:p>
      </dgm:t>
    </dgm:pt>
    <dgm:pt modelId="{C36310F4-10E2-4243-8183-FB57E638ACB4}" type="sibTrans" cxnId="{583EF2B8-9A44-43CE-AA62-C7FADFAD905D}">
      <dgm:prSet/>
      <dgm:spPr/>
      <dgm:t>
        <a:bodyPr/>
        <a:lstStyle/>
        <a:p>
          <a:endParaRPr lang="zh-TW" altLang="en-US"/>
        </a:p>
      </dgm:t>
    </dgm:pt>
    <dgm:pt modelId="{DFA53123-9D5F-4A36-A358-B3DBEC78672E}">
      <dgm:prSet phldrT="[文字]"/>
      <dgm:spPr>
        <a:xfrm>
          <a:off x="2999739" y="586"/>
          <a:ext cx="4499610" cy="2285441"/>
        </a:xfrm>
        <a:prstGeom prst="rightArrow">
          <a:avLst>
            <a:gd name="adj1" fmla="val 75000"/>
            <a:gd name="adj2" fmla="val 50000"/>
          </a:avLst>
        </a:prstGeom>
        <a:solidFill>
          <a:srgbClr val="84AA33">
            <a:tint val="40000"/>
            <a:alpha val="90000"/>
            <a:hueOff val="0"/>
            <a:satOff val="0"/>
            <a:lumOff val="0"/>
            <a:alphaOff val="0"/>
          </a:srgbClr>
        </a:solidFill>
        <a:ln w="25400" cap="flat" cmpd="sng" algn="ctr">
          <a:solidFill>
            <a:srgbClr val="84AA33">
              <a:tint val="40000"/>
              <a:alpha val="90000"/>
              <a:hueOff val="0"/>
              <a:satOff val="0"/>
              <a:lumOff val="0"/>
              <a:alphaOff val="0"/>
            </a:srgbClr>
          </a:solidFill>
          <a:prstDash val="solid"/>
        </a:ln>
        <a:effectLst/>
      </dgm:spPr>
      <dgm:t>
        <a:bodyPr/>
        <a:lstStyle/>
        <a:p>
          <a:r>
            <a:rPr lang="zh-TW" altLang="en-US" dirty="0" smtClean="0">
              <a:solidFill>
                <a:srgbClr val="FF00FF"/>
              </a:solidFill>
              <a:latin typeface="Gill Sans MT"/>
              <a:ea typeface="微軟正黑體"/>
              <a:cs typeface="+mn-cs"/>
            </a:rPr>
            <a:t>高中至大學</a:t>
          </a:r>
          <a:endParaRPr lang="zh-TW" altLang="en-US" dirty="0">
            <a:solidFill>
              <a:srgbClr val="FF00FF"/>
            </a:solidFill>
            <a:latin typeface="Gill Sans MT"/>
            <a:ea typeface="微軟正黑體"/>
            <a:cs typeface="+mn-cs"/>
          </a:endParaRPr>
        </a:p>
      </dgm:t>
    </dgm:pt>
    <dgm:pt modelId="{1445AF44-34DD-4841-B2F2-99F305391836}" type="parTrans" cxnId="{DAA2E35E-500E-434D-81E7-06200FC8B5C6}">
      <dgm:prSet/>
      <dgm:spPr/>
      <dgm:t>
        <a:bodyPr/>
        <a:lstStyle/>
        <a:p>
          <a:endParaRPr lang="zh-TW" altLang="en-US"/>
        </a:p>
      </dgm:t>
    </dgm:pt>
    <dgm:pt modelId="{75D321F6-98B0-48CA-AF17-370002BBBD3D}" type="sibTrans" cxnId="{DAA2E35E-500E-434D-81E7-06200FC8B5C6}">
      <dgm:prSet/>
      <dgm:spPr/>
      <dgm:t>
        <a:bodyPr/>
        <a:lstStyle/>
        <a:p>
          <a:endParaRPr lang="zh-TW" altLang="en-US"/>
        </a:p>
      </dgm:t>
    </dgm:pt>
    <dgm:pt modelId="{604A769B-C685-4C96-A2B8-2F032060C334}">
      <dgm:prSet phldrT="[文字]" custT="1"/>
      <dgm:spPr>
        <a:xfrm>
          <a:off x="0" y="2514572"/>
          <a:ext cx="2999740" cy="2285441"/>
        </a:xfrm>
        <a:prstGeom prst="roundRect">
          <a:avLst/>
        </a:prstGeom>
        <a:solidFill>
          <a:srgbClr val="84AA33">
            <a:hueOff val="-3210336"/>
            <a:satOff val="39690"/>
            <a:lumOff val="-12939"/>
            <a:alphaOff val="0"/>
          </a:srgbClr>
        </a:solidFill>
        <a:ln w="25400" cap="flat" cmpd="sng" algn="ctr">
          <a:solidFill>
            <a:sysClr val="window" lastClr="FFFFFF">
              <a:hueOff val="0"/>
              <a:satOff val="0"/>
              <a:lumOff val="0"/>
              <a:alphaOff val="0"/>
            </a:sysClr>
          </a:solidFill>
          <a:prstDash val="solid"/>
        </a:ln>
        <a:effectLst/>
      </dgm:spPr>
      <dgm:t>
        <a:bodyPr/>
        <a:lstStyle/>
        <a:p>
          <a:r>
            <a:rPr lang="zh-TW" altLang="en-US" sz="3600" b="1" dirty="0" smtClean="0">
              <a:solidFill>
                <a:srgbClr val="84AA33">
                  <a:lumMod val="60000"/>
                  <a:lumOff val="40000"/>
                </a:srgb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cs typeface="+mn-cs"/>
            </a:rPr>
            <a:t>離校轉銜</a:t>
          </a:r>
          <a:endParaRPr lang="zh-TW" altLang="en-US" sz="3600" b="1" dirty="0">
            <a:solidFill>
              <a:srgbClr val="84AA33">
                <a:lumMod val="60000"/>
                <a:lumOff val="40000"/>
              </a:srgbClr>
            </a:solidFill>
            <a:effectLst>
              <a:outerShdw blurRad="38100" dist="38100" dir="2700000" algn="tl">
                <a:srgbClr val="000000">
                  <a:alpha val="43137"/>
                </a:srgbClr>
              </a:outerShdw>
            </a:effectLst>
            <a:latin typeface="Gill Sans MT"/>
            <a:ea typeface="微軟正黑體"/>
            <a:cs typeface="+mn-cs"/>
          </a:endParaRPr>
        </a:p>
      </dgm:t>
    </dgm:pt>
    <dgm:pt modelId="{E2028D96-05CE-4088-A4A9-5D0CA413825E}" type="parTrans" cxnId="{79390CB0-FD8F-4812-AD33-393FAD72182B}">
      <dgm:prSet/>
      <dgm:spPr/>
      <dgm:t>
        <a:bodyPr/>
        <a:lstStyle/>
        <a:p>
          <a:endParaRPr lang="zh-TW" altLang="en-US"/>
        </a:p>
      </dgm:t>
    </dgm:pt>
    <dgm:pt modelId="{83BC9785-533D-43EB-9C2F-751A805B26EC}" type="sibTrans" cxnId="{79390CB0-FD8F-4812-AD33-393FAD72182B}">
      <dgm:prSet/>
      <dgm:spPr/>
      <dgm:t>
        <a:bodyPr/>
        <a:lstStyle/>
        <a:p>
          <a:endParaRPr lang="zh-TW" altLang="en-US"/>
        </a:p>
      </dgm:t>
    </dgm:pt>
    <dgm:pt modelId="{A0184A7C-1104-4022-98F9-CBCB9E7880C4}">
      <dgm:prSet phldrT="[文字]"/>
      <dgm:spPr>
        <a:xfrm>
          <a:off x="2999739" y="2514572"/>
          <a:ext cx="4499610" cy="2285441"/>
        </a:xfrm>
        <a:prstGeom prst="rightArrow">
          <a:avLst>
            <a:gd name="adj1" fmla="val 75000"/>
            <a:gd name="adj2" fmla="val 50000"/>
          </a:avLst>
        </a:prstGeom>
        <a:solidFill>
          <a:srgbClr val="84AA33">
            <a:tint val="40000"/>
            <a:alpha val="90000"/>
            <a:hueOff val="-4537969"/>
            <a:satOff val="-6003"/>
            <a:lumOff val="-1387"/>
            <a:alphaOff val="0"/>
          </a:srgbClr>
        </a:solidFill>
        <a:ln w="25400" cap="flat" cmpd="sng" algn="ctr">
          <a:solidFill>
            <a:srgbClr val="84AA33">
              <a:tint val="40000"/>
              <a:alpha val="90000"/>
              <a:hueOff val="-4537969"/>
              <a:satOff val="-6003"/>
              <a:lumOff val="-1387"/>
              <a:alphaOff val="0"/>
            </a:srgbClr>
          </a:solidFill>
          <a:prstDash val="solid"/>
        </a:ln>
        <a:effectLst/>
      </dgm:spPr>
      <dgm:t>
        <a:bodyPr/>
        <a:lstStyle/>
        <a:p>
          <a:r>
            <a:rPr lang="zh-TW" altLang="en-US" dirty="0" smtClean="0">
              <a:solidFill>
                <a:srgbClr val="0000FF"/>
              </a:solidFill>
              <a:latin typeface="Gill Sans MT"/>
              <a:ea typeface="微軟正黑體"/>
              <a:cs typeface="+mn-cs"/>
            </a:rPr>
            <a:t>中途離校</a:t>
          </a:r>
          <a:endParaRPr lang="zh-TW" altLang="en-US" dirty="0">
            <a:solidFill>
              <a:srgbClr val="0000FF"/>
            </a:solidFill>
            <a:latin typeface="Gill Sans MT"/>
            <a:ea typeface="微軟正黑體"/>
            <a:cs typeface="+mn-cs"/>
          </a:endParaRPr>
        </a:p>
      </dgm:t>
    </dgm:pt>
    <dgm:pt modelId="{A44FD0B1-C1FA-42AD-9347-16718DEC8353}" type="parTrans" cxnId="{6802F495-F755-4955-B49E-AB55E060127B}">
      <dgm:prSet/>
      <dgm:spPr/>
      <dgm:t>
        <a:bodyPr/>
        <a:lstStyle/>
        <a:p>
          <a:endParaRPr lang="zh-TW" altLang="en-US"/>
        </a:p>
      </dgm:t>
    </dgm:pt>
    <dgm:pt modelId="{5090A6E8-5BE2-4DAD-A247-03D467AE48A7}" type="sibTrans" cxnId="{6802F495-F755-4955-B49E-AB55E060127B}">
      <dgm:prSet/>
      <dgm:spPr/>
      <dgm:t>
        <a:bodyPr/>
        <a:lstStyle/>
        <a:p>
          <a:endParaRPr lang="zh-TW" altLang="en-US"/>
        </a:p>
      </dgm:t>
    </dgm:pt>
    <dgm:pt modelId="{162C0121-F105-4677-A92C-E6986F10CD63}">
      <dgm:prSet phldrT="[文字]"/>
      <dgm:spPr>
        <a:xfrm>
          <a:off x="2999739" y="2514572"/>
          <a:ext cx="4499610" cy="2285441"/>
        </a:xfrm>
        <a:prstGeom prst="rightArrow">
          <a:avLst>
            <a:gd name="adj1" fmla="val 75000"/>
            <a:gd name="adj2" fmla="val 50000"/>
          </a:avLst>
        </a:prstGeom>
        <a:solidFill>
          <a:srgbClr val="84AA33">
            <a:tint val="40000"/>
            <a:alpha val="90000"/>
            <a:hueOff val="-4537969"/>
            <a:satOff val="-6003"/>
            <a:lumOff val="-1387"/>
            <a:alphaOff val="0"/>
          </a:srgbClr>
        </a:solidFill>
        <a:ln w="25400" cap="flat" cmpd="sng" algn="ctr">
          <a:solidFill>
            <a:srgbClr val="84AA33">
              <a:tint val="40000"/>
              <a:alpha val="90000"/>
              <a:hueOff val="-4537969"/>
              <a:satOff val="-6003"/>
              <a:lumOff val="-1387"/>
              <a:alphaOff val="0"/>
            </a:srgbClr>
          </a:solidFill>
          <a:prstDash val="solid"/>
        </a:ln>
        <a:effectLst/>
      </dgm:spPr>
      <dgm:t>
        <a:bodyPr/>
        <a:lstStyle/>
        <a:p>
          <a:r>
            <a:rPr lang="zh-TW" altLang="en-US" dirty="0" smtClean="0">
              <a:solidFill>
                <a:srgbClr val="FF0000"/>
              </a:solidFill>
              <a:latin typeface="Gill Sans MT"/>
              <a:ea typeface="微軟正黑體"/>
              <a:cs typeface="+mn-cs"/>
            </a:rPr>
            <a:t>畢業離校，追蹤</a:t>
          </a:r>
          <a:r>
            <a:rPr lang="en-US" altLang="zh-TW" dirty="0" smtClean="0">
              <a:solidFill>
                <a:srgbClr val="FF0000"/>
              </a:solidFill>
              <a:latin typeface="Gill Sans MT"/>
              <a:ea typeface="微軟正黑體"/>
              <a:cs typeface="+mn-cs"/>
            </a:rPr>
            <a:t>6</a:t>
          </a:r>
          <a:r>
            <a:rPr lang="zh-TW" altLang="en-US" dirty="0" smtClean="0">
              <a:solidFill>
                <a:srgbClr val="FF0000"/>
              </a:solidFill>
              <a:latin typeface="Gill Sans MT"/>
              <a:ea typeface="微軟正黑體"/>
              <a:cs typeface="+mn-cs"/>
            </a:rPr>
            <a:t>個月</a:t>
          </a:r>
          <a:endParaRPr lang="zh-TW" altLang="en-US" dirty="0">
            <a:solidFill>
              <a:srgbClr val="FF0000"/>
            </a:solidFill>
            <a:latin typeface="Gill Sans MT"/>
            <a:ea typeface="微軟正黑體"/>
            <a:cs typeface="+mn-cs"/>
          </a:endParaRPr>
        </a:p>
      </dgm:t>
    </dgm:pt>
    <dgm:pt modelId="{E0503ED2-2EE9-4FD6-8A30-C1FF21590A65}" type="parTrans" cxnId="{74C53BE6-1B01-4487-AF94-BA5586F70D3C}">
      <dgm:prSet/>
      <dgm:spPr/>
      <dgm:t>
        <a:bodyPr/>
        <a:lstStyle/>
        <a:p>
          <a:endParaRPr lang="zh-TW" altLang="en-US"/>
        </a:p>
      </dgm:t>
    </dgm:pt>
    <dgm:pt modelId="{08B97B21-034A-46F5-985C-518C431824F4}" type="sibTrans" cxnId="{74C53BE6-1B01-4487-AF94-BA5586F70D3C}">
      <dgm:prSet/>
      <dgm:spPr/>
      <dgm:t>
        <a:bodyPr/>
        <a:lstStyle/>
        <a:p>
          <a:endParaRPr lang="zh-TW" altLang="en-US"/>
        </a:p>
      </dgm:t>
    </dgm:pt>
    <dgm:pt modelId="{76A5DA65-9C8A-46B1-BBB7-7B5D29C52955}">
      <dgm:prSet phldrT="[文字]"/>
      <dgm:spPr>
        <a:xfrm>
          <a:off x="2999739" y="586"/>
          <a:ext cx="4499610" cy="2285441"/>
        </a:xfrm>
        <a:prstGeom prst="rightArrow">
          <a:avLst>
            <a:gd name="adj1" fmla="val 75000"/>
            <a:gd name="adj2" fmla="val 50000"/>
          </a:avLst>
        </a:prstGeom>
        <a:solidFill>
          <a:srgbClr val="84AA33">
            <a:tint val="40000"/>
            <a:alpha val="90000"/>
            <a:hueOff val="0"/>
            <a:satOff val="0"/>
            <a:lumOff val="0"/>
            <a:alphaOff val="0"/>
          </a:srgbClr>
        </a:solidFill>
        <a:ln w="25400" cap="flat" cmpd="sng" algn="ctr">
          <a:solidFill>
            <a:srgbClr val="84AA33">
              <a:tint val="40000"/>
              <a:alpha val="90000"/>
              <a:hueOff val="0"/>
              <a:satOff val="0"/>
              <a:lumOff val="0"/>
              <a:alphaOff val="0"/>
            </a:srgbClr>
          </a:solidFill>
          <a:prstDash val="solid"/>
        </a:ln>
        <a:effectLst/>
      </dgm:spPr>
      <dgm:t>
        <a:bodyPr/>
        <a:lstStyle/>
        <a:p>
          <a:r>
            <a:rPr lang="zh-TW" altLang="en-US" dirty="0" smtClean="0">
              <a:solidFill>
                <a:srgbClr val="0000FF"/>
              </a:solidFill>
              <a:latin typeface="Gill Sans MT"/>
              <a:ea typeface="微軟正黑體"/>
              <a:cs typeface="+mn-cs"/>
            </a:rPr>
            <a:t>小學至中學</a:t>
          </a:r>
          <a:r>
            <a:rPr lang="zh-TW" altLang="en-US" dirty="0" smtClean="0">
              <a:solidFill>
                <a:sysClr val="windowText" lastClr="000000">
                  <a:hueOff val="0"/>
                  <a:satOff val="0"/>
                  <a:lumOff val="0"/>
                  <a:alphaOff val="0"/>
                </a:sysClr>
              </a:solidFill>
              <a:latin typeface="Gill Sans MT"/>
              <a:ea typeface="微軟正黑體"/>
              <a:cs typeface="+mn-cs"/>
            </a:rPr>
            <a:t>、</a:t>
          </a:r>
          <a:r>
            <a:rPr lang="zh-TW" altLang="en-US" dirty="0" smtClean="0">
              <a:solidFill>
                <a:srgbClr val="7030A0"/>
              </a:solidFill>
              <a:latin typeface="Gill Sans MT"/>
              <a:ea typeface="微軟正黑體"/>
              <a:cs typeface="+mn-cs"/>
            </a:rPr>
            <a:t>中學至高中</a:t>
          </a:r>
          <a:endParaRPr lang="zh-TW" altLang="en-US" dirty="0">
            <a:solidFill>
              <a:srgbClr val="7030A0"/>
            </a:solidFill>
            <a:latin typeface="Gill Sans MT"/>
            <a:ea typeface="微軟正黑體"/>
            <a:cs typeface="+mn-cs"/>
          </a:endParaRPr>
        </a:p>
      </dgm:t>
    </dgm:pt>
    <dgm:pt modelId="{6E6E6789-364B-4F30-ABD0-9D64C6012E51}" type="parTrans" cxnId="{D8C4D12C-380F-446E-A953-F612A9DD8CEC}">
      <dgm:prSet/>
      <dgm:spPr/>
      <dgm:t>
        <a:bodyPr/>
        <a:lstStyle/>
        <a:p>
          <a:endParaRPr lang="zh-TW" altLang="en-US"/>
        </a:p>
      </dgm:t>
    </dgm:pt>
    <dgm:pt modelId="{DB2F9650-F5FF-487B-A800-65A2C6E13126}" type="sibTrans" cxnId="{D8C4D12C-380F-446E-A953-F612A9DD8CEC}">
      <dgm:prSet/>
      <dgm:spPr/>
      <dgm:t>
        <a:bodyPr/>
        <a:lstStyle/>
        <a:p>
          <a:endParaRPr lang="zh-TW" altLang="en-US"/>
        </a:p>
      </dgm:t>
    </dgm:pt>
    <dgm:pt modelId="{F8CE7AEF-D714-47A1-AAC9-F3445591F542}" type="pres">
      <dgm:prSet presAssocID="{77253EEF-83E0-4A7A-92A3-BE7D3176E7D5}" presName="Name0" presStyleCnt="0">
        <dgm:presLayoutVars>
          <dgm:dir/>
          <dgm:animLvl val="lvl"/>
          <dgm:resizeHandles/>
        </dgm:presLayoutVars>
      </dgm:prSet>
      <dgm:spPr/>
      <dgm:t>
        <a:bodyPr/>
        <a:lstStyle/>
        <a:p>
          <a:endParaRPr lang="zh-TW" altLang="en-US"/>
        </a:p>
      </dgm:t>
    </dgm:pt>
    <dgm:pt modelId="{A7FFF776-8D40-457D-A242-9B5E8D3D45CF}" type="pres">
      <dgm:prSet presAssocID="{67FA8983-7128-4605-8B70-E306AD5F8708}" presName="linNode" presStyleCnt="0"/>
      <dgm:spPr/>
    </dgm:pt>
    <dgm:pt modelId="{321B5657-9F3F-45C4-9D01-F34630EF87B3}" type="pres">
      <dgm:prSet presAssocID="{67FA8983-7128-4605-8B70-E306AD5F8708}" presName="parentShp" presStyleLbl="node1" presStyleIdx="0" presStyleCnt="2" custLinFactNeighborY="-26">
        <dgm:presLayoutVars>
          <dgm:bulletEnabled val="1"/>
        </dgm:presLayoutVars>
      </dgm:prSet>
      <dgm:spPr/>
      <dgm:t>
        <a:bodyPr/>
        <a:lstStyle/>
        <a:p>
          <a:endParaRPr lang="zh-TW" altLang="en-US"/>
        </a:p>
      </dgm:t>
    </dgm:pt>
    <dgm:pt modelId="{D23AABE6-3E63-461E-81AE-A86AC5753EF5}" type="pres">
      <dgm:prSet presAssocID="{67FA8983-7128-4605-8B70-E306AD5F8708}" presName="childShp" presStyleLbl="bgAccFollowNode1" presStyleIdx="0" presStyleCnt="2">
        <dgm:presLayoutVars>
          <dgm:bulletEnabled val="1"/>
        </dgm:presLayoutVars>
      </dgm:prSet>
      <dgm:spPr/>
      <dgm:t>
        <a:bodyPr/>
        <a:lstStyle/>
        <a:p>
          <a:endParaRPr lang="zh-TW" altLang="en-US"/>
        </a:p>
      </dgm:t>
    </dgm:pt>
    <dgm:pt modelId="{8873DDFB-6BB2-47AA-BE1C-8AC08064EA40}" type="pres">
      <dgm:prSet presAssocID="{131DD9A6-70F5-48E6-BFF0-4560E3D27A69}" presName="spacing" presStyleCnt="0"/>
      <dgm:spPr/>
    </dgm:pt>
    <dgm:pt modelId="{D7D83C6D-B08A-452F-B9D0-FB9EE908F98E}" type="pres">
      <dgm:prSet presAssocID="{604A769B-C685-4C96-A2B8-2F032060C334}" presName="linNode" presStyleCnt="0"/>
      <dgm:spPr/>
    </dgm:pt>
    <dgm:pt modelId="{BD3C2874-D109-47BB-AFAB-71FEDB0779B6}" type="pres">
      <dgm:prSet presAssocID="{604A769B-C685-4C96-A2B8-2F032060C334}" presName="parentShp" presStyleLbl="node1" presStyleIdx="1" presStyleCnt="2">
        <dgm:presLayoutVars>
          <dgm:bulletEnabled val="1"/>
        </dgm:presLayoutVars>
      </dgm:prSet>
      <dgm:spPr/>
      <dgm:t>
        <a:bodyPr/>
        <a:lstStyle/>
        <a:p>
          <a:endParaRPr lang="zh-TW" altLang="en-US"/>
        </a:p>
      </dgm:t>
    </dgm:pt>
    <dgm:pt modelId="{C2C2C2B2-8030-4C7B-B62C-4F8891A91800}" type="pres">
      <dgm:prSet presAssocID="{604A769B-C685-4C96-A2B8-2F032060C334}" presName="childShp" presStyleLbl="bgAccFollowNode1" presStyleIdx="1" presStyleCnt="2">
        <dgm:presLayoutVars>
          <dgm:bulletEnabled val="1"/>
        </dgm:presLayoutVars>
      </dgm:prSet>
      <dgm:spPr/>
      <dgm:t>
        <a:bodyPr/>
        <a:lstStyle/>
        <a:p>
          <a:endParaRPr lang="zh-TW" altLang="en-US"/>
        </a:p>
      </dgm:t>
    </dgm:pt>
  </dgm:ptLst>
  <dgm:cxnLst>
    <dgm:cxn modelId="{40F2C26A-FE47-41F1-846D-5AB73E55C89E}" type="presOf" srcId="{604A769B-C685-4C96-A2B8-2F032060C334}" destId="{BD3C2874-D109-47BB-AFAB-71FEDB0779B6}" srcOrd="0" destOrd="0" presId="urn:microsoft.com/office/officeart/2005/8/layout/vList6"/>
    <dgm:cxn modelId="{EB75694F-4372-4C4B-869D-AE0C65A93607}" type="presOf" srcId="{DFA53123-9D5F-4A36-A358-B3DBEC78672E}" destId="{D23AABE6-3E63-461E-81AE-A86AC5753EF5}" srcOrd="0" destOrd="2" presId="urn:microsoft.com/office/officeart/2005/8/layout/vList6"/>
    <dgm:cxn modelId="{F1B81752-B2C7-4ED5-9A67-14A3527556D6}" type="presOf" srcId="{A0184A7C-1104-4022-98F9-CBCB9E7880C4}" destId="{C2C2C2B2-8030-4C7B-B62C-4F8891A91800}" srcOrd="0" destOrd="0" presId="urn:microsoft.com/office/officeart/2005/8/layout/vList6"/>
    <dgm:cxn modelId="{DAA2E35E-500E-434D-81E7-06200FC8B5C6}" srcId="{67FA8983-7128-4605-8B70-E306AD5F8708}" destId="{DFA53123-9D5F-4A36-A358-B3DBEC78672E}" srcOrd="2" destOrd="0" parTransId="{1445AF44-34DD-4841-B2F2-99F305391836}" sibTransId="{75D321F6-98B0-48CA-AF17-370002BBBD3D}"/>
    <dgm:cxn modelId="{79390CB0-FD8F-4812-AD33-393FAD72182B}" srcId="{77253EEF-83E0-4A7A-92A3-BE7D3176E7D5}" destId="{604A769B-C685-4C96-A2B8-2F032060C334}" srcOrd="1" destOrd="0" parTransId="{E2028D96-05CE-4088-A4A9-5D0CA413825E}" sibTransId="{83BC9785-533D-43EB-9C2F-751A805B26EC}"/>
    <dgm:cxn modelId="{C067B527-147B-40B3-9B53-751FCF102C6D}" type="presOf" srcId="{76A5DA65-9C8A-46B1-BBB7-7B5D29C52955}" destId="{D23AABE6-3E63-461E-81AE-A86AC5753EF5}" srcOrd="0" destOrd="1" presId="urn:microsoft.com/office/officeart/2005/8/layout/vList6"/>
    <dgm:cxn modelId="{74C53BE6-1B01-4487-AF94-BA5586F70D3C}" srcId="{604A769B-C685-4C96-A2B8-2F032060C334}" destId="{162C0121-F105-4677-A92C-E6986F10CD63}" srcOrd="1" destOrd="0" parTransId="{E0503ED2-2EE9-4FD6-8A30-C1FF21590A65}" sibTransId="{08B97B21-034A-46F5-985C-518C431824F4}"/>
    <dgm:cxn modelId="{D8C4D12C-380F-446E-A953-F612A9DD8CEC}" srcId="{67FA8983-7128-4605-8B70-E306AD5F8708}" destId="{76A5DA65-9C8A-46B1-BBB7-7B5D29C52955}" srcOrd="1" destOrd="0" parTransId="{6E6E6789-364B-4F30-ABD0-9D64C6012E51}" sibTransId="{DB2F9650-F5FF-487B-A800-65A2C6E13126}"/>
    <dgm:cxn modelId="{583EF2B8-9A44-43CE-AA62-C7FADFAD905D}" srcId="{67FA8983-7128-4605-8B70-E306AD5F8708}" destId="{16F2361C-4323-4382-A65B-7D17E91CDE02}" srcOrd="0" destOrd="0" parTransId="{BC1B895C-DF15-4A0C-8A50-CFA969C12071}" sibTransId="{C36310F4-10E2-4243-8183-FB57E638ACB4}"/>
    <dgm:cxn modelId="{A9BD84C0-B89A-45CD-9E15-290C038FAE32}" type="presOf" srcId="{162C0121-F105-4677-A92C-E6986F10CD63}" destId="{C2C2C2B2-8030-4C7B-B62C-4F8891A91800}" srcOrd="0" destOrd="1" presId="urn:microsoft.com/office/officeart/2005/8/layout/vList6"/>
    <dgm:cxn modelId="{8B00EB15-303C-4C6F-98A2-D34E7B694B74}" type="presOf" srcId="{77253EEF-83E0-4A7A-92A3-BE7D3176E7D5}" destId="{F8CE7AEF-D714-47A1-AAC9-F3445591F542}" srcOrd="0" destOrd="0" presId="urn:microsoft.com/office/officeart/2005/8/layout/vList6"/>
    <dgm:cxn modelId="{7C1369A7-3B67-423E-97E8-6F24AA685C3D}" type="presOf" srcId="{67FA8983-7128-4605-8B70-E306AD5F8708}" destId="{321B5657-9F3F-45C4-9D01-F34630EF87B3}" srcOrd="0" destOrd="0" presId="urn:microsoft.com/office/officeart/2005/8/layout/vList6"/>
    <dgm:cxn modelId="{2B238E33-58FE-4C95-8392-6B275D96A193}" type="presOf" srcId="{16F2361C-4323-4382-A65B-7D17E91CDE02}" destId="{D23AABE6-3E63-461E-81AE-A86AC5753EF5}" srcOrd="0" destOrd="0" presId="urn:microsoft.com/office/officeart/2005/8/layout/vList6"/>
    <dgm:cxn modelId="{6C75A8AB-294B-436F-B9DC-0FCB3EFE6D9D}" srcId="{77253EEF-83E0-4A7A-92A3-BE7D3176E7D5}" destId="{67FA8983-7128-4605-8B70-E306AD5F8708}" srcOrd="0" destOrd="0" parTransId="{88EE1676-D510-443D-8A38-399B3B86E992}" sibTransId="{131DD9A6-70F5-48E6-BFF0-4560E3D27A69}"/>
    <dgm:cxn modelId="{6802F495-F755-4955-B49E-AB55E060127B}" srcId="{604A769B-C685-4C96-A2B8-2F032060C334}" destId="{A0184A7C-1104-4022-98F9-CBCB9E7880C4}" srcOrd="0" destOrd="0" parTransId="{A44FD0B1-C1FA-42AD-9347-16718DEC8353}" sibTransId="{5090A6E8-5BE2-4DAD-A247-03D467AE48A7}"/>
    <dgm:cxn modelId="{854EA548-65C0-499D-BC02-3C38C5B2F946}" type="presParOf" srcId="{F8CE7AEF-D714-47A1-AAC9-F3445591F542}" destId="{A7FFF776-8D40-457D-A242-9B5E8D3D45CF}" srcOrd="0" destOrd="0" presId="urn:microsoft.com/office/officeart/2005/8/layout/vList6"/>
    <dgm:cxn modelId="{53D65A1B-C0B6-46ED-8D83-31F227A2463A}" type="presParOf" srcId="{A7FFF776-8D40-457D-A242-9B5E8D3D45CF}" destId="{321B5657-9F3F-45C4-9D01-F34630EF87B3}" srcOrd="0" destOrd="0" presId="urn:microsoft.com/office/officeart/2005/8/layout/vList6"/>
    <dgm:cxn modelId="{EFF40297-812C-4003-8D4B-D032497BF789}" type="presParOf" srcId="{A7FFF776-8D40-457D-A242-9B5E8D3D45CF}" destId="{D23AABE6-3E63-461E-81AE-A86AC5753EF5}" srcOrd="1" destOrd="0" presId="urn:microsoft.com/office/officeart/2005/8/layout/vList6"/>
    <dgm:cxn modelId="{B8D886CD-61F1-437F-897C-E17905087A28}" type="presParOf" srcId="{F8CE7AEF-D714-47A1-AAC9-F3445591F542}" destId="{8873DDFB-6BB2-47AA-BE1C-8AC08064EA40}" srcOrd="1" destOrd="0" presId="urn:microsoft.com/office/officeart/2005/8/layout/vList6"/>
    <dgm:cxn modelId="{BE314AB9-48D3-4180-9DA5-61815920DB05}" type="presParOf" srcId="{F8CE7AEF-D714-47A1-AAC9-F3445591F542}" destId="{D7D83C6D-B08A-452F-B9D0-FB9EE908F98E}" srcOrd="2" destOrd="0" presId="urn:microsoft.com/office/officeart/2005/8/layout/vList6"/>
    <dgm:cxn modelId="{5642AC46-3F2D-47A7-BEB2-79E259F2CBED}" type="presParOf" srcId="{D7D83C6D-B08A-452F-B9D0-FB9EE908F98E}" destId="{BD3C2874-D109-47BB-AFAB-71FEDB0779B6}" srcOrd="0" destOrd="0" presId="urn:microsoft.com/office/officeart/2005/8/layout/vList6"/>
    <dgm:cxn modelId="{140DC6DF-B03D-47B3-A9C3-C21A1BEE344B}" type="presParOf" srcId="{D7D83C6D-B08A-452F-B9D0-FB9EE908F98E}" destId="{C2C2C2B2-8030-4C7B-B62C-4F8891A9180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BE4763-1FD2-4CD6-83ED-D4804E9C88E8}" type="doc">
      <dgm:prSet loTypeId="urn:microsoft.com/office/officeart/2005/8/layout/process2" loCatId="process" qsTypeId="urn:microsoft.com/office/officeart/2005/8/quickstyle/3d3" qsCatId="3D" csTypeId="urn:microsoft.com/office/officeart/2005/8/colors/accent1_2#2" csCatId="accent1" phldr="1"/>
      <dgm:spPr/>
      <dgm:t>
        <a:bodyPr/>
        <a:lstStyle/>
        <a:p>
          <a:endParaRPr lang="zh-TW" altLang="en-US"/>
        </a:p>
      </dgm:t>
    </dgm:pt>
    <dgm:pt modelId="{177FDB0E-2FF7-46A6-91FB-20375CC2157C}">
      <dgm:prSet custT="1"/>
      <dgm:spPr>
        <a:solidFill>
          <a:srgbClr val="0070C0"/>
        </a:solidFill>
      </dgm:spPr>
      <dgm:t>
        <a:bodyPr/>
        <a:lstStyle/>
        <a:p>
          <a:pPr marL="92075" indent="0" algn="ctr" rtl="0">
            <a:lnSpc>
              <a:spcPct val="100000"/>
            </a:lnSpc>
            <a:spcAft>
              <a:spcPts val="0"/>
            </a:spcAft>
          </a:pPr>
          <a:r>
            <a:rPr lang="zh-TW" altLang="en-US" sz="2000" b="1" dirty="0" smtClean="0">
              <a:solidFill>
                <a:srgbClr val="FFFF00"/>
              </a:solidFill>
              <a:latin typeface="+mj-ea"/>
              <a:ea typeface="+mj-ea"/>
            </a:rPr>
            <a:t>進行主、客觀評量以獲知身心障礙學生自身實際能力及條件。</a:t>
          </a:r>
          <a:endParaRPr lang="en-US" altLang="zh-TW" sz="2000" b="1" dirty="0" smtClean="0">
            <a:solidFill>
              <a:srgbClr val="FFFF00"/>
            </a:solidFill>
            <a:latin typeface="+mj-ea"/>
            <a:ea typeface="+mj-ea"/>
          </a:endParaRPr>
        </a:p>
        <a:p>
          <a:pPr marL="92075" indent="0" algn="ctr" rtl="0">
            <a:lnSpc>
              <a:spcPct val="100000"/>
            </a:lnSpc>
            <a:spcAft>
              <a:spcPts val="0"/>
            </a:spcAft>
          </a:pPr>
          <a:r>
            <a:rPr lang="zh-TW" altLang="en-US" sz="2000" dirty="0" smtClean="0">
              <a:latin typeface="+mj-ea"/>
              <a:ea typeface="+mj-ea"/>
            </a:rPr>
            <a:t>如：心智能力、適應技能、語言及動作能力、健康等</a:t>
          </a:r>
          <a:endParaRPr lang="zh-TW" altLang="en-US" sz="2000" dirty="0">
            <a:latin typeface="+mj-ea"/>
            <a:ea typeface="+mj-ea"/>
          </a:endParaRPr>
        </a:p>
      </dgm:t>
    </dgm:pt>
    <dgm:pt modelId="{E22E75A2-C939-4D14-B428-035F60456677}" type="parTrans" cxnId="{3EEE749F-874B-4A19-8826-51652A1EA4F5}">
      <dgm:prSet/>
      <dgm:spPr/>
      <dgm:t>
        <a:bodyPr/>
        <a:lstStyle/>
        <a:p>
          <a:endParaRPr lang="zh-TW" altLang="en-US"/>
        </a:p>
      </dgm:t>
    </dgm:pt>
    <dgm:pt modelId="{8E7AAF1B-1F24-4C15-B5B2-60808ABA86F2}" type="sibTrans" cxnId="{3EEE749F-874B-4A19-8826-51652A1EA4F5}">
      <dgm:prSet/>
      <dgm:spPr/>
      <dgm:t>
        <a:bodyPr/>
        <a:lstStyle/>
        <a:p>
          <a:endParaRPr lang="zh-TW" altLang="en-US"/>
        </a:p>
      </dgm:t>
    </dgm:pt>
    <dgm:pt modelId="{485CED3F-813D-4FFD-8CDC-FD1AF7E8F3C7}">
      <dgm:prSet custT="1"/>
      <dgm:spPr>
        <a:solidFill>
          <a:srgbClr val="00B050"/>
        </a:solidFill>
      </dgm:spPr>
      <dgm:t>
        <a:bodyPr/>
        <a:lstStyle/>
        <a:p>
          <a:pPr marL="173038" indent="0" algn="ctr" rtl="0"/>
          <a:r>
            <a:rPr lang="zh-TW" altLang="en-US" sz="2000" b="1" dirty="0" smtClean="0">
              <a:solidFill>
                <a:srgbClr val="FFFF00"/>
              </a:solidFill>
              <a:latin typeface="+mj-ea"/>
              <a:ea typeface="+mj-ea"/>
            </a:rPr>
            <a:t>將身心障礙學生自身能力及條件置處於普通教育融合環境之中。</a:t>
          </a:r>
          <a:endParaRPr lang="en-US" altLang="zh-TW" sz="2000" b="1" dirty="0" smtClean="0">
            <a:solidFill>
              <a:srgbClr val="FFFF00"/>
            </a:solidFill>
            <a:latin typeface="+mj-ea"/>
            <a:ea typeface="+mj-ea"/>
          </a:endParaRPr>
        </a:p>
        <a:p>
          <a:pPr marL="173038" indent="0" algn="ctr" rtl="0"/>
          <a:r>
            <a:rPr lang="zh-TW" altLang="en-US" sz="2000" dirty="0" smtClean="0">
              <a:latin typeface="+mj-ea"/>
              <a:ea typeface="+mj-ea"/>
            </a:rPr>
            <a:t>如：居家、學校、社區、社會等環境</a:t>
          </a:r>
          <a:endParaRPr lang="zh-TW" altLang="en-US" sz="2000" dirty="0">
            <a:latin typeface="+mj-ea"/>
            <a:ea typeface="+mj-ea"/>
          </a:endParaRPr>
        </a:p>
      </dgm:t>
    </dgm:pt>
    <dgm:pt modelId="{E74BCD68-70BB-49CC-9902-A63CFEC6918E}" type="parTrans" cxnId="{FFBAE467-A5A6-4D2A-9B95-02F5ED3F63F1}">
      <dgm:prSet/>
      <dgm:spPr/>
      <dgm:t>
        <a:bodyPr/>
        <a:lstStyle/>
        <a:p>
          <a:endParaRPr lang="zh-TW" altLang="en-US"/>
        </a:p>
      </dgm:t>
    </dgm:pt>
    <dgm:pt modelId="{6BD1F794-759D-4C11-BFAD-44EDCF22710E}" type="sibTrans" cxnId="{FFBAE467-A5A6-4D2A-9B95-02F5ED3F63F1}">
      <dgm:prSet/>
      <dgm:spPr/>
      <dgm:t>
        <a:bodyPr/>
        <a:lstStyle/>
        <a:p>
          <a:endParaRPr lang="zh-TW" altLang="en-US"/>
        </a:p>
      </dgm:t>
    </dgm:pt>
    <dgm:pt modelId="{1A6CDC36-5EE7-4689-8813-39289BB3503F}">
      <dgm:prSet custT="1"/>
      <dgm:spPr>
        <a:solidFill>
          <a:srgbClr val="FF0000"/>
        </a:solidFill>
      </dgm:spPr>
      <dgm:t>
        <a:bodyPr/>
        <a:lstStyle/>
        <a:p>
          <a:pPr marL="0" indent="0" algn="ctr" rtl="0">
            <a:lnSpc>
              <a:spcPct val="100000"/>
            </a:lnSpc>
            <a:spcAft>
              <a:spcPts val="0"/>
            </a:spcAft>
          </a:pPr>
          <a:r>
            <a:rPr lang="zh-TW" altLang="en-US" sz="2000" b="1" dirty="0" smtClean="0">
              <a:solidFill>
                <a:srgbClr val="FFFF00"/>
              </a:solidFill>
              <a:latin typeface="+mj-ea"/>
              <a:ea typeface="+mj-ea"/>
            </a:rPr>
            <a:t>最後視身心障礙學生「自身能力」置處於「融合環境」而產生的「功能表現及限制」，進而充分獲知及了解各身心障礙學生之「特殊需求」</a:t>
          </a:r>
          <a:endParaRPr lang="zh-TW" altLang="en-US" sz="2000" b="1" dirty="0">
            <a:solidFill>
              <a:srgbClr val="FFFF00"/>
            </a:solidFill>
            <a:latin typeface="+mj-ea"/>
            <a:ea typeface="+mj-ea"/>
          </a:endParaRPr>
        </a:p>
      </dgm:t>
    </dgm:pt>
    <dgm:pt modelId="{FF006783-6E30-4D5E-9776-F971A9AEF6F4}" type="parTrans" cxnId="{A46C744E-6F08-47B4-9FF2-46FF374BBEA7}">
      <dgm:prSet/>
      <dgm:spPr/>
      <dgm:t>
        <a:bodyPr/>
        <a:lstStyle/>
        <a:p>
          <a:endParaRPr lang="zh-TW" altLang="en-US"/>
        </a:p>
      </dgm:t>
    </dgm:pt>
    <dgm:pt modelId="{223B57E2-4565-44E5-9AAD-4F2E481749FF}" type="sibTrans" cxnId="{A46C744E-6F08-47B4-9FF2-46FF374BBEA7}">
      <dgm:prSet/>
      <dgm:spPr/>
      <dgm:t>
        <a:bodyPr/>
        <a:lstStyle/>
        <a:p>
          <a:endParaRPr lang="zh-TW" altLang="en-US"/>
        </a:p>
      </dgm:t>
    </dgm:pt>
    <dgm:pt modelId="{6173BF05-5E13-4FB7-B232-8F262BD83180}" type="pres">
      <dgm:prSet presAssocID="{9BBE4763-1FD2-4CD6-83ED-D4804E9C88E8}" presName="linearFlow" presStyleCnt="0">
        <dgm:presLayoutVars>
          <dgm:resizeHandles val="exact"/>
        </dgm:presLayoutVars>
      </dgm:prSet>
      <dgm:spPr/>
      <dgm:t>
        <a:bodyPr/>
        <a:lstStyle/>
        <a:p>
          <a:endParaRPr lang="zh-TW" altLang="en-US"/>
        </a:p>
      </dgm:t>
    </dgm:pt>
    <dgm:pt modelId="{BCB7E586-209E-475B-A9B8-D4DD5A88F2F1}" type="pres">
      <dgm:prSet presAssocID="{177FDB0E-2FF7-46A6-91FB-20375CC2157C}" presName="node" presStyleLbl="node1" presStyleIdx="0" presStyleCnt="3" custScaleX="205369">
        <dgm:presLayoutVars>
          <dgm:bulletEnabled val="1"/>
        </dgm:presLayoutVars>
      </dgm:prSet>
      <dgm:spPr/>
      <dgm:t>
        <a:bodyPr/>
        <a:lstStyle/>
        <a:p>
          <a:endParaRPr lang="zh-TW" altLang="en-US"/>
        </a:p>
      </dgm:t>
    </dgm:pt>
    <dgm:pt modelId="{03F80616-CB20-4773-84E3-05622F4ACF43}" type="pres">
      <dgm:prSet presAssocID="{8E7AAF1B-1F24-4C15-B5B2-60808ABA86F2}" presName="sibTrans" presStyleLbl="sibTrans2D1" presStyleIdx="0" presStyleCnt="2"/>
      <dgm:spPr/>
      <dgm:t>
        <a:bodyPr/>
        <a:lstStyle/>
        <a:p>
          <a:endParaRPr lang="zh-TW" altLang="en-US"/>
        </a:p>
      </dgm:t>
    </dgm:pt>
    <dgm:pt modelId="{FE005801-464D-4D76-89B0-1E7DBBCD16C3}" type="pres">
      <dgm:prSet presAssocID="{8E7AAF1B-1F24-4C15-B5B2-60808ABA86F2}" presName="connectorText" presStyleLbl="sibTrans2D1" presStyleIdx="0" presStyleCnt="2"/>
      <dgm:spPr/>
      <dgm:t>
        <a:bodyPr/>
        <a:lstStyle/>
        <a:p>
          <a:endParaRPr lang="zh-TW" altLang="en-US"/>
        </a:p>
      </dgm:t>
    </dgm:pt>
    <dgm:pt modelId="{A20A23ED-3BCD-4174-A4FB-273C6832C7BB}" type="pres">
      <dgm:prSet presAssocID="{485CED3F-813D-4FFD-8CDC-FD1AF7E8F3C7}" presName="node" presStyleLbl="node1" presStyleIdx="1" presStyleCnt="3" custScaleX="205369">
        <dgm:presLayoutVars>
          <dgm:bulletEnabled val="1"/>
        </dgm:presLayoutVars>
      </dgm:prSet>
      <dgm:spPr/>
      <dgm:t>
        <a:bodyPr/>
        <a:lstStyle/>
        <a:p>
          <a:endParaRPr lang="zh-TW" altLang="en-US"/>
        </a:p>
      </dgm:t>
    </dgm:pt>
    <dgm:pt modelId="{F56433AE-2126-4D5E-94EB-B17ADDEB04B2}" type="pres">
      <dgm:prSet presAssocID="{6BD1F794-759D-4C11-BFAD-44EDCF22710E}" presName="sibTrans" presStyleLbl="sibTrans2D1" presStyleIdx="1" presStyleCnt="2"/>
      <dgm:spPr/>
      <dgm:t>
        <a:bodyPr/>
        <a:lstStyle/>
        <a:p>
          <a:endParaRPr lang="zh-TW" altLang="en-US"/>
        </a:p>
      </dgm:t>
    </dgm:pt>
    <dgm:pt modelId="{2C67DD99-AED5-413B-BABD-B41987A3C332}" type="pres">
      <dgm:prSet presAssocID="{6BD1F794-759D-4C11-BFAD-44EDCF22710E}" presName="connectorText" presStyleLbl="sibTrans2D1" presStyleIdx="1" presStyleCnt="2"/>
      <dgm:spPr/>
      <dgm:t>
        <a:bodyPr/>
        <a:lstStyle/>
        <a:p>
          <a:endParaRPr lang="zh-TW" altLang="en-US"/>
        </a:p>
      </dgm:t>
    </dgm:pt>
    <dgm:pt modelId="{9E454FF7-44D0-4835-9236-3AECC1D5369E}" type="pres">
      <dgm:prSet presAssocID="{1A6CDC36-5EE7-4689-8813-39289BB3503F}" presName="node" presStyleLbl="node1" presStyleIdx="2" presStyleCnt="3" custScaleX="205369">
        <dgm:presLayoutVars>
          <dgm:bulletEnabled val="1"/>
        </dgm:presLayoutVars>
      </dgm:prSet>
      <dgm:spPr/>
      <dgm:t>
        <a:bodyPr/>
        <a:lstStyle/>
        <a:p>
          <a:endParaRPr lang="zh-TW" altLang="en-US"/>
        </a:p>
      </dgm:t>
    </dgm:pt>
  </dgm:ptLst>
  <dgm:cxnLst>
    <dgm:cxn modelId="{E7B6808B-2FD1-47C6-A0CA-3167F9F3AF85}" type="presOf" srcId="{6BD1F794-759D-4C11-BFAD-44EDCF22710E}" destId="{F56433AE-2126-4D5E-94EB-B17ADDEB04B2}" srcOrd="0" destOrd="0" presId="urn:microsoft.com/office/officeart/2005/8/layout/process2"/>
    <dgm:cxn modelId="{18CC69A1-3135-427E-A78D-C7DDB39FF336}" type="presOf" srcId="{177FDB0E-2FF7-46A6-91FB-20375CC2157C}" destId="{BCB7E586-209E-475B-A9B8-D4DD5A88F2F1}" srcOrd="0" destOrd="0" presId="urn:microsoft.com/office/officeart/2005/8/layout/process2"/>
    <dgm:cxn modelId="{E90592B3-80AE-4C26-A3FA-7B75F45DF74E}" type="presOf" srcId="{8E7AAF1B-1F24-4C15-B5B2-60808ABA86F2}" destId="{03F80616-CB20-4773-84E3-05622F4ACF43}" srcOrd="0" destOrd="0" presId="urn:microsoft.com/office/officeart/2005/8/layout/process2"/>
    <dgm:cxn modelId="{E3ECDFE1-0429-4BD7-9334-5590901BB8ED}" type="presOf" srcId="{9BBE4763-1FD2-4CD6-83ED-D4804E9C88E8}" destId="{6173BF05-5E13-4FB7-B232-8F262BD83180}" srcOrd="0" destOrd="0" presId="urn:microsoft.com/office/officeart/2005/8/layout/process2"/>
    <dgm:cxn modelId="{8D6E23E1-398F-461F-8030-4D4F95ADE5E6}" type="presOf" srcId="{1A6CDC36-5EE7-4689-8813-39289BB3503F}" destId="{9E454FF7-44D0-4835-9236-3AECC1D5369E}" srcOrd="0" destOrd="0" presId="urn:microsoft.com/office/officeart/2005/8/layout/process2"/>
    <dgm:cxn modelId="{1791110A-A920-4A31-AC71-858EB84BB6A0}" type="presOf" srcId="{6BD1F794-759D-4C11-BFAD-44EDCF22710E}" destId="{2C67DD99-AED5-413B-BABD-B41987A3C332}" srcOrd="1" destOrd="0" presId="urn:microsoft.com/office/officeart/2005/8/layout/process2"/>
    <dgm:cxn modelId="{FFBAE467-A5A6-4D2A-9B95-02F5ED3F63F1}" srcId="{9BBE4763-1FD2-4CD6-83ED-D4804E9C88E8}" destId="{485CED3F-813D-4FFD-8CDC-FD1AF7E8F3C7}" srcOrd="1" destOrd="0" parTransId="{E74BCD68-70BB-49CC-9902-A63CFEC6918E}" sibTransId="{6BD1F794-759D-4C11-BFAD-44EDCF22710E}"/>
    <dgm:cxn modelId="{3EEE749F-874B-4A19-8826-51652A1EA4F5}" srcId="{9BBE4763-1FD2-4CD6-83ED-D4804E9C88E8}" destId="{177FDB0E-2FF7-46A6-91FB-20375CC2157C}" srcOrd="0" destOrd="0" parTransId="{E22E75A2-C939-4D14-B428-035F60456677}" sibTransId="{8E7AAF1B-1F24-4C15-B5B2-60808ABA86F2}"/>
    <dgm:cxn modelId="{58A9DACA-CB41-48BC-BFB3-3A8AE16088A4}" type="presOf" srcId="{485CED3F-813D-4FFD-8CDC-FD1AF7E8F3C7}" destId="{A20A23ED-3BCD-4174-A4FB-273C6832C7BB}" srcOrd="0" destOrd="0" presId="urn:microsoft.com/office/officeart/2005/8/layout/process2"/>
    <dgm:cxn modelId="{B81549F2-7B45-4CD5-BC84-1AD9B4642865}" type="presOf" srcId="{8E7AAF1B-1F24-4C15-B5B2-60808ABA86F2}" destId="{FE005801-464D-4D76-89B0-1E7DBBCD16C3}" srcOrd="1" destOrd="0" presId="urn:microsoft.com/office/officeart/2005/8/layout/process2"/>
    <dgm:cxn modelId="{A46C744E-6F08-47B4-9FF2-46FF374BBEA7}" srcId="{9BBE4763-1FD2-4CD6-83ED-D4804E9C88E8}" destId="{1A6CDC36-5EE7-4689-8813-39289BB3503F}" srcOrd="2" destOrd="0" parTransId="{FF006783-6E30-4D5E-9776-F971A9AEF6F4}" sibTransId="{223B57E2-4565-44E5-9AAD-4F2E481749FF}"/>
    <dgm:cxn modelId="{AC6797FF-CAC3-4DC7-975A-DFAF707A237B}" type="presParOf" srcId="{6173BF05-5E13-4FB7-B232-8F262BD83180}" destId="{BCB7E586-209E-475B-A9B8-D4DD5A88F2F1}" srcOrd="0" destOrd="0" presId="urn:microsoft.com/office/officeart/2005/8/layout/process2"/>
    <dgm:cxn modelId="{F7C6FAD1-DF3B-4EB2-AFF1-BECED153977F}" type="presParOf" srcId="{6173BF05-5E13-4FB7-B232-8F262BD83180}" destId="{03F80616-CB20-4773-84E3-05622F4ACF43}" srcOrd="1" destOrd="0" presId="urn:microsoft.com/office/officeart/2005/8/layout/process2"/>
    <dgm:cxn modelId="{A176E4E3-4C9D-4566-A6E0-45194E218C09}" type="presParOf" srcId="{03F80616-CB20-4773-84E3-05622F4ACF43}" destId="{FE005801-464D-4D76-89B0-1E7DBBCD16C3}" srcOrd="0" destOrd="0" presId="urn:microsoft.com/office/officeart/2005/8/layout/process2"/>
    <dgm:cxn modelId="{2068CDB6-8003-4BB4-AF33-A287ED0480AE}" type="presParOf" srcId="{6173BF05-5E13-4FB7-B232-8F262BD83180}" destId="{A20A23ED-3BCD-4174-A4FB-273C6832C7BB}" srcOrd="2" destOrd="0" presId="urn:microsoft.com/office/officeart/2005/8/layout/process2"/>
    <dgm:cxn modelId="{551D2D74-DC04-4AB2-9B32-AAEADB68BA9B}" type="presParOf" srcId="{6173BF05-5E13-4FB7-B232-8F262BD83180}" destId="{F56433AE-2126-4D5E-94EB-B17ADDEB04B2}" srcOrd="3" destOrd="0" presId="urn:microsoft.com/office/officeart/2005/8/layout/process2"/>
    <dgm:cxn modelId="{CD4F585C-5A66-4E12-B5CC-726214E80E1C}" type="presParOf" srcId="{F56433AE-2126-4D5E-94EB-B17ADDEB04B2}" destId="{2C67DD99-AED5-413B-BABD-B41987A3C332}" srcOrd="0" destOrd="0" presId="urn:microsoft.com/office/officeart/2005/8/layout/process2"/>
    <dgm:cxn modelId="{380A6B82-1941-4869-BBC9-7FEB1FA324A2}" type="presParOf" srcId="{6173BF05-5E13-4FB7-B232-8F262BD83180}" destId="{9E454FF7-44D0-4835-9236-3AECC1D5369E}"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36720D-B97C-44F1-8E7A-78F6450B5859}" type="doc">
      <dgm:prSet loTypeId="urn:microsoft.com/office/officeart/2005/8/layout/pyramid2" loCatId="pyramid" qsTypeId="urn:microsoft.com/office/officeart/2005/8/quickstyle/simple1" qsCatId="simple" csTypeId="urn:microsoft.com/office/officeart/2005/8/colors/accent1_2" csCatId="accent1" phldr="1"/>
      <dgm:spPr/>
    </dgm:pt>
    <dgm:pt modelId="{DE16EB05-FC40-427F-BFB6-9106A8577AA8}">
      <dgm:prSet phldrT="[文字]"/>
      <dgm:spPr>
        <a:solidFill>
          <a:schemeClr val="tx2">
            <a:lumMod val="20000"/>
            <a:lumOff val="80000"/>
            <a:alpha val="90000"/>
          </a:schemeClr>
        </a:solidFill>
      </dgm:spPr>
      <dgm:t>
        <a:bodyPr/>
        <a:lstStyle/>
        <a:p>
          <a:r>
            <a:rPr lang="en-US" altLang="zh-TW" dirty="0" smtClean="0">
              <a:solidFill>
                <a:srgbClr val="C00000"/>
              </a:solidFill>
            </a:rPr>
            <a:t>1.</a:t>
          </a:r>
          <a:r>
            <a:rPr lang="zh-TW" altLang="en-US" dirty="0" smtClean="0">
              <a:solidFill>
                <a:srgbClr val="C00000"/>
              </a:solidFill>
            </a:rPr>
            <a:t>頻率：多久支持一次？</a:t>
          </a:r>
          <a:endParaRPr lang="zh-TW" altLang="en-US" dirty="0">
            <a:solidFill>
              <a:srgbClr val="C00000"/>
            </a:solidFill>
          </a:endParaRPr>
        </a:p>
      </dgm:t>
    </dgm:pt>
    <dgm:pt modelId="{58A0DC71-B335-4EAF-91BC-BD7CA57941E3}" type="parTrans" cxnId="{5B947D99-788B-49B6-958B-B8B183C6F334}">
      <dgm:prSet/>
      <dgm:spPr/>
      <dgm:t>
        <a:bodyPr/>
        <a:lstStyle/>
        <a:p>
          <a:endParaRPr lang="zh-TW" altLang="en-US"/>
        </a:p>
      </dgm:t>
    </dgm:pt>
    <dgm:pt modelId="{2A3A8B3C-A1AB-4785-8D33-3D2B688902D3}" type="sibTrans" cxnId="{5B947D99-788B-49B6-958B-B8B183C6F334}">
      <dgm:prSet/>
      <dgm:spPr/>
      <dgm:t>
        <a:bodyPr/>
        <a:lstStyle/>
        <a:p>
          <a:endParaRPr lang="zh-TW" altLang="en-US"/>
        </a:p>
      </dgm:t>
    </dgm:pt>
    <dgm:pt modelId="{104FB3E9-49B8-4000-9E43-9BC56FD5DC7C}">
      <dgm:prSet phldrT="[文字]"/>
      <dgm:spPr>
        <a:solidFill>
          <a:schemeClr val="accent2">
            <a:lumMod val="20000"/>
            <a:lumOff val="80000"/>
            <a:alpha val="90000"/>
          </a:schemeClr>
        </a:solidFill>
      </dgm:spPr>
      <dgm:t>
        <a:bodyPr/>
        <a:lstStyle/>
        <a:p>
          <a:r>
            <a:rPr lang="en-US" altLang="zh-TW" dirty="0" smtClean="0">
              <a:solidFill>
                <a:srgbClr val="7030A0"/>
              </a:solidFill>
            </a:rPr>
            <a:t>2.</a:t>
          </a:r>
          <a:r>
            <a:rPr lang="zh-TW" altLang="en-US" dirty="0" smtClean="0">
              <a:solidFill>
                <a:srgbClr val="7030A0"/>
              </a:solidFill>
            </a:rPr>
            <a:t>時間：一次支持多久？</a:t>
          </a:r>
          <a:endParaRPr lang="zh-TW" altLang="en-US" dirty="0">
            <a:solidFill>
              <a:srgbClr val="7030A0"/>
            </a:solidFill>
          </a:endParaRPr>
        </a:p>
      </dgm:t>
    </dgm:pt>
    <dgm:pt modelId="{BB83C334-2FA5-40E7-9812-8660E0E19AA4}" type="parTrans" cxnId="{9A0B81F6-5147-465E-BE03-AA5C6097E7C8}">
      <dgm:prSet/>
      <dgm:spPr/>
      <dgm:t>
        <a:bodyPr/>
        <a:lstStyle/>
        <a:p>
          <a:endParaRPr lang="zh-TW" altLang="en-US"/>
        </a:p>
      </dgm:t>
    </dgm:pt>
    <dgm:pt modelId="{B09006E7-617C-4ECE-A0F8-9AAFCBE80F83}" type="sibTrans" cxnId="{9A0B81F6-5147-465E-BE03-AA5C6097E7C8}">
      <dgm:prSet/>
      <dgm:spPr/>
      <dgm:t>
        <a:bodyPr/>
        <a:lstStyle/>
        <a:p>
          <a:endParaRPr lang="zh-TW" altLang="en-US"/>
        </a:p>
      </dgm:t>
    </dgm:pt>
    <dgm:pt modelId="{15F20B62-590E-4115-BE7C-865315740AF9}">
      <dgm:prSet phldrT="[文字]"/>
      <dgm:spPr>
        <a:solidFill>
          <a:schemeClr val="accent5">
            <a:lumMod val="40000"/>
            <a:lumOff val="60000"/>
            <a:alpha val="90000"/>
          </a:schemeClr>
        </a:solidFill>
      </dgm:spPr>
      <dgm:t>
        <a:bodyPr/>
        <a:lstStyle/>
        <a:p>
          <a:r>
            <a:rPr lang="en-US" altLang="zh-TW" dirty="0" smtClean="0">
              <a:solidFill>
                <a:srgbClr val="663300"/>
              </a:solidFill>
            </a:rPr>
            <a:t>3.</a:t>
          </a:r>
          <a:r>
            <a:rPr lang="zh-TW" altLang="en-US" dirty="0" smtClean="0">
              <a:solidFill>
                <a:srgbClr val="663300"/>
              </a:solidFill>
            </a:rPr>
            <a:t>型態：如何支持輔助？</a:t>
          </a:r>
          <a:endParaRPr lang="zh-TW" altLang="en-US" dirty="0">
            <a:solidFill>
              <a:srgbClr val="663300"/>
            </a:solidFill>
          </a:endParaRPr>
        </a:p>
      </dgm:t>
    </dgm:pt>
    <dgm:pt modelId="{120B4FDB-F7DD-489B-96E5-7D6E826EEA76}" type="parTrans" cxnId="{D3DDC4E3-A22C-4A32-9CAF-DFF566722E64}">
      <dgm:prSet/>
      <dgm:spPr/>
      <dgm:t>
        <a:bodyPr/>
        <a:lstStyle/>
        <a:p>
          <a:endParaRPr lang="zh-TW" altLang="en-US"/>
        </a:p>
      </dgm:t>
    </dgm:pt>
    <dgm:pt modelId="{1ADC2926-0967-4311-9597-46D36395E054}" type="sibTrans" cxnId="{D3DDC4E3-A22C-4A32-9CAF-DFF566722E64}">
      <dgm:prSet/>
      <dgm:spPr/>
      <dgm:t>
        <a:bodyPr/>
        <a:lstStyle/>
        <a:p>
          <a:endParaRPr lang="zh-TW" altLang="en-US"/>
        </a:p>
      </dgm:t>
    </dgm:pt>
    <dgm:pt modelId="{D5B0078E-3328-4E2C-A886-A6724FE36000}" type="pres">
      <dgm:prSet presAssocID="{ED36720D-B97C-44F1-8E7A-78F6450B5859}" presName="compositeShape" presStyleCnt="0">
        <dgm:presLayoutVars>
          <dgm:dir/>
          <dgm:resizeHandles/>
        </dgm:presLayoutVars>
      </dgm:prSet>
      <dgm:spPr/>
    </dgm:pt>
    <dgm:pt modelId="{485ECDF6-5F34-414A-8159-787F279F4CCC}" type="pres">
      <dgm:prSet presAssocID="{ED36720D-B97C-44F1-8E7A-78F6450B5859}" presName="pyramid" presStyleLbl="node1" presStyleIdx="0" presStyleCnt="1"/>
      <dgm:spPr>
        <a:solidFill>
          <a:schemeClr val="accent6">
            <a:lumMod val="40000"/>
            <a:lumOff val="60000"/>
          </a:schemeClr>
        </a:solidFill>
      </dgm:spPr>
    </dgm:pt>
    <dgm:pt modelId="{59581ADC-7F59-4C69-915A-8B9EF9B4448A}" type="pres">
      <dgm:prSet presAssocID="{ED36720D-B97C-44F1-8E7A-78F6450B5859}" presName="theList" presStyleCnt="0"/>
      <dgm:spPr/>
    </dgm:pt>
    <dgm:pt modelId="{1D166CFC-8FFB-4061-AA21-FA42A89A5B08}" type="pres">
      <dgm:prSet presAssocID="{DE16EB05-FC40-427F-BFB6-9106A8577AA8}" presName="aNode" presStyleLbl="fgAcc1" presStyleIdx="0" presStyleCnt="3">
        <dgm:presLayoutVars>
          <dgm:bulletEnabled val="1"/>
        </dgm:presLayoutVars>
      </dgm:prSet>
      <dgm:spPr/>
      <dgm:t>
        <a:bodyPr/>
        <a:lstStyle/>
        <a:p>
          <a:endParaRPr lang="zh-TW" altLang="en-US"/>
        </a:p>
      </dgm:t>
    </dgm:pt>
    <dgm:pt modelId="{D3B2DFD7-8702-454E-9F63-8E85D4597D10}" type="pres">
      <dgm:prSet presAssocID="{DE16EB05-FC40-427F-BFB6-9106A8577AA8}" presName="aSpace" presStyleCnt="0"/>
      <dgm:spPr/>
    </dgm:pt>
    <dgm:pt modelId="{0E9D3D48-39D5-447D-A29E-0897307F38E8}" type="pres">
      <dgm:prSet presAssocID="{104FB3E9-49B8-4000-9E43-9BC56FD5DC7C}" presName="aNode" presStyleLbl="fgAcc1" presStyleIdx="1" presStyleCnt="3">
        <dgm:presLayoutVars>
          <dgm:bulletEnabled val="1"/>
        </dgm:presLayoutVars>
      </dgm:prSet>
      <dgm:spPr/>
      <dgm:t>
        <a:bodyPr/>
        <a:lstStyle/>
        <a:p>
          <a:endParaRPr lang="zh-TW" altLang="en-US"/>
        </a:p>
      </dgm:t>
    </dgm:pt>
    <dgm:pt modelId="{56C43CA8-64A3-4991-ADFE-6BF81627CB3D}" type="pres">
      <dgm:prSet presAssocID="{104FB3E9-49B8-4000-9E43-9BC56FD5DC7C}" presName="aSpace" presStyleCnt="0"/>
      <dgm:spPr/>
    </dgm:pt>
    <dgm:pt modelId="{D0B48F8B-8781-468A-B52D-26BB731553BC}" type="pres">
      <dgm:prSet presAssocID="{15F20B62-590E-4115-BE7C-865315740AF9}" presName="aNode" presStyleLbl="fgAcc1" presStyleIdx="2" presStyleCnt="3">
        <dgm:presLayoutVars>
          <dgm:bulletEnabled val="1"/>
        </dgm:presLayoutVars>
      </dgm:prSet>
      <dgm:spPr/>
      <dgm:t>
        <a:bodyPr/>
        <a:lstStyle/>
        <a:p>
          <a:endParaRPr lang="zh-TW" altLang="en-US"/>
        </a:p>
      </dgm:t>
    </dgm:pt>
    <dgm:pt modelId="{4D656C49-CA83-419A-9679-40CFEC86E2D7}" type="pres">
      <dgm:prSet presAssocID="{15F20B62-590E-4115-BE7C-865315740AF9}" presName="aSpace" presStyleCnt="0"/>
      <dgm:spPr/>
    </dgm:pt>
  </dgm:ptLst>
  <dgm:cxnLst>
    <dgm:cxn modelId="{5B947D99-788B-49B6-958B-B8B183C6F334}" srcId="{ED36720D-B97C-44F1-8E7A-78F6450B5859}" destId="{DE16EB05-FC40-427F-BFB6-9106A8577AA8}" srcOrd="0" destOrd="0" parTransId="{58A0DC71-B335-4EAF-91BC-BD7CA57941E3}" sibTransId="{2A3A8B3C-A1AB-4785-8D33-3D2B688902D3}"/>
    <dgm:cxn modelId="{D3DDC4E3-A22C-4A32-9CAF-DFF566722E64}" srcId="{ED36720D-B97C-44F1-8E7A-78F6450B5859}" destId="{15F20B62-590E-4115-BE7C-865315740AF9}" srcOrd="2" destOrd="0" parTransId="{120B4FDB-F7DD-489B-96E5-7D6E826EEA76}" sibTransId="{1ADC2926-0967-4311-9597-46D36395E054}"/>
    <dgm:cxn modelId="{2B965798-26B8-42D9-8E85-AB3EC9636E0D}" type="presOf" srcId="{ED36720D-B97C-44F1-8E7A-78F6450B5859}" destId="{D5B0078E-3328-4E2C-A886-A6724FE36000}" srcOrd="0" destOrd="0" presId="urn:microsoft.com/office/officeart/2005/8/layout/pyramid2"/>
    <dgm:cxn modelId="{4F9A76F4-FAB4-45D1-9AD8-77EE4BC61C94}" type="presOf" srcId="{DE16EB05-FC40-427F-BFB6-9106A8577AA8}" destId="{1D166CFC-8FFB-4061-AA21-FA42A89A5B08}" srcOrd="0" destOrd="0" presId="urn:microsoft.com/office/officeart/2005/8/layout/pyramid2"/>
    <dgm:cxn modelId="{ED4BF297-322D-4C1D-869F-7E78A49EDA63}" type="presOf" srcId="{15F20B62-590E-4115-BE7C-865315740AF9}" destId="{D0B48F8B-8781-468A-B52D-26BB731553BC}" srcOrd="0" destOrd="0" presId="urn:microsoft.com/office/officeart/2005/8/layout/pyramid2"/>
    <dgm:cxn modelId="{E96F7ABA-091D-4270-8C67-C9011537A3C9}" type="presOf" srcId="{104FB3E9-49B8-4000-9E43-9BC56FD5DC7C}" destId="{0E9D3D48-39D5-447D-A29E-0897307F38E8}" srcOrd="0" destOrd="0" presId="urn:microsoft.com/office/officeart/2005/8/layout/pyramid2"/>
    <dgm:cxn modelId="{9A0B81F6-5147-465E-BE03-AA5C6097E7C8}" srcId="{ED36720D-B97C-44F1-8E7A-78F6450B5859}" destId="{104FB3E9-49B8-4000-9E43-9BC56FD5DC7C}" srcOrd="1" destOrd="0" parTransId="{BB83C334-2FA5-40E7-9812-8660E0E19AA4}" sibTransId="{B09006E7-617C-4ECE-A0F8-9AAFCBE80F83}"/>
    <dgm:cxn modelId="{416FF74B-79CE-4BEC-8B94-2C9AEB151617}" type="presParOf" srcId="{D5B0078E-3328-4E2C-A886-A6724FE36000}" destId="{485ECDF6-5F34-414A-8159-787F279F4CCC}" srcOrd="0" destOrd="0" presId="urn:microsoft.com/office/officeart/2005/8/layout/pyramid2"/>
    <dgm:cxn modelId="{A505AF0C-6ACD-4C82-BE10-3A19A7B0F44F}" type="presParOf" srcId="{D5B0078E-3328-4E2C-A886-A6724FE36000}" destId="{59581ADC-7F59-4C69-915A-8B9EF9B4448A}" srcOrd="1" destOrd="0" presId="urn:microsoft.com/office/officeart/2005/8/layout/pyramid2"/>
    <dgm:cxn modelId="{EB2C832E-025D-4CA5-BB08-E8B5EAE91E9B}" type="presParOf" srcId="{59581ADC-7F59-4C69-915A-8B9EF9B4448A}" destId="{1D166CFC-8FFB-4061-AA21-FA42A89A5B08}" srcOrd="0" destOrd="0" presId="urn:microsoft.com/office/officeart/2005/8/layout/pyramid2"/>
    <dgm:cxn modelId="{83C977DC-A654-4D0D-BAFD-75ED6C71EA04}" type="presParOf" srcId="{59581ADC-7F59-4C69-915A-8B9EF9B4448A}" destId="{D3B2DFD7-8702-454E-9F63-8E85D4597D10}" srcOrd="1" destOrd="0" presId="urn:microsoft.com/office/officeart/2005/8/layout/pyramid2"/>
    <dgm:cxn modelId="{7FDDB4AF-A78A-43FC-9C0E-F3E46460EF56}" type="presParOf" srcId="{59581ADC-7F59-4C69-915A-8B9EF9B4448A}" destId="{0E9D3D48-39D5-447D-A29E-0897307F38E8}" srcOrd="2" destOrd="0" presId="urn:microsoft.com/office/officeart/2005/8/layout/pyramid2"/>
    <dgm:cxn modelId="{A769835A-16CC-4A14-96DC-D17EC602AAB2}" type="presParOf" srcId="{59581ADC-7F59-4C69-915A-8B9EF9B4448A}" destId="{56C43CA8-64A3-4991-ADFE-6BF81627CB3D}" srcOrd="3" destOrd="0" presId="urn:microsoft.com/office/officeart/2005/8/layout/pyramid2"/>
    <dgm:cxn modelId="{F65A5C3A-ADB2-42B6-BC2C-5B3E1EC4D2F4}" type="presParOf" srcId="{59581ADC-7F59-4C69-915A-8B9EF9B4448A}" destId="{D0B48F8B-8781-468A-B52D-26BB731553BC}" srcOrd="4" destOrd="0" presId="urn:microsoft.com/office/officeart/2005/8/layout/pyramid2"/>
    <dgm:cxn modelId="{069364F8-13E7-49EA-8D9A-2DAB379084A8}" type="presParOf" srcId="{59581ADC-7F59-4C69-915A-8B9EF9B4448A}" destId="{4D656C49-CA83-419A-9679-40CFEC86E2D7}"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65C360-E12B-4A8A-90EB-CF1E0CF7E84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zh-TW" altLang="en-US"/>
        </a:p>
      </dgm:t>
    </dgm:pt>
    <dgm:pt modelId="{A1D2A732-2FFB-4FBC-A0A6-3C6F38CC2964}">
      <dgm:prSet phldrT="[文字]"/>
      <dgm:spPr>
        <a:solidFill>
          <a:srgbClr val="FFC000"/>
        </a:solidFill>
      </dgm:spPr>
      <dgm:t>
        <a:bodyPr/>
        <a:lstStyle/>
        <a:p>
          <a:r>
            <a:rPr lang="zh-TW" altLang="en-US" dirty="0" smtClean="0">
              <a:solidFill>
                <a:srgbClr val="FF0000"/>
              </a:solidFill>
            </a:rPr>
            <a:t>自然支持</a:t>
          </a:r>
          <a:endParaRPr lang="zh-TW" altLang="en-US" dirty="0"/>
        </a:p>
      </dgm:t>
    </dgm:pt>
    <dgm:pt modelId="{9A8CDB91-B8A3-47C2-8387-4643309B155B}" type="parTrans" cxnId="{8CE9808F-344E-4755-B9C5-1A096A3BDB44}">
      <dgm:prSet/>
      <dgm:spPr/>
      <dgm:t>
        <a:bodyPr/>
        <a:lstStyle/>
        <a:p>
          <a:endParaRPr lang="zh-TW" altLang="en-US"/>
        </a:p>
      </dgm:t>
    </dgm:pt>
    <dgm:pt modelId="{A79016FB-6FE0-4EED-BE70-18E4D3292CD1}" type="sibTrans" cxnId="{8CE9808F-344E-4755-B9C5-1A096A3BDB44}">
      <dgm:prSet/>
      <dgm:spPr/>
      <dgm:t>
        <a:bodyPr/>
        <a:lstStyle/>
        <a:p>
          <a:endParaRPr lang="zh-TW" altLang="en-US"/>
        </a:p>
      </dgm:t>
    </dgm:pt>
    <dgm:pt modelId="{4B590685-151E-4815-BAE9-96A210B2D8CC}">
      <dgm:prSet phldrT="[文字]"/>
      <dgm:spPr/>
      <dgm:t>
        <a:bodyPr/>
        <a:lstStyle/>
        <a:p>
          <a:r>
            <a:rPr lang="zh-TW" altLang="en-US" dirty="0" smtClean="0">
              <a:solidFill>
                <a:srgbClr val="FF00FF"/>
              </a:solidFill>
            </a:rPr>
            <a:t>個案自身所處</a:t>
          </a:r>
          <a:r>
            <a:rPr lang="zh-TW" altLang="en-US" dirty="0" smtClean="0">
              <a:solidFill>
                <a:srgbClr val="663300"/>
              </a:solidFill>
            </a:rPr>
            <a:t>既有環境</a:t>
          </a:r>
          <a:r>
            <a:rPr lang="zh-TW" altLang="en-US" dirty="0" smtClean="0">
              <a:solidFill>
                <a:srgbClr val="FF00FF"/>
              </a:solidFill>
            </a:rPr>
            <a:t>，</a:t>
          </a:r>
          <a:endParaRPr lang="zh-TW" altLang="en-US" dirty="0">
            <a:solidFill>
              <a:srgbClr val="FF00FF"/>
            </a:solidFill>
          </a:endParaRPr>
        </a:p>
      </dgm:t>
    </dgm:pt>
    <dgm:pt modelId="{007FD48E-1D5D-4365-A1D2-BAEBC6B137F3}" type="parTrans" cxnId="{995B7052-7107-4248-96F8-9A3C438B0C47}">
      <dgm:prSet/>
      <dgm:spPr/>
      <dgm:t>
        <a:bodyPr/>
        <a:lstStyle/>
        <a:p>
          <a:endParaRPr lang="zh-TW" altLang="en-US"/>
        </a:p>
      </dgm:t>
    </dgm:pt>
    <dgm:pt modelId="{A1E2B09C-AD7D-4AB5-A760-3E90A3348AC1}" type="sibTrans" cxnId="{995B7052-7107-4248-96F8-9A3C438B0C47}">
      <dgm:prSet/>
      <dgm:spPr/>
      <dgm:t>
        <a:bodyPr/>
        <a:lstStyle/>
        <a:p>
          <a:endParaRPr lang="zh-TW" altLang="en-US"/>
        </a:p>
      </dgm:t>
    </dgm:pt>
    <dgm:pt modelId="{EC90B294-4725-49FB-B186-416EE593CB86}">
      <dgm:prSet phldrT="[文字]"/>
      <dgm:spPr>
        <a:solidFill>
          <a:schemeClr val="accent4">
            <a:lumMod val="60000"/>
            <a:lumOff val="40000"/>
          </a:schemeClr>
        </a:solidFill>
      </dgm:spPr>
      <dgm:t>
        <a:bodyPr/>
        <a:lstStyle/>
        <a:p>
          <a:r>
            <a:rPr lang="zh-TW" altLang="en-US" dirty="0" smtClean="0">
              <a:solidFill>
                <a:schemeClr val="tx2">
                  <a:lumMod val="75000"/>
                </a:schemeClr>
              </a:solidFill>
            </a:rPr>
            <a:t>服務為本支持</a:t>
          </a:r>
          <a:endParaRPr lang="zh-TW" altLang="en-US" dirty="0">
            <a:solidFill>
              <a:schemeClr val="tx2">
                <a:lumMod val="75000"/>
              </a:schemeClr>
            </a:solidFill>
          </a:endParaRPr>
        </a:p>
      </dgm:t>
    </dgm:pt>
    <dgm:pt modelId="{2344EF32-0697-4E9C-9428-39FAD63DBE9F}" type="parTrans" cxnId="{876E4F6A-9485-4BE7-86A8-259C9A3FD41C}">
      <dgm:prSet/>
      <dgm:spPr/>
      <dgm:t>
        <a:bodyPr/>
        <a:lstStyle/>
        <a:p>
          <a:endParaRPr lang="zh-TW" altLang="en-US"/>
        </a:p>
      </dgm:t>
    </dgm:pt>
    <dgm:pt modelId="{B9A228CD-35B6-4A77-B96E-788148406D16}" type="sibTrans" cxnId="{876E4F6A-9485-4BE7-86A8-259C9A3FD41C}">
      <dgm:prSet/>
      <dgm:spPr/>
      <dgm:t>
        <a:bodyPr/>
        <a:lstStyle/>
        <a:p>
          <a:endParaRPr lang="zh-TW" altLang="en-US"/>
        </a:p>
      </dgm:t>
    </dgm:pt>
    <dgm:pt modelId="{35762DFF-DA8B-45F7-BEDD-4C7884233B4B}">
      <dgm:prSet phldrT="[文字]"/>
      <dgm:spPr/>
      <dgm:t>
        <a:bodyPr/>
        <a:lstStyle/>
        <a:p>
          <a:r>
            <a:rPr lang="zh-TW" altLang="en-US" dirty="0" smtClean="0">
              <a:solidFill>
                <a:srgbClr val="0000FF"/>
              </a:solidFill>
            </a:rPr>
            <a:t>相關專業人員所能提供的有效策略與慣常服務資源</a:t>
          </a:r>
          <a:endParaRPr lang="zh-TW" altLang="en-US" dirty="0">
            <a:solidFill>
              <a:srgbClr val="0000FF"/>
            </a:solidFill>
          </a:endParaRPr>
        </a:p>
      </dgm:t>
    </dgm:pt>
    <dgm:pt modelId="{64FB250C-F3FE-4215-A089-94D86C7B69DD}" type="parTrans" cxnId="{29F349FC-A4DB-4F7E-8A3C-E97538BA19A1}">
      <dgm:prSet/>
      <dgm:spPr/>
      <dgm:t>
        <a:bodyPr/>
        <a:lstStyle/>
        <a:p>
          <a:endParaRPr lang="zh-TW" altLang="en-US"/>
        </a:p>
      </dgm:t>
    </dgm:pt>
    <dgm:pt modelId="{5C275F77-FCF0-4D10-A078-161F9C3EB16E}" type="sibTrans" cxnId="{29F349FC-A4DB-4F7E-8A3C-E97538BA19A1}">
      <dgm:prSet/>
      <dgm:spPr/>
      <dgm:t>
        <a:bodyPr/>
        <a:lstStyle/>
        <a:p>
          <a:endParaRPr lang="zh-TW" altLang="en-US"/>
        </a:p>
      </dgm:t>
    </dgm:pt>
    <dgm:pt modelId="{FC5B4438-1E3D-4BAC-BA96-636D81FAA2A8}">
      <dgm:prSet/>
      <dgm:spPr/>
      <dgm:t>
        <a:bodyPr/>
        <a:lstStyle/>
        <a:p>
          <a:r>
            <a:rPr lang="zh-TW" altLang="en-US" dirty="0" smtClean="0">
              <a:solidFill>
                <a:srgbClr val="FF0000"/>
              </a:solidFill>
            </a:rPr>
            <a:t>所能提供必要</a:t>
          </a:r>
          <a:r>
            <a:rPr lang="zh-TW" altLang="en-US" dirty="0" smtClean="0">
              <a:solidFill>
                <a:srgbClr val="663300"/>
              </a:solidFill>
            </a:rPr>
            <a:t>資源與策略</a:t>
          </a:r>
          <a:endParaRPr lang="zh-TW" altLang="en-US" dirty="0">
            <a:solidFill>
              <a:srgbClr val="663300"/>
            </a:solidFill>
          </a:endParaRPr>
        </a:p>
      </dgm:t>
    </dgm:pt>
    <dgm:pt modelId="{B11347D5-BD62-4FC7-A021-DF42373AA77D}" type="parTrans" cxnId="{25D953A0-102C-4894-B78B-1FDE3539C360}">
      <dgm:prSet/>
      <dgm:spPr/>
      <dgm:t>
        <a:bodyPr/>
        <a:lstStyle/>
        <a:p>
          <a:endParaRPr lang="zh-TW" altLang="en-US"/>
        </a:p>
      </dgm:t>
    </dgm:pt>
    <dgm:pt modelId="{ABADD0F5-A7EE-4A7D-982C-32D432B31E79}" type="sibTrans" cxnId="{25D953A0-102C-4894-B78B-1FDE3539C360}">
      <dgm:prSet/>
      <dgm:spPr/>
      <dgm:t>
        <a:bodyPr/>
        <a:lstStyle/>
        <a:p>
          <a:endParaRPr lang="zh-TW" altLang="en-US"/>
        </a:p>
      </dgm:t>
    </dgm:pt>
    <dgm:pt modelId="{54A55785-20D7-469F-8B55-EE91F5B4C908}">
      <dgm:prSet/>
      <dgm:spPr/>
      <dgm:t>
        <a:bodyPr/>
        <a:lstStyle/>
        <a:p>
          <a:r>
            <a:rPr lang="zh-TW" altLang="en-US" dirty="0" smtClean="0">
              <a:solidFill>
                <a:srgbClr val="C00000"/>
              </a:solidFill>
            </a:rPr>
            <a:t>用以擴充自然的支持服務</a:t>
          </a:r>
          <a:endParaRPr lang="zh-TW" altLang="en-US" dirty="0">
            <a:solidFill>
              <a:srgbClr val="C00000"/>
            </a:solidFill>
          </a:endParaRPr>
        </a:p>
      </dgm:t>
    </dgm:pt>
    <dgm:pt modelId="{CA29D5A1-B273-4DDD-8E8A-5A11AEFFA47D}" type="parTrans" cxnId="{576866D9-4F8A-44A0-83D5-576EB09D9F34}">
      <dgm:prSet/>
      <dgm:spPr/>
      <dgm:t>
        <a:bodyPr/>
        <a:lstStyle/>
        <a:p>
          <a:endParaRPr lang="zh-TW" altLang="en-US"/>
        </a:p>
      </dgm:t>
    </dgm:pt>
    <dgm:pt modelId="{B8CFD03D-67D3-4AC5-9E68-F988BB69E707}" type="sibTrans" cxnId="{576866D9-4F8A-44A0-83D5-576EB09D9F34}">
      <dgm:prSet/>
      <dgm:spPr/>
      <dgm:t>
        <a:bodyPr/>
        <a:lstStyle/>
        <a:p>
          <a:endParaRPr lang="zh-TW" altLang="en-US"/>
        </a:p>
      </dgm:t>
    </dgm:pt>
    <dgm:pt modelId="{8B00DADD-BC74-432F-BEE0-7C960710425A}" type="pres">
      <dgm:prSet presAssocID="{2F65C360-E12B-4A8A-90EB-CF1E0CF7E84E}" presName="Name0" presStyleCnt="0">
        <dgm:presLayoutVars>
          <dgm:dir/>
          <dgm:animLvl val="lvl"/>
          <dgm:resizeHandles/>
        </dgm:presLayoutVars>
      </dgm:prSet>
      <dgm:spPr/>
      <dgm:t>
        <a:bodyPr/>
        <a:lstStyle/>
        <a:p>
          <a:endParaRPr lang="zh-TW" altLang="en-US"/>
        </a:p>
      </dgm:t>
    </dgm:pt>
    <dgm:pt modelId="{DB45C0D5-297A-4E91-8E23-065801A90DD8}" type="pres">
      <dgm:prSet presAssocID="{A1D2A732-2FFB-4FBC-A0A6-3C6F38CC2964}" presName="linNode" presStyleCnt="0"/>
      <dgm:spPr/>
    </dgm:pt>
    <dgm:pt modelId="{9A1FBF0F-3359-41EA-9831-653A43CC96D7}" type="pres">
      <dgm:prSet presAssocID="{A1D2A732-2FFB-4FBC-A0A6-3C6F38CC2964}" presName="parentShp" presStyleLbl="node1" presStyleIdx="0" presStyleCnt="2">
        <dgm:presLayoutVars>
          <dgm:bulletEnabled val="1"/>
        </dgm:presLayoutVars>
      </dgm:prSet>
      <dgm:spPr/>
      <dgm:t>
        <a:bodyPr/>
        <a:lstStyle/>
        <a:p>
          <a:endParaRPr lang="zh-TW" altLang="en-US"/>
        </a:p>
      </dgm:t>
    </dgm:pt>
    <dgm:pt modelId="{B47A491F-1EA6-4EE6-84FC-C3C8C48C95A0}" type="pres">
      <dgm:prSet presAssocID="{A1D2A732-2FFB-4FBC-A0A6-3C6F38CC2964}" presName="childShp" presStyleLbl="bgAccFollowNode1" presStyleIdx="0" presStyleCnt="2" custScaleY="82897">
        <dgm:presLayoutVars>
          <dgm:bulletEnabled val="1"/>
        </dgm:presLayoutVars>
      </dgm:prSet>
      <dgm:spPr/>
      <dgm:t>
        <a:bodyPr/>
        <a:lstStyle/>
        <a:p>
          <a:endParaRPr lang="zh-TW" altLang="en-US"/>
        </a:p>
      </dgm:t>
    </dgm:pt>
    <dgm:pt modelId="{EB08EAE7-9EF3-46EF-8491-A0C2FA300330}" type="pres">
      <dgm:prSet presAssocID="{A79016FB-6FE0-4EED-BE70-18E4D3292CD1}" presName="spacing" presStyleCnt="0"/>
      <dgm:spPr/>
    </dgm:pt>
    <dgm:pt modelId="{465AAAD8-35BC-4DFD-8297-D198642CEC26}" type="pres">
      <dgm:prSet presAssocID="{EC90B294-4725-49FB-B186-416EE593CB86}" presName="linNode" presStyleCnt="0"/>
      <dgm:spPr/>
    </dgm:pt>
    <dgm:pt modelId="{EE69BEDC-87C2-4D23-8CE6-18A889A94D05}" type="pres">
      <dgm:prSet presAssocID="{EC90B294-4725-49FB-B186-416EE593CB86}" presName="parentShp" presStyleLbl="node1" presStyleIdx="1" presStyleCnt="2">
        <dgm:presLayoutVars>
          <dgm:bulletEnabled val="1"/>
        </dgm:presLayoutVars>
      </dgm:prSet>
      <dgm:spPr/>
      <dgm:t>
        <a:bodyPr/>
        <a:lstStyle/>
        <a:p>
          <a:endParaRPr lang="zh-TW" altLang="en-US"/>
        </a:p>
      </dgm:t>
    </dgm:pt>
    <dgm:pt modelId="{9DE248CC-16D4-484B-ACAF-6338C88560BC}" type="pres">
      <dgm:prSet presAssocID="{EC90B294-4725-49FB-B186-416EE593CB86}" presName="childShp" presStyleLbl="bgAccFollowNode1" presStyleIdx="1" presStyleCnt="2">
        <dgm:presLayoutVars>
          <dgm:bulletEnabled val="1"/>
        </dgm:presLayoutVars>
      </dgm:prSet>
      <dgm:spPr/>
      <dgm:t>
        <a:bodyPr/>
        <a:lstStyle/>
        <a:p>
          <a:endParaRPr lang="zh-TW" altLang="en-US"/>
        </a:p>
      </dgm:t>
    </dgm:pt>
  </dgm:ptLst>
  <dgm:cxnLst>
    <dgm:cxn modelId="{6D0CEA38-E904-482B-93BC-6884F919CB93}" type="presOf" srcId="{FC5B4438-1E3D-4BAC-BA96-636D81FAA2A8}" destId="{B47A491F-1EA6-4EE6-84FC-C3C8C48C95A0}" srcOrd="0" destOrd="1" presId="urn:microsoft.com/office/officeart/2005/8/layout/vList6"/>
    <dgm:cxn modelId="{F6E27E9D-145A-4C93-A603-B7F26C7E6FD7}" type="presOf" srcId="{2F65C360-E12B-4A8A-90EB-CF1E0CF7E84E}" destId="{8B00DADD-BC74-432F-BEE0-7C960710425A}" srcOrd="0" destOrd="0" presId="urn:microsoft.com/office/officeart/2005/8/layout/vList6"/>
    <dgm:cxn modelId="{51FB50E1-9895-4A15-8A46-912FA62BAEE7}" type="presOf" srcId="{A1D2A732-2FFB-4FBC-A0A6-3C6F38CC2964}" destId="{9A1FBF0F-3359-41EA-9831-653A43CC96D7}" srcOrd="0" destOrd="0" presId="urn:microsoft.com/office/officeart/2005/8/layout/vList6"/>
    <dgm:cxn modelId="{8CE9808F-344E-4755-B9C5-1A096A3BDB44}" srcId="{2F65C360-E12B-4A8A-90EB-CF1E0CF7E84E}" destId="{A1D2A732-2FFB-4FBC-A0A6-3C6F38CC2964}" srcOrd="0" destOrd="0" parTransId="{9A8CDB91-B8A3-47C2-8387-4643309B155B}" sibTransId="{A79016FB-6FE0-4EED-BE70-18E4D3292CD1}"/>
    <dgm:cxn modelId="{7E1086A6-5CDB-4098-B45D-CFBA633439DC}" type="presOf" srcId="{EC90B294-4725-49FB-B186-416EE593CB86}" destId="{EE69BEDC-87C2-4D23-8CE6-18A889A94D05}" srcOrd="0" destOrd="0" presId="urn:microsoft.com/office/officeart/2005/8/layout/vList6"/>
    <dgm:cxn modelId="{33FEA8EF-1345-48EE-965E-FED70F2D3CDD}" type="presOf" srcId="{54A55785-20D7-469F-8B55-EE91F5B4C908}" destId="{9DE248CC-16D4-484B-ACAF-6338C88560BC}" srcOrd="0" destOrd="1" presId="urn:microsoft.com/office/officeart/2005/8/layout/vList6"/>
    <dgm:cxn modelId="{E73B1433-7674-45C9-9584-D2001ADEDB9E}" type="presOf" srcId="{4B590685-151E-4815-BAE9-96A210B2D8CC}" destId="{B47A491F-1EA6-4EE6-84FC-C3C8C48C95A0}" srcOrd="0" destOrd="0" presId="urn:microsoft.com/office/officeart/2005/8/layout/vList6"/>
    <dgm:cxn modelId="{995B7052-7107-4248-96F8-9A3C438B0C47}" srcId="{A1D2A732-2FFB-4FBC-A0A6-3C6F38CC2964}" destId="{4B590685-151E-4815-BAE9-96A210B2D8CC}" srcOrd="0" destOrd="0" parTransId="{007FD48E-1D5D-4365-A1D2-BAEBC6B137F3}" sibTransId="{A1E2B09C-AD7D-4AB5-A760-3E90A3348AC1}"/>
    <dgm:cxn modelId="{576866D9-4F8A-44A0-83D5-576EB09D9F34}" srcId="{EC90B294-4725-49FB-B186-416EE593CB86}" destId="{54A55785-20D7-469F-8B55-EE91F5B4C908}" srcOrd="1" destOrd="0" parTransId="{CA29D5A1-B273-4DDD-8E8A-5A11AEFFA47D}" sibTransId="{B8CFD03D-67D3-4AC5-9E68-F988BB69E707}"/>
    <dgm:cxn modelId="{59AE69BA-DEAF-46AF-A87D-9324AD54FE50}" type="presOf" srcId="{35762DFF-DA8B-45F7-BEDD-4C7884233B4B}" destId="{9DE248CC-16D4-484B-ACAF-6338C88560BC}" srcOrd="0" destOrd="0" presId="urn:microsoft.com/office/officeart/2005/8/layout/vList6"/>
    <dgm:cxn modelId="{25D953A0-102C-4894-B78B-1FDE3539C360}" srcId="{A1D2A732-2FFB-4FBC-A0A6-3C6F38CC2964}" destId="{FC5B4438-1E3D-4BAC-BA96-636D81FAA2A8}" srcOrd="1" destOrd="0" parTransId="{B11347D5-BD62-4FC7-A021-DF42373AA77D}" sibTransId="{ABADD0F5-A7EE-4A7D-982C-32D432B31E79}"/>
    <dgm:cxn modelId="{29F349FC-A4DB-4F7E-8A3C-E97538BA19A1}" srcId="{EC90B294-4725-49FB-B186-416EE593CB86}" destId="{35762DFF-DA8B-45F7-BEDD-4C7884233B4B}" srcOrd="0" destOrd="0" parTransId="{64FB250C-F3FE-4215-A089-94D86C7B69DD}" sibTransId="{5C275F77-FCF0-4D10-A078-161F9C3EB16E}"/>
    <dgm:cxn modelId="{876E4F6A-9485-4BE7-86A8-259C9A3FD41C}" srcId="{2F65C360-E12B-4A8A-90EB-CF1E0CF7E84E}" destId="{EC90B294-4725-49FB-B186-416EE593CB86}" srcOrd="1" destOrd="0" parTransId="{2344EF32-0697-4E9C-9428-39FAD63DBE9F}" sibTransId="{B9A228CD-35B6-4A77-B96E-788148406D16}"/>
    <dgm:cxn modelId="{5AE9963A-0BF8-4634-91AB-762EDDE14C2B}" type="presParOf" srcId="{8B00DADD-BC74-432F-BEE0-7C960710425A}" destId="{DB45C0D5-297A-4E91-8E23-065801A90DD8}" srcOrd="0" destOrd="0" presId="urn:microsoft.com/office/officeart/2005/8/layout/vList6"/>
    <dgm:cxn modelId="{B5B4A8E4-8BB8-4803-91A8-5868110F3EF6}" type="presParOf" srcId="{DB45C0D5-297A-4E91-8E23-065801A90DD8}" destId="{9A1FBF0F-3359-41EA-9831-653A43CC96D7}" srcOrd="0" destOrd="0" presId="urn:microsoft.com/office/officeart/2005/8/layout/vList6"/>
    <dgm:cxn modelId="{F06389AE-BDBD-4659-85C8-DD7335680FBB}" type="presParOf" srcId="{DB45C0D5-297A-4E91-8E23-065801A90DD8}" destId="{B47A491F-1EA6-4EE6-84FC-C3C8C48C95A0}" srcOrd="1" destOrd="0" presId="urn:microsoft.com/office/officeart/2005/8/layout/vList6"/>
    <dgm:cxn modelId="{0D563263-1C76-4A32-A41E-A1D591CD2A21}" type="presParOf" srcId="{8B00DADD-BC74-432F-BEE0-7C960710425A}" destId="{EB08EAE7-9EF3-46EF-8491-A0C2FA300330}" srcOrd="1" destOrd="0" presId="urn:microsoft.com/office/officeart/2005/8/layout/vList6"/>
    <dgm:cxn modelId="{F59BE29A-2F13-401E-B7E2-B12DDA87A00D}" type="presParOf" srcId="{8B00DADD-BC74-432F-BEE0-7C960710425A}" destId="{465AAAD8-35BC-4DFD-8297-D198642CEC26}" srcOrd="2" destOrd="0" presId="urn:microsoft.com/office/officeart/2005/8/layout/vList6"/>
    <dgm:cxn modelId="{46C9A9DD-71EE-4C54-B615-0079AC62B98B}" type="presParOf" srcId="{465AAAD8-35BC-4DFD-8297-D198642CEC26}" destId="{EE69BEDC-87C2-4D23-8CE6-18A889A94D05}" srcOrd="0" destOrd="0" presId="urn:microsoft.com/office/officeart/2005/8/layout/vList6"/>
    <dgm:cxn modelId="{E289B807-BC99-42CC-982D-8B817D3ABB05}" type="presParOf" srcId="{465AAAD8-35BC-4DFD-8297-D198642CEC26}" destId="{9DE248CC-16D4-484B-ACAF-6338C88560B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6F8450D-80B9-4E62-9415-4033F9EACF18}" type="doc">
      <dgm:prSet loTypeId="urn:microsoft.com/office/officeart/2005/8/layout/venn1" loCatId="relationship" qsTypeId="urn:microsoft.com/office/officeart/2005/8/quickstyle/simple1" qsCatId="simple" csTypeId="urn:microsoft.com/office/officeart/2005/8/colors/accent1_2" csCatId="accent1" phldr="1"/>
      <dgm:spPr/>
    </dgm:pt>
    <dgm:pt modelId="{85A6A84E-8FEA-4574-B0E0-78B38D816235}">
      <dgm:prSet phldrT="[文字]" custT="1"/>
      <dgm:spPr>
        <a:solidFill>
          <a:schemeClr val="accent2">
            <a:lumMod val="60000"/>
            <a:lumOff val="40000"/>
          </a:schemeClr>
        </a:solidFill>
      </dgm:spPr>
      <dgm:t>
        <a:bodyPr/>
        <a:lstStyle/>
        <a:p>
          <a:r>
            <a:rPr lang="zh-TW" altLang="en-US" sz="3200" b="1" dirty="0" smtClean="0">
              <a:solidFill>
                <a:srgbClr val="C00000"/>
              </a:solidFill>
              <a:latin typeface="新細明體" panose="02020500000000000000" pitchFamily="18" charset="-120"/>
              <a:ea typeface="新細明體" panose="02020500000000000000" pitchFamily="18" charset="-120"/>
            </a:rPr>
            <a:t>適切</a:t>
          </a:r>
          <a:endParaRPr lang="en-US" altLang="zh-TW" sz="3200" b="1" dirty="0" smtClean="0">
            <a:solidFill>
              <a:srgbClr val="C00000"/>
            </a:solidFill>
            <a:latin typeface="新細明體" panose="02020500000000000000" pitchFamily="18" charset="-120"/>
            <a:ea typeface="新細明體" panose="02020500000000000000" pitchFamily="18" charset="-120"/>
          </a:endParaRPr>
        </a:p>
        <a:p>
          <a:r>
            <a:rPr lang="zh-TW" altLang="en-US" sz="3200" b="1" dirty="0" smtClean="0">
              <a:solidFill>
                <a:srgbClr val="C00000"/>
              </a:solidFill>
              <a:latin typeface="新細明體" panose="02020500000000000000" pitchFamily="18" charset="-120"/>
              <a:ea typeface="新細明體" panose="02020500000000000000" pitchFamily="18" charset="-120"/>
            </a:rPr>
            <a:t>支持服務</a:t>
          </a:r>
          <a:endParaRPr lang="zh-TW" altLang="en-US" sz="3200" b="1" dirty="0">
            <a:latin typeface="新細明體" panose="02020500000000000000" pitchFamily="18" charset="-120"/>
            <a:ea typeface="新細明體" panose="02020500000000000000" pitchFamily="18" charset="-120"/>
          </a:endParaRPr>
        </a:p>
      </dgm:t>
    </dgm:pt>
    <dgm:pt modelId="{EC3CD2F8-1489-4F31-A221-A3188A3FF1FD}" type="parTrans" cxnId="{1A24033C-CF79-44AD-8442-068E22D8B051}">
      <dgm:prSet/>
      <dgm:spPr/>
      <dgm:t>
        <a:bodyPr/>
        <a:lstStyle/>
        <a:p>
          <a:endParaRPr lang="zh-TW" altLang="en-US"/>
        </a:p>
      </dgm:t>
    </dgm:pt>
    <dgm:pt modelId="{12346C7B-5B7C-4A28-B714-30C33D80E42F}" type="sibTrans" cxnId="{1A24033C-CF79-44AD-8442-068E22D8B051}">
      <dgm:prSet/>
      <dgm:spPr/>
      <dgm:t>
        <a:bodyPr/>
        <a:lstStyle/>
        <a:p>
          <a:endParaRPr lang="zh-TW" altLang="en-US"/>
        </a:p>
      </dgm:t>
    </dgm:pt>
    <dgm:pt modelId="{A2A5D062-1B2B-4E9C-9E32-B1DB2A9703A0}">
      <dgm:prSet phldrT="[文字]" custT="1"/>
      <dgm:spPr>
        <a:solidFill>
          <a:schemeClr val="accent6">
            <a:lumMod val="60000"/>
            <a:lumOff val="40000"/>
            <a:alpha val="50000"/>
          </a:schemeClr>
        </a:solidFill>
      </dgm:spPr>
      <dgm:t>
        <a:bodyPr/>
        <a:lstStyle/>
        <a:p>
          <a:r>
            <a:rPr lang="zh-TW" altLang="en-US" sz="3200" b="1" dirty="0" smtClean="0">
              <a:solidFill>
                <a:srgbClr val="FF00FF"/>
              </a:solidFill>
              <a:latin typeface="新細明體" panose="02020500000000000000" pitchFamily="18" charset="-120"/>
              <a:ea typeface="新細明體" panose="02020500000000000000" pitchFamily="18" charset="-120"/>
            </a:rPr>
            <a:t>輔助科技</a:t>
          </a:r>
          <a:endParaRPr lang="zh-TW" altLang="en-US" sz="3200" dirty="0"/>
        </a:p>
      </dgm:t>
    </dgm:pt>
    <dgm:pt modelId="{08086DF4-39EF-41EE-8E6E-489AC86B6238}" type="parTrans" cxnId="{6604F46E-F48F-4FD6-B18C-AABEFBE99B1B}">
      <dgm:prSet/>
      <dgm:spPr/>
      <dgm:t>
        <a:bodyPr/>
        <a:lstStyle/>
        <a:p>
          <a:endParaRPr lang="zh-TW" altLang="en-US"/>
        </a:p>
      </dgm:t>
    </dgm:pt>
    <dgm:pt modelId="{0361B899-2541-459D-93E8-655A1ADCAB9A}" type="sibTrans" cxnId="{6604F46E-F48F-4FD6-B18C-AABEFBE99B1B}">
      <dgm:prSet/>
      <dgm:spPr/>
      <dgm:t>
        <a:bodyPr/>
        <a:lstStyle/>
        <a:p>
          <a:endParaRPr lang="zh-TW" altLang="en-US"/>
        </a:p>
      </dgm:t>
    </dgm:pt>
    <dgm:pt modelId="{C3A79171-6044-4D25-BE5E-0EE4814E9988}">
      <dgm:prSet phldrT="[文字]" custT="1"/>
      <dgm:spPr>
        <a:solidFill>
          <a:schemeClr val="accent3">
            <a:lumMod val="60000"/>
            <a:lumOff val="40000"/>
            <a:alpha val="50000"/>
          </a:schemeClr>
        </a:solidFill>
      </dgm:spPr>
      <dgm:t>
        <a:bodyPr/>
        <a:lstStyle/>
        <a:p>
          <a:r>
            <a:rPr lang="zh-TW" altLang="en-US" sz="3200" b="1" dirty="0" smtClean="0">
              <a:solidFill>
                <a:schemeClr val="accent3">
                  <a:lumMod val="50000"/>
                </a:schemeClr>
              </a:solidFill>
              <a:latin typeface="新細明體" panose="02020500000000000000" pitchFamily="18" charset="-120"/>
              <a:ea typeface="新細明體" panose="02020500000000000000" pitchFamily="18" charset="-120"/>
            </a:rPr>
            <a:t>無障礙</a:t>
          </a:r>
          <a:endParaRPr lang="en-US" altLang="zh-TW" sz="3200" b="1" dirty="0" smtClean="0">
            <a:solidFill>
              <a:schemeClr val="accent3">
                <a:lumMod val="50000"/>
              </a:schemeClr>
            </a:solidFill>
            <a:latin typeface="新細明體" panose="02020500000000000000" pitchFamily="18" charset="-120"/>
            <a:ea typeface="新細明體" panose="02020500000000000000" pitchFamily="18" charset="-120"/>
          </a:endParaRPr>
        </a:p>
        <a:p>
          <a:r>
            <a:rPr lang="zh-TW" altLang="en-US" sz="3200" b="1" dirty="0" smtClean="0">
              <a:solidFill>
                <a:schemeClr val="accent3">
                  <a:lumMod val="50000"/>
                </a:schemeClr>
              </a:solidFill>
              <a:latin typeface="新細明體" panose="02020500000000000000" pitchFamily="18" charset="-120"/>
              <a:ea typeface="新細明體" panose="02020500000000000000" pitchFamily="18" charset="-120"/>
            </a:rPr>
            <a:t>環境設施</a:t>
          </a:r>
          <a:endParaRPr lang="zh-TW" altLang="en-US" sz="3200" dirty="0">
            <a:solidFill>
              <a:schemeClr val="accent3">
                <a:lumMod val="50000"/>
              </a:schemeClr>
            </a:solidFill>
          </a:endParaRPr>
        </a:p>
      </dgm:t>
    </dgm:pt>
    <dgm:pt modelId="{39202190-F5EA-46DA-AC52-4DADEF2D56FB}" type="parTrans" cxnId="{88FDC888-5BAE-4872-8B80-44807F54D2C1}">
      <dgm:prSet/>
      <dgm:spPr/>
      <dgm:t>
        <a:bodyPr/>
        <a:lstStyle/>
        <a:p>
          <a:endParaRPr lang="zh-TW" altLang="en-US"/>
        </a:p>
      </dgm:t>
    </dgm:pt>
    <dgm:pt modelId="{030BD322-6524-4312-B58A-2196CD729EAF}" type="sibTrans" cxnId="{88FDC888-5BAE-4872-8B80-44807F54D2C1}">
      <dgm:prSet/>
      <dgm:spPr/>
      <dgm:t>
        <a:bodyPr/>
        <a:lstStyle/>
        <a:p>
          <a:endParaRPr lang="zh-TW" altLang="en-US"/>
        </a:p>
      </dgm:t>
    </dgm:pt>
    <dgm:pt modelId="{73D4A822-354C-47F5-BCE3-5608F0E3B03C}" type="pres">
      <dgm:prSet presAssocID="{26F8450D-80B9-4E62-9415-4033F9EACF18}" presName="compositeShape" presStyleCnt="0">
        <dgm:presLayoutVars>
          <dgm:chMax val="7"/>
          <dgm:dir/>
          <dgm:resizeHandles val="exact"/>
        </dgm:presLayoutVars>
      </dgm:prSet>
      <dgm:spPr/>
    </dgm:pt>
    <dgm:pt modelId="{966FD7F7-E030-4A88-BF56-D5B987486902}" type="pres">
      <dgm:prSet presAssocID="{85A6A84E-8FEA-4574-B0E0-78B38D816235}" presName="circ1" presStyleLbl="vennNode1" presStyleIdx="0" presStyleCnt="3"/>
      <dgm:spPr/>
      <dgm:t>
        <a:bodyPr/>
        <a:lstStyle/>
        <a:p>
          <a:endParaRPr lang="zh-TW" altLang="en-US"/>
        </a:p>
      </dgm:t>
    </dgm:pt>
    <dgm:pt modelId="{1B01147C-29D5-46F8-91F5-56F7421A0E99}" type="pres">
      <dgm:prSet presAssocID="{85A6A84E-8FEA-4574-B0E0-78B38D816235}" presName="circ1Tx" presStyleLbl="revTx" presStyleIdx="0" presStyleCnt="0">
        <dgm:presLayoutVars>
          <dgm:chMax val="0"/>
          <dgm:chPref val="0"/>
          <dgm:bulletEnabled val="1"/>
        </dgm:presLayoutVars>
      </dgm:prSet>
      <dgm:spPr/>
      <dgm:t>
        <a:bodyPr/>
        <a:lstStyle/>
        <a:p>
          <a:endParaRPr lang="zh-TW" altLang="en-US"/>
        </a:p>
      </dgm:t>
    </dgm:pt>
    <dgm:pt modelId="{D42D4FE9-DEDF-467F-9161-1A6E0F3ACBD6}" type="pres">
      <dgm:prSet presAssocID="{A2A5D062-1B2B-4E9C-9E32-B1DB2A9703A0}" presName="circ2" presStyleLbl="vennNode1" presStyleIdx="1" presStyleCnt="3"/>
      <dgm:spPr/>
      <dgm:t>
        <a:bodyPr/>
        <a:lstStyle/>
        <a:p>
          <a:endParaRPr lang="zh-TW" altLang="en-US"/>
        </a:p>
      </dgm:t>
    </dgm:pt>
    <dgm:pt modelId="{4016E9B8-4848-47AE-8CF5-8473CABC6093}" type="pres">
      <dgm:prSet presAssocID="{A2A5D062-1B2B-4E9C-9E32-B1DB2A9703A0}" presName="circ2Tx" presStyleLbl="revTx" presStyleIdx="0" presStyleCnt="0">
        <dgm:presLayoutVars>
          <dgm:chMax val="0"/>
          <dgm:chPref val="0"/>
          <dgm:bulletEnabled val="1"/>
        </dgm:presLayoutVars>
      </dgm:prSet>
      <dgm:spPr/>
      <dgm:t>
        <a:bodyPr/>
        <a:lstStyle/>
        <a:p>
          <a:endParaRPr lang="zh-TW" altLang="en-US"/>
        </a:p>
      </dgm:t>
    </dgm:pt>
    <dgm:pt modelId="{1285BE30-F836-4C41-B286-C20A12CCEFE4}" type="pres">
      <dgm:prSet presAssocID="{C3A79171-6044-4D25-BE5E-0EE4814E9988}" presName="circ3" presStyleLbl="vennNode1" presStyleIdx="2" presStyleCnt="3"/>
      <dgm:spPr/>
      <dgm:t>
        <a:bodyPr/>
        <a:lstStyle/>
        <a:p>
          <a:endParaRPr lang="zh-TW" altLang="en-US"/>
        </a:p>
      </dgm:t>
    </dgm:pt>
    <dgm:pt modelId="{EA69C24B-9481-40BD-82AB-2307EDFD6D4A}" type="pres">
      <dgm:prSet presAssocID="{C3A79171-6044-4D25-BE5E-0EE4814E9988}" presName="circ3Tx" presStyleLbl="revTx" presStyleIdx="0" presStyleCnt="0">
        <dgm:presLayoutVars>
          <dgm:chMax val="0"/>
          <dgm:chPref val="0"/>
          <dgm:bulletEnabled val="1"/>
        </dgm:presLayoutVars>
      </dgm:prSet>
      <dgm:spPr/>
      <dgm:t>
        <a:bodyPr/>
        <a:lstStyle/>
        <a:p>
          <a:endParaRPr lang="zh-TW" altLang="en-US"/>
        </a:p>
      </dgm:t>
    </dgm:pt>
  </dgm:ptLst>
  <dgm:cxnLst>
    <dgm:cxn modelId="{3BF46A07-0E28-4BE0-9B62-415847987B46}" type="presOf" srcId="{A2A5D062-1B2B-4E9C-9E32-B1DB2A9703A0}" destId="{4016E9B8-4848-47AE-8CF5-8473CABC6093}" srcOrd="1" destOrd="0" presId="urn:microsoft.com/office/officeart/2005/8/layout/venn1"/>
    <dgm:cxn modelId="{47644CC9-FD45-42AD-A518-09C95499E83A}" type="presOf" srcId="{26F8450D-80B9-4E62-9415-4033F9EACF18}" destId="{73D4A822-354C-47F5-BCE3-5608F0E3B03C}" srcOrd="0" destOrd="0" presId="urn:microsoft.com/office/officeart/2005/8/layout/venn1"/>
    <dgm:cxn modelId="{88FDC888-5BAE-4872-8B80-44807F54D2C1}" srcId="{26F8450D-80B9-4E62-9415-4033F9EACF18}" destId="{C3A79171-6044-4D25-BE5E-0EE4814E9988}" srcOrd="2" destOrd="0" parTransId="{39202190-F5EA-46DA-AC52-4DADEF2D56FB}" sibTransId="{030BD322-6524-4312-B58A-2196CD729EAF}"/>
    <dgm:cxn modelId="{B4913043-664E-416B-AFE4-7C4524F9B601}" type="presOf" srcId="{C3A79171-6044-4D25-BE5E-0EE4814E9988}" destId="{EA69C24B-9481-40BD-82AB-2307EDFD6D4A}" srcOrd="1" destOrd="0" presId="urn:microsoft.com/office/officeart/2005/8/layout/venn1"/>
    <dgm:cxn modelId="{23966BBC-0BB5-408F-A4EE-9881F6D062AB}" type="presOf" srcId="{C3A79171-6044-4D25-BE5E-0EE4814E9988}" destId="{1285BE30-F836-4C41-B286-C20A12CCEFE4}" srcOrd="0" destOrd="0" presId="urn:microsoft.com/office/officeart/2005/8/layout/venn1"/>
    <dgm:cxn modelId="{1A24033C-CF79-44AD-8442-068E22D8B051}" srcId="{26F8450D-80B9-4E62-9415-4033F9EACF18}" destId="{85A6A84E-8FEA-4574-B0E0-78B38D816235}" srcOrd="0" destOrd="0" parTransId="{EC3CD2F8-1489-4F31-A221-A3188A3FF1FD}" sibTransId="{12346C7B-5B7C-4A28-B714-30C33D80E42F}"/>
    <dgm:cxn modelId="{6604F46E-F48F-4FD6-B18C-AABEFBE99B1B}" srcId="{26F8450D-80B9-4E62-9415-4033F9EACF18}" destId="{A2A5D062-1B2B-4E9C-9E32-B1DB2A9703A0}" srcOrd="1" destOrd="0" parTransId="{08086DF4-39EF-41EE-8E6E-489AC86B6238}" sibTransId="{0361B899-2541-459D-93E8-655A1ADCAB9A}"/>
    <dgm:cxn modelId="{28863925-E1FD-4E3B-BBB9-93855C3DB127}" type="presOf" srcId="{85A6A84E-8FEA-4574-B0E0-78B38D816235}" destId="{1B01147C-29D5-46F8-91F5-56F7421A0E99}" srcOrd="1" destOrd="0" presId="urn:microsoft.com/office/officeart/2005/8/layout/venn1"/>
    <dgm:cxn modelId="{260B2403-FEA5-46D8-B12D-F113BCD3EF77}" type="presOf" srcId="{85A6A84E-8FEA-4574-B0E0-78B38D816235}" destId="{966FD7F7-E030-4A88-BF56-D5B987486902}" srcOrd="0" destOrd="0" presId="urn:microsoft.com/office/officeart/2005/8/layout/venn1"/>
    <dgm:cxn modelId="{BF4716A8-F062-4783-9717-A6CFE3298D50}" type="presOf" srcId="{A2A5D062-1B2B-4E9C-9E32-B1DB2A9703A0}" destId="{D42D4FE9-DEDF-467F-9161-1A6E0F3ACBD6}" srcOrd="0" destOrd="0" presId="urn:microsoft.com/office/officeart/2005/8/layout/venn1"/>
    <dgm:cxn modelId="{CD4F8A82-058F-4186-8D9C-2932B2DC5396}" type="presParOf" srcId="{73D4A822-354C-47F5-BCE3-5608F0E3B03C}" destId="{966FD7F7-E030-4A88-BF56-D5B987486902}" srcOrd="0" destOrd="0" presId="urn:microsoft.com/office/officeart/2005/8/layout/venn1"/>
    <dgm:cxn modelId="{DF273193-EDAD-4AEC-9FE5-9C7A054671EE}" type="presParOf" srcId="{73D4A822-354C-47F5-BCE3-5608F0E3B03C}" destId="{1B01147C-29D5-46F8-91F5-56F7421A0E99}" srcOrd="1" destOrd="0" presId="urn:microsoft.com/office/officeart/2005/8/layout/venn1"/>
    <dgm:cxn modelId="{01E391EE-AA50-4AF6-A1DB-835DD55D02B7}" type="presParOf" srcId="{73D4A822-354C-47F5-BCE3-5608F0E3B03C}" destId="{D42D4FE9-DEDF-467F-9161-1A6E0F3ACBD6}" srcOrd="2" destOrd="0" presId="urn:microsoft.com/office/officeart/2005/8/layout/venn1"/>
    <dgm:cxn modelId="{62AFD17F-CE66-4597-81BF-5D806C9DF641}" type="presParOf" srcId="{73D4A822-354C-47F5-BCE3-5608F0E3B03C}" destId="{4016E9B8-4848-47AE-8CF5-8473CABC6093}" srcOrd="3" destOrd="0" presId="urn:microsoft.com/office/officeart/2005/8/layout/venn1"/>
    <dgm:cxn modelId="{37476080-C051-4B5B-A2DD-7D15F5A5E6EE}" type="presParOf" srcId="{73D4A822-354C-47F5-BCE3-5608F0E3B03C}" destId="{1285BE30-F836-4C41-B286-C20A12CCEFE4}" srcOrd="4" destOrd="0" presId="urn:microsoft.com/office/officeart/2005/8/layout/venn1"/>
    <dgm:cxn modelId="{C4202163-97F2-49C2-9855-7942DF7AA3E0}" type="presParOf" srcId="{73D4A822-354C-47F5-BCE3-5608F0E3B03C}" destId="{EA69C24B-9481-40BD-82AB-2307EDFD6D4A}"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7253EEF-83E0-4A7A-92A3-BE7D3176E7D5}"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zh-TW" altLang="en-US"/>
        </a:p>
      </dgm:t>
    </dgm:pt>
    <dgm:pt modelId="{67FA8983-7128-4605-8B70-E306AD5F8708}">
      <dgm:prSet phldrT="[文字]" custT="1"/>
      <dgm:spPr/>
      <dgm:t>
        <a:bodyPr/>
        <a:lstStyle/>
        <a:p>
          <a:r>
            <a:rPr lang="zh-TW" altLang="en-US" sz="3200" b="1" dirty="0" smtClean="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教育階段轉銜</a:t>
          </a:r>
          <a:endParaRPr lang="zh-TW" altLang="en-US" sz="3200" b="1" dirty="0">
            <a:solidFill>
              <a:srgbClr val="FFFF00"/>
            </a:solidFill>
            <a:effectLst>
              <a:outerShdw blurRad="38100" dist="38100" dir="2700000" algn="tl">
                <a:srgbClr val="000000">
                  <a:alpha val="43137"/>
                </a:srgbClr>
              </a:outerShdw>
            </a:effectLst>
          </a:endParaRPr>
        </a:p>
      </dgm:t>
    </dgm:pt>
    <dgm:pt modelId="{88EE1676-D510-443D-8A38-399B3B86E992}" type="parTrans" cxnId="{6C75A8AB-294B-436F-B9DC-0FCB3EFE6D9D}">
      <dgm:prSet/>
      <dgm:spPr/>
      <dgm:t>
        <a:bodyPr/>
        <a:lstStyle/>
        <a:p>
          <a:endParaRPr lang="zh-TW" altLang="en-US"/>
        </a:p>
      </dgm:t>
    </dgm:pt>
    <dgm:pt modelId="{131DD9A6-70F5-48E6-BFF0-4560E3D27A69}" type="sibTrans" cxnId="{6C75A8AB-294B-436F-B9DC-0FCB3EFE6D9D}">
      <dgm:prSet/>
      <dgm:spPr/>
      <dgm:t>
        <a:bodyPr/>
        <a:lstStyle/>
        <a:p>
          <a:endParaRPr lang="zh-TW" altLang="en-US"/>
        </a:p>
      </dgm:t>
    </dgm:pt>
    <dgm:pt modelId="{16F2361C-4323-4382-A65B-7D17E91CDE02}">
      <dgm:prSet phldrT="[文字]"/>
      <dgm:spPr/>
      <dgm:t>
        <a:bodyPr/>
        <a:lstStyle/>
        <a:p>
          <a:r>
            <a:rPr lang="zh-TW" altLang="en-US" dirty="0" smtClean="0">
              <a:solidFill>
                <a:srgbClr val="C00000"/>
              </a:solidFill>
            </a:rPr>
            <a:t>學前至小學</a:t>
          </a:r>
          <a:endParaRPr lang="zh-TW" altLang="en-US" dirty="0">
            <a:solidFill>
              <a:srgbClr val="C00000"/>
            </a:solidFill>
          </a:endParaRPr>
        </a:p>
      </dgm:t>
    </dgm:pt>
    <dgm:pt modelId="{BC1B895C-DF15-4A0C-8A50-CFA969C12071}" type="parTrans" cxnId="{583EF2B8-9A44-43CE-AA62-C7FADFAD905D}">
      <dgm:prSet/>
      <dgm:spPr/>
      <dgm:t>
        <a:bodyPr/>
        <a:lstStyle/>
        <a:p>
          <a:endParaRPr lang="zh-TW" altLang="en-US"/>
        </a:p>
      </dgm:t>
    </dgm:pt>
    <dgm:pt modelId="{C36310F4-10E2-4243-8183-FB57E638ACB4}" type="sibTrans" cxnId="{583EF2B8-9A44-43CE-AA62-C7FADFAD905D}">
      <dgm:prSet/>
      <dgm:spPr/>
      <dgm:t>
        <a:bodyPr/>
        <a:lstStyle/>
        <a:p>
          <a:endParaRPr lang="zh-TW" altLang="en-US"/>
        </a:p>
      </dgm:t>
    </dgm:pt>
    <dgm:pt modelId="{DFA53123-9D5F-4A36-A358-B3DBEC78672E}">
      <dgm:prSet phldrT="[文字]"/>
      <dgm:spPr/>
      <dgm:t>
        <a:bodyPr/>
        <a:lstStyle/>
        <a:p>
          <a:r>
            <a:rPr lang="zh-TW" altLang="en-US" dirty="0" smtClean="0">
              <a:solidFill>
                <a:srgbClr val="FF00FF"/>
              </a:solidFill>
            </a:rPr>
            <a:t>高中至大學</a:t>
          </a:r>
          <a:endParaRPr lang="zh-TW" altLang="en-US" dirty="0">
            <a:solidFill>
              <a:srgbClr val="FF00FF"/>
            </a:solidFill>
          </a:endParaRPr>
        </a:p>
      </dgm:t>
    </dgm:pt>
    <dgm:pt modelId="{1445AF44-34DD-4841-B2F2-99F305391836}" type="parTrans" cxnId="{DAA2E35E-500E-434D-81E7-06200FC8B5C6}">
      <dgm:prSet/>
      <dgm:spPr/>
      <dgm:t>
        <a:bodyPr/>
        <a:lstStyle/>
        <a:p>
          <a:endParaRPr lang="zh-TW" altLang="en-US"/>
        </a:p>
      </dgm:t>
    </dgm:pt>
    <dgm:pt modelId="{75D321F6-98B0-48CA-AF17-370002BBBD3D}" type="sibTrans" cxnId="{DAA2E35E-500E-434D-81E7-06200FC8B5C6}">
      <dgm:prSet/>
      <dgm:spPr/>
      <dgm:t>
        <a:bodyPr/>
        <a:lstStyle/>
        <a:p>
          <a:endParaRPr lang="zh-TW" altLang="en-US"/>
        </a:p>
      </dgm:t>
    </dgm:pt>
    <dgm:pt modelId="{604A769B-C685-4C96-A2B8-2F032060C334}">
      <dgm:prSet phldrT="[文字]" custT="1"/>
      <dgm:spPr/>
      <dgm:t>
        <a:bodyPr/>
        <a:lstStyle/>
        <a:p>
          <a:r>
            <a:rPr lang="zh-TW" altLang="en-US" sz="3600" b="1" dirty="0" smtClean="0">
              <a:solidFill>
                <a:schemeClr val="accent4">
                  <a:lumMod val="60000"/>
                  <a:lumOff val="4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離校轉銜</a:t>
          </a:r>
          <a:endParaRPr lang="zh-TW" altLang="en-US" sz="3600" b="1" dirty="0">
            <a:solidFill>
              <a:schemeClr val="accent4">
                <a:lumMod val="60000"/>
                <a:lumOff val="40000"/>
              </a:schemeClr>
            </a:solidFill>
            <a:effectLst>
              <a:outerShdw blurRad="38100" dist="38100" dir="2700000" algn="tl">
                <a:srgbClr val="000000">
                  <a:alpha val="43137"/>
                </a:srgbClr>
              </a:outerShdw>
            </a:effectLst>
          </a:endParaRPr>
        </a:p>
      </dgm:t>
    </dgm:pt>
    <dgm:pt modelId="{E2028D96-05CE-4088-A4A9-5D0CA413825E}" type="parTrans" cxnId="{79390CB0-FD8F-4812-AD33-393FAD72182B}">
      <dgm:prSet/>
      <dgm:spPr/>
      <dgm:t>
        <a:bodyPr/>
        <a:lstStyle/>
        <a:p>
          <a:endParaRPr lang="zh-TW" altLang="en-US"/>
        </a:p>
      </dgm:t>
    </dgm:pt>
    <dgm:pt modelId="{83BC9785-533D-43EB-9C2F-751A805B26EC}" type="sibTrans" cxnId="{79390CB0-FD8F-4812-AD33-393FAD72182B}">
      <dgm:prSet/>
      <dgm:spPr/>
      <dgm:t>
        <a:bodyPr/>
        <a:lstStyle/>
        <a:p>
          <a:endParaRPr lang="zh-TW" altLang="en-US"/>
        </a:p>
      </dgm:t>
    </dgm:pt>
    <dgm:pt modelId="{A0184A7C-1104-4022-98F9-CBCB9E7880C4}">
      <dgm:prSet phldrT="[文字]"/>
      <dgm:spPr/>
      <dgm:t>
        <a:bodyPr/>
        <a:lstStyle/>
        <a:p>
          <a:r>
            <a:rPr lang="zh-TW" altLang="en-US" dirty="0" smtClean="0">
              <a:solidFill>
                <a:srgbClr val="0000FF"/>
              </a:solidFill>
            </a:rPr>
            <a:t>中途離校</a:t>
          </a:r>
          <a:endParaRPr lang="zh-TW" altLang="en-US" dirty="0">
            <a:solidFill>
              <a:srgbClr val="0000FF"/>
            </a:solidFill>
          </a:endParaRPr>
        </a:p>
      </dgm:t>
    </dgm:pt>
    <dgm:pt modelId="{A44FD0B1-C1FA-42AD-9347-16718DEC8353}" type="parTrans" cxnId="{6802F495-F755-4955-B49E-AB55E060127B}">
      <dgm:prSet/>
      <dgm:spPr/>
      <dgm:t>
        <a:bodyPr/>
        <a:lstStyle/>
        <a:p>
          <a:endParaRPr lang="zh-TW" altLang="en-US"/>
        </a:p>
      </dgm:t>
    </dgm:pt>
    <dgm:pt modelId="{5090A6E8-5BE2-4DAD-A247-03D467AE48A7}" type="sibTrans" cxnId="{6802F495-F755-4955-B49E-AB55E060127B}">
      <dgm:prSet/>
      <dgm:spPr/>
      <dgm:t>
        <a:bodyPr/>
        <a:lstStyle/>
        <a:p>
          <a:endParaRPr lang="zh-TW" altLang="en-US"/>
        </a:p>
      </dgm:t>
    </dgm:pt>
    <dgm:pt modelId="{162C0121-F105-4677-A92C-E6986F10CD63}">
      <dgm:prSet phldrT="[文字]"/>
      <dgm:spPr/>
      <dgm:t>
        <a:bodyPr/>
        <a:lstStyle/>
        <a:p>
          <a:r>
            <a:rPr lang="zh-TW" altLang="en-US" dirty="0" smtClean="0">
              <a:solidFill>
                <a:srgbClr val="FF0000"/>
              </a:solidFill>
            </a:rPr>
            <a:t>畢業離校，追蹤</a:t>
          </a:r>
          <a:r>
            <a:rPr lang="en-US" altLang="zh-TW" dirty="0" smtClean="0">
              <a:solidFill>
                <a:srgbClr val="FF0000"/>
              </a:solidFill>
            </a:rPr>
            <a:t>6</a:t>
          </a:r>
          <a:r>
            <a:rPr lang="zh-TW" altLang="en-US" dirty="0" smtClean="0">
              <a:solidFill>
                <a:srgbClr val="FF0000"/>
              </a:solidFill>
            </a:rPr>
            <a:t>個月</a:t>
          </a:r>
          <a:endParaRPr lang="zh-TW" altLang="en-US" dirty="0">
            <a:solidFill>
              <a:srgbClr val="FF0000"/>
            </a:solidFill>
          </a:endParaRPr>
        </a:p>
      </dgm:t>
    </dgm:pt>
    <dgm:pt modelId="{E0503ED2-2EE9-4FD6-8A30-C1FF21590A65}" type="parTrans" cxnId="{74C53BE6-1B01-4487-AF94-BA5586F70D3C}">
      <dgm:prSet/>
      <dgm:spPr/>
      <dgm:t>
        <a:bodyPr/>
        <a:lstStyle/>
        <a:p>
          <a:endParaRPr lang="zh-TW" altLang="en-US"/>
        </a:p>
      </dgm:t>
    </dgm:pt>
    <dgm:pt modelId="{08B97B21-034A-46F5-985C-518C431824F4}" type="sibTrans" cxnId="{74C53BE6-1B01-4487-AF94-BA5586F70D3C}">
      <dgm:prSet/>
      <dgm:spPr/>
      <dgm:t>
        <a:bodyPr/>
        <a:lstStyle/>
        <a:p>
          <a:endParaRPr lang="zh-TW" altLang="en-US"/>
        </a:p>
      </dgm:t>
    </dgm:pt>
    <dgm:pt modelId="{76A5DA65-9C8A-46B1-BBB7-7B5D29C52955}">
      <dgm:prSet phldrT="[文字]"/>
      <dgm:spPr/>
      <dgm:t>
        <a:bodyPr/>
        <a:lstStyle/>
        <a:p>
          <a:r>
            <a:rPr lang="zh-TW" altLang="en-US" dirty="0" smtClean="0">
              <a:solidFill>
                <a:srgbClr val="0000FF"/>
              </a:solidFill>
            </a:rPr>
            <a:t>小學至中學</a:t>
          </a:r>
          <a:r>
            <a:rPr lang="zh-TW" altLang="en-US" dirty="0" smtClean="0"/>
            <a:t>、</a:t>
          </a:r>
          <a:r>
            <a:rPr lang="zh-TW" altLang="en-US" dirty="0" smtClean="0">
              <a:solidFill>
                <a:srgbClr val="7030A0"/>
              </a:solidFill>
            </a:rPr>
            <a:t>中學至高中</a:t>
          </a:r>
          <a:endParaRPr lang="zh-TW" altLang="en-US" dirty="0">
            <a:solidFill>
              <a:srgbClr val="7030A0"/>
            </a:solidFill>
          </a:endParaRPr>
        </a:p>
      </dgm:t>
    </dgm:pt>
    <dgm:pt modelId="{6E6E6789-364B-4F30-ABD0-9D64C6012E51}" type="parTrans" cxnId="{D8C4D12C-380F-446E-A953-F612A9DD8CEC}">
      <dgm:prSet/>
      <dgm:spPr/>
      <dgm:t>
        <a:bodyPr/>
        <a:lstStyle/>
        <a:p>
          <a:endParaRPr lang="zh-TW" altLang="en-US"/>
        </a:p>
      </dgm:t>
    </dgm:pt>
    <dgm:pt modelId="{DB2F9650-F5FF-487B-A800-65A2C6E13126}" type="sibTrans" cxnId="{D8C4D12C-380F-446E-A953-F612A9DD8CEC}">
      <dgm:prSet/>
      <dgm:spPr/>
      <dgm:t>
        <a:bodyPr/>
        <a:lstStyle/>
        <a:p>
          <a:endParaRPr lang="zh-TW" altLang="en-US"/>
        </a:p>
      </dgm:t>
    </dgm:pt>
    <dgm:pt modelId="{F8CE7AEF-D714-47A1-AAC9-F3445591F542}" type="pres">
      <dgm:prSet presAssocID="{77253EEF-83E0-4A7A-92A3-BE7D3176E7D5}" presName="Name0" presStyleCnt="0">
        <dgm:presLayoutVars>
          <dgm:dir/>
          <dgm:animLvl val="lvl"/>
          <dgm:resizeHandles/>
        </dgm:presLayoutVars>
      </dgm:prSet>
      <dgm:spPr/>
      <dgm:t>
        <a:bodyPr/>
        <a:lstStyle/>
        <a:p>
          <a:endParaRPr lang="zh-TW" altLang="en-US"/>
        </a:p>
      </dgm:t>
    </dgm:pt>
    <dgm:pt modelId="{A7FFF776-8D40-457D-A242-9B5E8D3D45CF}" type="pres">
      <dgm:prSet presAssocID="{67FA8983-7128-4605-8B70-E306AD5F8708}" presName="linNode" presStyleCnt="0"/>
      <dgm:spPr/>
    </dgm:pt>
    <dgm:pt modelId="{321B5657-9F3F-45C4-9D01-F34630EF87B3}" type="pres">
      <dgm:prSet presAssocID="{67FA8983-7128-4605-8B70-E306AD5F8708}" presName="parentShp" presStyleLbl="node1" presStyleIdx="0" presStyleCnt="2">
        <dgm:presLayoutVars>
          <dgm:bulletEnabled val="1"/>
        </dgm:presLayoutVars>
      </dgm:prSet>
      <dgm:spPr/>
      <dgm:t>
        <a:bodyPr/>
        <a:lstStyle/>
        <a:p>
          <a:endParaRPr lang="zh-TW" altLang="en-US"/>
        </a:p>
      </dgm:t>
    </dgm:pt>
    <dgm:pt modelId="{D23AABE6-3E63-461E-81AE-A86AC5753EF5}" type="pres">
      <dgm:prSet presAssocID="{67FA8983-7128-4605-8B70-E306AD5F8708}" presName="childShp" presStyleLbl="bgAccFollowNode1" presStyleIdx="0" presStyleCnt="2">
        <dgm:presLayoutVars>
          <dgm:bulletEnabled val="1"/>
        </dgm:presLayoutVars>
      </dgm:prSet>
      <dgm:spPr/>
      <dgm:t>
        <a:bodyPr/>
        <a:lstStyle/>
        <a:p>
          <a:endParaRPr lang="zh-TW" altLang="en-US"/>
        </a:p>
      </dgm:t>
    </dgm:pt>
    <dgm:pt modelId="{8873DDFB-6BB2-47AA-BE1C-8AC08064EA40}" type="pres">
      <dgm:prSet presAssocID="{131DD9A6-70F5-48E6-BFF0-4560E3D27A69}" presName="spacing" presStyleCnt="0"/>
      <dgm:spPr/>
    </dgm:pt>
    <dgm:pt modelId="{D7D83C6D-B08A-452F-B9D0-FB9EE908F98E}" type="pres">
      <dgm:prSet presAssocID="{604A769B-C685-4C96-A2B8-2F032060C334}" presName="linNode" presStyleCnt="0"/>
      <dgm:spPr/>
    </dgm:pt>
    <dgm:pt modelId="{BD3C2874-D109-47BB-AFAB-71FEDB0779B6}" type="pres">
      <dgm:prSet presAssocID="{604A769B-C685-4C96-A2B8-2F032060C334}" presName="parentShp" presStyleLbl="node1" presStyleIdx="1" presStyleCnt="2">
        <dgm:presLayoutVars>
          <dgm:bulletEnabled val="1"/>
        </dgm:presLayoutVars>
      </dgm:prSet>
      <dgm:spPr/>
      <dgm:t>
        <a:bodyPr/>
        <a:lstStyle/>
        <a:p>
          <a:endParaRPr lang="zh-TW" altLang="en-US"/>
        </a:p>
      </dgm:t>
    </dgm:pt>
    <dgm:pt modelId="{C2C2C2B2-8030-4C7B-B62C-4F8891A91800}" type="pres">
      <dgm:prSet presAssocID="{604A769B-C685-4C96-A2B8-2F032060C334}" presName="childShp" presStyleLbl="bgAccFollowNode1" presStyleIdx="1" presStyleCnt="2">
        <dgm:presLayoutVars>
          <dgm:bulletEnabled val="1"/>
        </dgm:presLayoutVars>
      </dgm:prSet>
      <dgm:spPr/>
      <dgm:t>
        <a:bodyPr/>
        <a:lstStyle/>
        <a:p>
          <a:endParaRPr lang="zh-TW" altLang="en-US"/>
        </a:p>
      </dgm:t>
    </dgm:pt>
  </dgm:ptLst>
  <dgm:cxnLst>
    <dgm:cxn modelId="{DAA2E35E-500E-434D-81E7-06200FC8B5C6}" srcId="{67FA8983-7128-4605-8B70-E306AD5F8708}" destId="{DFA53123-9D5F-4A36-A358-B3DBEC78672E}" srcOrd="2" destOrd="0" parTransId="{1445AF44-34DD-4841-B2F2-99F305391836}" sibTransId="{75D321F6-98B0-48CA-AF17-370002BBBD3D}"/>
    <dgm:cxn modelId="{492C20BC-4006-4997-A719-E8FADC88DB23}" type="presOf" srcId="{162C0121-F105-4677-A92C-E6986F10CD63}" destId="{C2C2C2B2-8030-4C7B-B62C-4F8891A91800}" srcOrd="0" destOrd="1" presId="urn:microsoft.com/office/officeart/2005/8/layout/vList6"/>
    <dgm:cxn modelId="{6C75A8AB-294B-436F-B9DC-0FCB3EFE6D9D}" srcId="{77253EEF-83E0-4A7A-92A3-BE7D3176E7D5}" destId="{67FA8983-7128-4605-8B70-E306AD5F8708}" srcOrd="0" destOrd="0" parTransId="{88EE1676-D510-443D-8A38-399B3B86E992}" sibTransId="{131DD9A6-70F5-48E6-BFF0-4560E3D27A69}"/>
    <dgm:cxn modelId="{3AFC7F01-89F7-4AE7-B2C4-F48BFA812AEF}" type="presOf" srcId="{604A769B-C685-4C96-A2B8-2F032060C334}" destId="{BD3C2874-D109-47BB-AFAB-71FEDB0779B6}" srcOrd="0" destOrd="0" presId="urn:microsoft.com/office/officeart/2005/8/layout/vList6"/>
    <dgm:cxn modelId="{D8C4D12C-380F-446E-A953-F612A9DD8CEC}" srcId="{67FA8983-7128-4605-8B70-E306AD5F8708}" destId="{76A5DA65-9C8A-46B1-BBB7-7B5D29C52955}" srcOrd="1" destOrd="0" parTransId="{6E6E6789-364B-4F30-ABD0-9D64C6012E51}" sibTransId="{DB2F9650-F5FF-487B-A800-65A2C6E13126}"/>
    <dgm:cxn modelId="{47B413C1-7188-407A-BC43-4A0B5EE0ECC9}" type="presOf" srcId="{16F2361C-4323-4382-A65B-7D17E91CDE02}" destId="{D23AABE6-3E63-461E-81AE-A86AC5753EF5}" srcOrd="0" destOrd="0" presId="urn:microsoft.com/office/officeart/2005/8/layout/vList6"/>
    <dgm:cxn modelId="{6802F495-F755-4955-B49E-AB55E060127B}" srcId="{604A769B-C685-4C96-A2B8-2F032060C334}" destId="{A0184A7C-1104-4022-98F9-CBCB9E7880C4}" srcOrd="0" destOrd="0" parTransId="{A44FD0B1-C1FA-42AD-9347-16718DEC8353}" sibTransId="{5090A6E8-5BE2-4DAD-A247-03D467AE48A7}"/>
    <dgm:cxn modelId="{74C53BE6-1B01-4487-AF94-BA5586F70D3C}" srcId="{604A769B-C685-4C96-A2B8-2F032060C334}" destId="{162C0121-F105-4677-A92C-E6986F10CD63}" srcOrd="1" destOrd="0" parTransId="{E0503ED2-2EE9-4FD6-8A30-C1FF21590A65}" sibTransId="{08B97B21-034A-46F5-985C-518C431824F4}"/>
    <dgm:cxn modelId="{79390CB0-FD8F-4812-AD33-393FAD72182B}" srcId="{77253EEF-83E0-4A7A-92A3-BE7D3176E7D5}" destId="{604A769B-C685-4C96-A2B8-2F032060C334}" srcOrd="1" destOrd="0" parTransId="{E2028D96-05CE-4088-A4A9-5D0CA413825E}" sibTransId="{83BC9785-533D-43EB-9C2F-751A805B26EC}"/>
    <dgm:cxn modelId="{34041C40-F361-43B0-B149-0BFACA6ABDC5}" type="presOf" srcId="{67FA8983-7128-4605-8B70-E306AD5F8708}" destId="{321B5657-9F3F-45C4-9D01-F34630EF87B3}" srcOrd="0" destOrd="0" presId="urn:microsoft.com/office/officeart/2005/8/layout/vList6"/>
    <dgm:cxn modelId="{9188969C-7633-4BDB-8F10-EDD3819CA0DD}" type="presOf" srcId="{77253EEF-83E0-4A7A-92A3-BE7D3176E7D5}" destId="{F8CE7AEF-D714-47A1-AAC9-F3445591F542}" srcOrd="0" destOrd="0" presId="urn:microsoft.com/office/officeart/2005/8/layout/vList6"/>
    <dgm:cxn modelId="{583EF2B8-9A44-43CE-AA62-C7FADFAD905D}" srcId="{67FA8983-7128-4605-8B70-E306AD5F8708}" destId="{16F2361C-4323-4382-A65B-7D17E91CDE02}" srcOrd="0" destOrd="0" parTransId="{BC1B895C-DF15-4A0C-8A50-CFA969C12071}" sibTransId="{C36310F4-10E2-4243-8183-FB57E638ACB4}"/>
    <dgm:cxn modelId="{2BFA47C8-A1D7-45F0-B82E-2097276FBF26}" type="presOf" srcId="{76A5DA65-9C8A-46B1-BBB7-7B5D29C52955}" destId="{D23AABE6-3E63-461E-81AE-A86AC5753EF5}" srcOrd="0" destOrd="1" presId="urn:microsoft.com/office/officeart/2005/8/layout/vList6"/>
    <dgm:cxn modelId="{DF5B84D5-F85A-4D01-9482-A2653E356F8C}" type="presOf" srcId="{DFA53123-9D5F-4A36-A358-B3DBEC78672E}" destId="{D23AABE6-3E63-461E-81AE-A86AC5753EF5}" srcOrd="0" destOrd="2" presId="urn:microsoft.com/office/officeart/2005/8/layout/vList6"/>
    <dgm:cxn modelId="{C32C88E8-3F20-4ECC-8875-1DA00CD9441B}" type="presOf" srcId="{A0184A7C-1104-4022-98F9-CBCB9E7880C4}" destId="{C2C2C2B2-8030-4C7B-B62C-4F8891A91800}" srcOrd="0" destOrd="0" presId="urn:microsoft.com/office/officeart/2005/8/layout/vList6"/>
    <dgm:cxn modelId="{4FA818C2-ACE4-403F-A284-FEC80BC7F5B5}" type="presParOf" srcId="{F8CE7AEF-D714-47A1-AAC9-F3445591F542}" destId="{A7FFF776-8D40-457D-A242-9B5E8D3D45CF}" srcOrd="0" destOrd="0" presId="urn:microsoft.com/office/officeart/2005/8/layout/vList6"/>
    <dgm:cxn modelId="{D4200051-8DF1-47DD-B88D-312AC22C5096}" type="presParOf" srcId="{A7FFF776-8D40-457D-A242-9B5E8D3D45CF}" destId="{321B5657-9F3F-45C4-9D01-F34630EF87B3}" srcOrd="0" destOrd="0" presId="urn:microsoft.com/office/officeart/2005/8/layout/vList6"/>
    <dgm:cxn modelId="{DF438170-1FC1-43C7-9AFA-BC1AE888F0F4}" type="presParOf" srcId="{A7FFF776-8D40-457D-A242-9B5E8D3D45CF}" destId="{D23AABE6-3E63-461E-81AE-A86AC5753EF5}" srcOrd="1" destOrd="0" presId="urn:microsoft.com/office/officeart/2005/8/layout/vList6"/>
    <dgm:cxn modelId="{323EB8B1-DA7C-45A8-8E18-ABAB523D784B}" type="presParOf" srcId="{F8CE7AEF-D714-47A1-AAC9-F3445591F542}" destId="{8873DDFB-6BB2-47AA-BE1C-8AC08064EA40}" srcOrd="1" destOrd="0" presId="urn:microsoft.com/office/officeart/2005/8/layout/vList6"/>
    <dgm:cxn modelId="{9D3102B3-8874-4605-B2FF-DB0E701C1BB4}" type="presParOf" srcId="{F8CE7AEF-D714-47A1-AAC9-F3445591F542}" destId="{D7D83C6D-B08A-452F-B9D0-FB9EE908F98E}" srcOrd="2" destOrd="0" presId="urn:microsoft.com/office/officeart/2005/8/layout/vList6"/>
    <dgm:cxn modelId="{64C7A9E0-84BA-45AD-85E9-532B272C01B0}" type="presParOf" srcId="{D7D83C6D-B08A-452F-B9D0-FB9EE908F98E}" destId="{BD3C2874-D109-47BB-AFAB-71FEDB0779B6}" srcOrd="0" destOrd="0" presId="urn:microsoft.com/office/officeart/2005/8/layout/vList6"/>
    <dgm:cxn modelId="{E988E19E-2AE8-4A82-A7AF-26DA9BFA05C6}" type="presParOf" srcId="{D7D83C6D-B08A-452F-B9D0-FB9EE908F98E}" destId="{C2C2C2B2-8030-4C7B-B62C-4F8891A9180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kumimoji="0" sz="1300">
                <a:latin typeface="+mn-lt"/>
                <a:ea typeface="+mn-ea"/>
              </a:defRPr>
            </a:lvl1pPr>
          </a:lstStyle>
          <a:p>
            <a:pPr>
              <a:defRPr/>
            </a:pPr>
            <a:endParaRPr lang="zh-TW" altLang="en-US"/>
          </a:p>
        </p:txBody>
      </p:sp>
      <p:sp>
        <p:nvSpPr>
          <p:cNvPr id="3" name="日期版面配置區 2"/>
          <p:cNvSpPr>
            <a:spLocks noGrp="1"/>
          </p:cNvSpPr>
          <p:nvPr>
            <p:ph type="dt" idx="1"/>
          </p:nvPr>
        </p:nvSpPr>
        <p:spPr>
          <a:xfrm>
            <a:off x="4021294" y="0"/>
            <a:ext cx="3076363" cy="511731"/>
          </a:xfrm>
          <a:prstGeom prst="rect">
            <a:avLst/>
          </a:prstGeom>
        </p:spPr>
        <p:txBody>
          <a:bodyPr vert="horz" lIns="99048" tIns="49524" rIns="99048" bIns="49524" rtlCol="0"/>
          <a:lstStyle>
            <a:lvl1pPr algn="r" fontAlgn="auto">
              <a:spcBef>
                <a:spcPts val="0"/>
              </a:spcBef>
              <a:spcAft>
                <a:spcPts val="0"/>
              </a:spcAft>
              <a:defRPr kumimoji="0" sz="1300">
                <a:latin typeface="+mn-lt"/>
                <a:ea typeface="+mn-ea"/>
              </a:defRPr>
            </a:lvl1pPr>
          </a:lstStyle>
          <a:p>
            <a:pPr>
              <a:defRPr/>
            </a:pPr>
            <a:fld id="{8BFE1AB0-5E24-4B3D-B72E-D717B5F72121}" type="datetimeFigureOut">
              <a:rPr lang="zh-TW" altLang="en-US"/>
              <a:pPr>
                <a:defRPr/>
              </a:pPr>
              <a:t>2016/5/20</a:t>
            </a:fld>
            <a:endParaRPr lang="zh-TW" altLang="en-US"/>
          </a:p>
        </p:txBody>
      </p:sp>
      <p:sp>
        <p:nvSpPr>
          <p:cNvPr id="4" name="投影片圖像版面配置區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TW" altLang="en-US" noProof="0"/>
          </a:p>
        </p:txBody>
      </p:sp>
      <p:sp>
        <p:nvSpPr>
          <p:cNvPr id="5" name="備忘稿版面配置區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kumimoji="0" sz="1300">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fontAlgn="auto">
              <a:spcBef>
                <a:spcPts val="0"/>
              </a:spcBef>
              <a:spcAft>
                <a:spcPts val="0"/>
              </a:spcAft>
              <a:defRPr kumimoji="0" sz="1300">
                <a:latin typeface="+mn-lt"/>
                <a:ea typeface="+mn-ea"/>
              </a:defRPr>
            </a:lvl1pPr>
          </a:lstStyle>
          <a:p>
            <a:pPr>
              <a:defRPr/>
            </a:pPr>
            <a:fld id="{C3B7B2B2-886E-4769-A1B4-20CF6BC006BD}" type="slidenum">
              <a:rPr lang="zh-TW" altLang="en-US"/>
              <a:pPr>
                <a:defRPr/>
              </a:pPr>
              <a:t>‹#›</a:t>
            </a:fld>
            <a:endParaRPr lang="zh-TW" altLang="en-US"/>
          </a:p>
        </p:txBody>
      </p:sp>
    </p:spTree>
    <p:extLst>
      <p:ext uri="{BB962C8B-B14F-4D97-AF65-F5344CB8AC3E}">
        <p14:creationId xmlns:p14="http://schemas.microsoft.com/office/powerpoint/2010/main" val="10735215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7.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image" Target="../media/image6.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5" name="圓角矩形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矩形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TW" altLang="en-US" smtClean="0"/>
              <a:t>按一下以編輯母片標題樣式</a:t>
            </a:r>
            <a:endParaRPr lang="en-US"/>
          </a:p>
        </p:txBody>
      </p:sp>
      <p:sp>
        <p:nvSpPr>
          <p:cNvPr id="11" name="日期版面配置區 27"/>
          <p:cNvSpPr>
            <a:spLocks noGrp="1"/>
          </p:cNvSpPr>
          <p:nvPr>
            <p:ph type="dt" sz="half" idx="10"/>
          </p:nvPr>
        </p:nvSpPr>
        <p:spPr/>
        <p:txBody>
          <a:bodyPr/>
          <a:lstStyle>
            <a:lvl1pPr>
              <a:defRPr/>
            </a:lvl1pPr>
          </a:lstStyle>
          <a:p>
            <a:pPr>
              <a:defRPr/>
            </a:pPr>
            <a:fld id="{AC8C71CC-989F-421B-80BD-A449537DF934}" type="datetime1">
              <a:rPr lang="zh-TW" altLang="en-US" smtClean="0"/>
              <a:t>2016/5/20</a:t>
            </a:fld>
            <a:endParaRPr lang="zh-TW" altLang="en-US"/>
          </a:p>
        </p:txBody>
      </p:sp>
      <p:sp>
        <p:nvSpPr>
          <p:cNvPr id="12" name="頁尾版面配置區 16"/>
          <p:cNvSpPr>
            <a:spLocks noGrp="1"/>
          </p:cNvSpPr>
          <p:nvPr>
            <p:ph type="ftr" sz="quarter" idx="11"/>
          </p:nvPr>
        </p:nvSpPr>
        <p:spPr/>
        <p:txBody>
          <a:bodyPr/>
          <a:lstStyle>
            <a:lvl1pPr>
              <a:defRPr/>
            </a:lvl1pPr>
          </a:lstStyle>
          <a:p>
            <a:pPr>
              <a:defRPr/>
            </a:pPr>
            <a:endParaRPr lang="zh-TW" altLang="en-US"/>
          </a:p>
        </p:txBody>
      </p:sp>
      <p:sp>
        <p:nvSpPr>
          <p:cNvPr id="13" name="投影片編號版面配置區 28"/>
          <p:cNvSpPr>
            <a:spLocks noGrp="1"/>
          </p:cNvSpPr>
          <p:nvPr>
            <p:ph type="sldNum" sz="quarter" idx="12"/>
          </p:nvPr>
        </p:nvSpPr>
        <p:spPr/>
        <p:txBody>
          <a:bodyPr/>
          <a:lstStyle>
            <a:lvl1pPr>
              <a:defRPr sz="1400">
                <a:solidFill>
                  <a:srgbClr val="FFFFFF"/>
                </a:solidFill>
              </a:defRPr>
            </a:lvl1pPr>
          </a:lstStyle>
          <a:p>
            <a:pPr>
              <a:defRPr/>
            </a:pPr>
            <a:fld id="{93611902-5DCC-41A0-929D-4615F4159FBD}" type="slidenum">
              <a:rPr lang="zh-TW" altLang="en-US"/>
              <a:pPr>
                <a:defRPr/>
              </a:pPr>
              <a:t>‹#›</a:t>
            </a:fld>
            <a:endParaRPr lang="zh-TW" altLang="en-US"/>
          </a:p>
        </p:txBody>
      </p:sp>
    </p:spTree>
    <p:extLst>
      <p:ext uri="{BB962C8B-B14F-4D97-AF65-F5344CB8AC3E}">
        <p14:creationId xmlns:p14="http://schemas.microsoft.com/office/powerpoint/2010/main" val="376734448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E5449056-B7EC-4553-8144-8B7E8C0C261D}" type="datetime1">
              <a:rPr lang="zh-TW" altLang="en-US" smtClean="0"/>
              <a:t>2016/5/20</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6644ACD4-9DC9-4609-BC94-95B0077C12C6}" type="slidenum">
              <a:rPr lang="zh-TW" altLang="en-US"/>
              <a:pPr>
                <a:defRPr/>
              </a:pPr>
              <a:t>‹#›</a:t>
            </a:fld>
            <a:endParaRPr lang="zh-TW" altLang="en-US"/>
          </a:p>
        </p:txBody>
      </p:sp>
    </p:spTree>
    <p:extLst>
      <p:ext uri="{BB962C8B-B14F-4D97-AF65-F5344CB8AC3E}">
        <p14:creationId xmlns:p14="http://schemas.microsoft.com/office/powerpoint/2010/main" val="404526609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lstStyle>
            <a:lvl1pPr>
              <a:defRPr/>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11" name="內容版面配置區 10"/>
          <p:cNvSpPr>
            <a:spLocks noGrp="1"/>
          </p:cNvSpPr>
          <p:nvPr>
            <p:ph sz="half" idx="2"/>
          </p:nvPr>
        </p:nvSpPr>
        <p:spPr>
          <a:xfrm>
            <a:off x="9144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half" idx="4"/>
          </p:nvPr>
        </p:nvSpPr>
        <p:spPr>
          <a:xfrm>
            <a:off x="49530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13"/>
          <p:cNvSpPr>
            <a:spLocks noGrp="1"/>
          </p:cNvSpPr>
          <p:nvPr>
            <p:ph type="dt" sz="half" idx="10"/>
          </p:nvPr>
        </p:nvSpPr>
        <p:spPr/>
        <p:txBody>
          <a:bodyPr/>
          <a:lstStyle>
            <a:lvl1pPr>
              <a:defRPr/>
            </a:lvl1pPr>
          </a:lstStyle>
          <a:p>
            <a:pPr>
              <a:defRPr/>
            </a:pPr>
            <a:fld id="{8492B55D-48CC-47C9-A9A5-731B5807C276}" type="datetime1">
              <a:rPr lang="zh-TW" altLang="en-US" smtClean="0">
                <a:solidFill>
                  <a:srgbClr val="04617B"/>
                </a:solidFill>
              </a:rPr>
              <a:t>2016/5/20</a:t>
            </a:fld>
            <a:endParaRPr lang="zh-TW" altLang="en-US">
              <a:solidFill>
                <a:srgbClr val="04617B"/>
              </a:solidFill>
            </a:endParaRPr>
          </a:p>
        </p:txBody>
      </p:sp>
      <p:sp>
        <p:nvSpPr>
          <p:cNvPr id="8"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22"/>
          <p:cNvSpPr>
            <a:spLocks noGrp="1"/>
          </p:cNvSpPr>
          <p:nvPr>
            <p:ph type="sldNum" sz="quarter" idx="12"/>
          </p:nvPr>
        </p:nvSpPr>
        <p:spPr/>
        <p:txBody>
          <a:bodyPr/>
          <a:lstStyle>
            <a:lvl1pPr>
              <a:defRPr/>
            </a:lvl1pPr>
          </a:lstStyle>
          <a:p>
            <a:pPr>
              <a:defRPr/>
            </a:pPr>
            <a:fld id="{F689F03C-4E42-4975-9572-67B4D4EF60B1}" type="slidenum">
              <a:rPr lang="zh-TW" altLang="en-US"/>
              <a:pPr>
                <a:defRPr/>
              </a:pPr>
              <a:t>‹#›</a:t>
            </a:fld>
            <a:endParaRPr lang="zh-TW" altLang="en-US"/>
          </a:p>
        </p:txBody>
      </p:sp>
    </p:spTree>
    <p:extLst>
      <p:ext uri="{BB962C8B-B14F-4D97-AF65-F5344CB8AC3E}">
        <p14:creationId xmlns:p14="http://schemas.microsoft.com/office/powerpoint/2010/main" val="27355002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13"/>
          <p:cNvSpPr>
            <a:spLocks noGrp="1"/>
          </p:cNvSpPr>
          <p:nvPr>
            <p:ph type="dt" sz="half" idx="10"/>
          </p:nvPr>
        </p:nvSpPr>
        <p:spPr/>
        <p:txBody>
          <a:bodyPr/>
          <a:lstStyle>
            <a:lvl1pPr>
              <a:defRPr/>
            </a:lvl1pPr>
          </a:lstStyle>
          <a:p>
            <a:pPr>
              <a:defRPr/>
            </a:pPr>
            <a:fld id="{287472CF-ABE4-46CB-9EE4-6F2F9DC52087}" type="datetime1">
              <a:rPr lang="zh-TW" altLang="en-US" smtClean="0">
                <a:solidFill>
                  <a:srgbClr val="04617B"/>
                </a:solidFill>
              </a:rPr>
              <a:t>2016/5/20</a:t>
            </a:fld>
            <a:endParaRPr lang="zh-TW" altLang="en-US">
              <a:solidFill>
                <a:srgbClr val="04617B"/>
              </a:solidFill>
            </a:endParaRPr>
          </a:p>
        </p:txBody>
      </p:sp>
      <p:sp>
        <p:nvSpPr>
          <p:cNvPr id="4"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5" name="投影片編號版面配置區 22"/>
          <p:cNvSpPr>
            <a:spLocks noGrp="1"/>
          </p:cNvSpPr>
          <p:nvPr>
            <p:ph type="sldNum" sz="quarter" idx="12"/>
          </p:nvPr>
        </p:nvSpPr>
        <p:spPr/>
        <p:txBody>
          <a:bodyPr/>
          <a:lstStyle>
            <a:lvl1pPr>
              <a:defRPr/>
            </a:lvl1pPr>
          </a:lstStyle>
          <a:p>
            <a:pPr>
              <a:defRPr/>
            </a:pPr>
            <a:fld id="{FFE24EDF-1071-4806-AF87-ECDB323CA6F6}" type="slidenum">
              <a:rPr lang="zh-TW" altLang="en-US"/>
              <a:pPr>
                <a:defRPr/>
              </a:pPr>
              <a:t>‹#›</a:t>
            </a:fld>
            <a:endParaRPr lang="zh-TW" altLang="en-US"/>
          </a:p>
        </p:txBody>
      </p:sp>
    </p:spTree>
    <p:extLst>
      <p:ext uri="{BB962C8B-B14F-4D97-AF65-F5344CB8AC3E}">
        <p14:creationId xmlns:p14="http://schemas.microsoft.com/office/powerpoint/2010/main" val="418388395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0CF4EECB-BF5D-4086-B10E-5CFB469B7521}"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4" name="投影片編號版面配置區 22"/>
          <p:cNvSpPr>
            <a:spLocks noGrp="1"/>
          </p:cNvSpPr>
          <p:nvPr>
            <p:ph type="sldNum" sz="quarter" idx="12"/>
          </p:nvPr>
        </p:nvSpPr>
        <p:spPr/>
        <p:txBody>
          <a:bodyPr/>
          <a:lstStyle>
            <a:lvl1pPr>
              <a:defRPr/>
            </a:lvl1pPr>
          </a:lstStyle>
          <a:p>
            <a:pPr>
              <a:defRPr/>
            </a:pPr>
            <a:fld id="{CD9206B2-6D51-4337-BB14-3640AEB97D2F}" type="slidenum">
              <a:rPr lang="zh-TW" altLang="en-US"/>
              <a:pPr>
                <a:defRPr/>
              </a:pPr>
              <a:t>‹#›</a:t>
            </a:fld>
            <a:endParaRPr lang="zh-TW" altLang="en-US"/>
          </a:p>
        </p:txBody>
      </p:sp>
    </p:spTree>
    <p:extLst>
      <p:ext uri="{BB962C8B-B14F-4D97-AF65-F5344CB8AC3E}">
        <p14:creationId xmlns:p14="http://schemas.microsoft.com/office/powerpoint/2010/main" val="181592024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6" name="圓角矩形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273050"/>
            <a:ext cx="7772400" cy="1143000"/>
          </a:xfrm>
        </p:spPr>
        <p:txBody>
          <a:bodyPr/>
          <a:lstStyle>
            <a:lvl1pPr algn="l">
              <a:buNone/>
              <a:defRPr sz="4000" b="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1" name="內容版面配置區 10"/>
          <p:cNvSpPr>
            <a:spLocks noGrp="1"/>
          </p:cNvSpPr>
          <p:nvPr>
            <p:ph sz="quarter" idx="1"/>
          </p:nvPr>
        </p:nvSpPr>
        <p:spPr>
          <a:xfrm>
            <a:off x="2971800" y="1600200"/>
            <a:ext cx="5715000" cy="44958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4"/>
          <p:cNvSpPr>
            <a:spLocks noGrp="1"/>
          </p:cNvSpPr>
          <p:nvPr>
            <p:ph type="dt" sz="half" idx="10"/>
          </p:nvPr>
        </p:nvSpPr>
        <p:spPr/>
        <p:txBody>
          <a:bodyPr/>
          <a:lstStyle>
            <a:lvl1pPr>
              <a:defRPr/>
            </a:lvl1pPr>
          </a:lstStyle>
          <a:p>
            <a:pPr>
              <a:defRPr/>
            </a:pPr>
            <a:fld id="{E6A2EAF2-A1FD-46E9-A3BB-183504D83D15}" type="datetime1">
              <a:rPr lang="zh-TW" altLang="en-US" smtClean="0">
                <a:solidFill>
                  <a:srgbClr val="04617B"/>
                </a:solidFill>
              </a:rPr>
              <a:t>2016/5/20</a:t>
            </a:fld>
            <a:endParaRPr lang="zh-TW" altLang="en-US">
              <a:solidFill>
                <a:srgbClr val="04617B"/>
              </a:solidFill>
            </a:endParaRPr>
          </a:p>
        </p:txBody>
      </p:sp>
      <p:sp>
        <p:nvSpPr>
          <p:cNvPr id="8" name="頁尾版面配置區 5"/>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6"/>
          <p:cNvSpPr>
            <a:spLocks noGrp="1"/>
          </p:cNvSpPr>
          <p:nvPr>
            <p:ph type="sldNum" sz="quarter" idx="12"/>
          </p:nvPr>
        </p:nvSpPr>
        <p:spPr/>
        <p:txBody>
          <a:bodyPr/>
          <a:lstStyle>
            <a:lvl1pPr>
              <a:defRPr/>
            </a:lvl1pPr>
          </a:lstStyle>
          <a:p>
            <a:pPr>
              <a:defRPr/>
            </a:pPr>
            <a:fld id="{B818326C-A1D3-4F1B-8181-1FAC7E885551}" type="slidenum">
              <a:rPr lang="zh-TW" altLang="en-US"/>
              <a:pPr>
                <a:defRPr/>
              </a:pPr>
              <a:t>‹#›</a:t>
            </a:fld>
            <a:endParaRPr lang="zh-TW" altLang="en-US"/>
          </a:p>
        </p:txBody>
      </p:sp>
    </p:spTree>
    <p:extLst>
      <p:ext uri="{BB962C8B-B14F-4D97-AF65-F5344CB8AC3E}">
        <p14:creationId xmlns:p14="http://schemas.microsoft.com/office/powerpoint/2010/main" val="139463871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矩形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lang="zh-TW" altLang="en-US" smtClean="0"/>
              <a:t>按一下以編輯母片標題樣式</a:t>
            </a:r>
            <a:endParaRPr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8" name="日期版面配置區 4"/>
          <p:cNvSpPr>
            <a:spLocks noGrp="1"/>
          </p:cNvSpPr>
          <p:nvPr>
            <p:ph type="dt" sz="half" idx="10"/>
          </p:nvPr>
        </p:nvSpPr>
        <p:spPr/>
        <p:txBody>
          <a:bodyPr/>
          <a:lstStyle>
            <a:lvl1pPr>
              <a:defRPr/>
            </a:lvl1pPr>
          </a:lstStyle>
          <a:p>
            <a:pPr>
              <a:defRPr/>
            </a:pPr>
            <a:fld id="{C1D836E4-A8B9-4F8A-9F02-0794FF725619}" type="datetime1">
              <a:rPr lang="zh-TW" altLang="en-US" smtClean="0">
                <a:solidFill>
                  <a:srgbClr val="04617B"/>
                </a:solidFill>
              </a:rPr>
              <a:t>2016/5/20</a:t>
            </a:fld>
            <a:endParaRPr lang="zh-TW" altLang="en-US">
              <a:solidFill>
                <a:srgbClr val="04617B"/>
              </a:solidFill>
            </a:endParaRPr>
          </a:p>
        </p:txBody>
      </p:sp>
      <p:sp>
        <p:nvSpPr>
          <p:cNvPr id="9" name="頁尾版面配置區 5"/>
          <p:cNvSpPr>
            <a:spLocks noGrp="1"/>
          </p:cNvSpPr>
          <p:nvPr>
            <p:ph type="ftr" sz="quarter" idx="11"/>
          </p:nvPr>
        </p:nvSpPr>
        <p:spPr>
          <a:xfrm>
            <a:off x="914400" y="6172200"/>
            <a:ext cx="3886200" cy="457200"/>
          </a:xfrm>
        </p:spPr>
        <p:txBody>
          <a:bodyPr/>
          <a:lstStyle>
            <a:lvl1pPr>
              <a:defRPr/>
            </a:lvl1pPr>
          </a:lstStyle>
          <a:p>
            <a:pPr>
              <a:defRPr/>
            </a:pPr>
            <a:endParaRPr lang="zh-TW" altLang="en-US">
              <a:solidFill>
                <a:srgbClr val="04617B"/>
              </a:solidFill>
            </a:endParaRPr>
          </a:p>
        </p:txBody>
      </p:sp>
      <p:sp>
        <p:nvSpPr>
          <p:cNvPr id="10" name="投影片編號版面配置區 6"/>
          <p:cNvSpPr>
            <a:spLocks noGrp="1"/>
          </p:cNvSpPr>
          <p:nvPr>
            <p:ph type="sldNum" sz="quarter" idx="12"/>
          </p:nvPr>
        </p:nvSpPr>
        <p:spPr>
          <a:xfrm>
            <a:off x="146050" y="6208713"/>
            <a:ext cx="457200" cy="457200"/>
          </a:xfrm>
        </p:spPr>
        <p:txBody>
          <a:bodyPr/>
          <a:lstStyle>
            <a:lvl1pPr>
              <a:defRPr/>
            </a:lvl1pPr>
          </a:lstStyle>
          <a:p>
            <a:pPr>
              <a:defRPr/>
            </a:pPr>
            <a:fld id="{ED0ECEC1-D036-41F4-99B3-AC99C14BBC0B}" type="slidenum">
              <a:rPr lang="zh-TW" altLang="en-US"/>
              <a:pPr>
                <a:defRPr/>
              </a:pPr>
              <a:t>‹#›</a:t>
            </a:fld>
            <a:endParaRPr lang="zh-TW" altLang="en-US"/>
          </a:p>
        </p:txBody>
      </p:sp>
    </p:spTree>
    <p:extLst>
      <p:ext uri="{BB962C8B-B14F-4D97-AF65-F5344CB8AC3E}">
        <p14:creationId xmlns:p14="http://schemas.microsoft.com/office/powerpoint/2010/main" val="48105504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A2B7ACD2-BFB0-409D-BF62-3C3EA87DF03D}"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6644ACD4-9DC9-4609-BC94-95B0077C12C6}" type="slidenum">
              <a:rPr lang="zh-TW" altLang="en-US"/>
              <a:pPr>
                <a:defRPr/>
              </a:pPr>
              <a:t>‹#›</a:t>
            </a:fld>
            <a:endParaRPr lang="zh-TW" altLang="en-US"/>
          </a:p>
        </p:txBody>
      </p:sp>
    </p:spTree>
    <p:extLst>
      <p:ext uri="{BB962C8B-B14F-4D97-AF65-F5344CB8AC3E}">
        <p14:creationId xmlns:p14="http://schemas.microsoft.com/office/powerpoint/2010/main" val="302087239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969B46A7-01DF-4210-B2E5-CC4FE24EA54E}"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DEB4E311-2F03-4A93-B346-4A34DDFE442B}" type="slidenum">
              <a:rPr lang="zh-TW" altLang="en-US"/>
              <a:pPr>
                <a:defRPr/>
              </a:pPr>
              <a:t>‹#›</a:t>
            </a:fld>
            <a:endParaRPr lang="zh-TW" altLang="en-US"/>
          </a:p>
        </p:txBody>
      </p:sp>
    </p:spTree>
    <p:extLst>
      <p:ext uri="{BB962C8B-B14F-4D97-AF65-F5344CB8AC3E}">
        <p14:creationId xmlns:p14="http://schemas.microsoft.com/office/powerpoint/2010/main" val="30162035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5" name="矩形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 name="直線接點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1" name="直線接點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2" name="直線接點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3" name="直線接點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4" name="直線接點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5" name="直線接點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7" name="橢圓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8" name="橢圓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9" name="橢圓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20" name="橢圓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21" name="橢圓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8" name="標題 7"/>
          <p:cNvSpPr>
            <a:spLocks noGrp="1"/>
          </p:cNvSpPr>
          <p:nvPr>
            <p:ph type="ctrTitle"/>
          </p:nvPr>
        </p:nvSpPr>
        <p:spPr>
          <a:xfrm>
            <a:off x="2286000" y="3124200"/>
            <a:ext cx="6172200" cy="1894362"/>
          </a:xfrm>
        </p:spPr>
        <p:txBody>
          <a:bodyPr/>
          <a:lstStyle>
            <a:lvl1pPr>
              <a:defRPr b="1"/>
            </a:lvl1pPr>
          </a:lstStyle>
          <a:p>
            <a:r>
              <a:rPr lang="zh-TW" altLang="en-US" smtClean="0"/>
              <a:t>按一下以編輯母片標題樣式</a:t>
            </a:r>
            <a:endParaRPr lang="en-US"/>
          </a:p>
        </p:txBody>
      </p:sp>
      <p:sp>
        <p:nvSpPr>
          <p:cNvPr id="9" name="副標題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22" name="日期版面配置區 27"/>
          <p:cNvSpPr>
            <a:spLocks noGrp="1"/>
          </p:cNvSpPr>
          <p:nvPr>
            <p:ph type="dt" sz="half" idx="10"/>
          </p:nvPr>
        </p:nvSpPr>
        <p:spPr bwMode="auto">
          <a:xfrm rot="5400000">
            <a:off x="7764463" y="1174750"/>
            <a:ext cx="2286000" cy="381000"/>
          </a:xfrm>
        </p:spPr>
        <p:txBody>
          <a:bodyPr/>
          <a:lstStyle>
            <a:lvl1pPr>
              <a:defRPr/>
            </a:lvl1pPr>
          </a:lstStyle>
          <a:p>
            <a:pPr>
              <a:defRPr/>
            </a:pPr>
            <a:fld id="{A534E413-609F-4DE5-9DF7-F8FCFBFA5840}" type="datetime1">
              <a:rPr lang="zh-TW" altLang="en-US" smtClean="0">
                <a:solidFill>
                  <a:srgbClr val="575F6D"/>
                </a:solidFill>
              </a:rPr>
              <a:t>2016/5/20</a:t>
            </a:fld>
            <a:endParaRPr lang="zh-TW" altLang="en-US">
              <a:solidFill>
                <a:srgbClr val="575F6D"/>
              </a:solidFill>
            </a:endParaRPr>
          </a:p>
        </p:txBody>
      </p:sp>
      <p:sp>
        <p:nvSpPr>
          <p:cNvPr id="23" name="頁尾版面配置區 16"/>
          <p:cNvSpPr>
            <a:spLocks noGrp="1"/>
          </p:cNvSpPr>
          <p:nvPr>
            <p:ph type="ftr" sz="quarter" idx="11"/>
          </p:nvPr>
        </p:nvSpPr>
        <p:spPr bwMode="auto">
          <a:xfrm rot="5400000">
            <a:off x="7077076" y="4181475"/>
            <a:ext cx="3657600" cy="384175"/>
          </a:xfrm>
        </p:spPr>
        <p:txBody>
          <a:bodyPr/>
          <a:lstStyle>
            <a:lvl1pPr>
              <a:defRPr/>
            </a:lvl1pPr>
          </a:lstStyle>
          <a:p>
            <a:pPr>
              <a:defRPr/>
            </a:pPr>
            <a:endParaRPr lang="zh-TW" altLang="en-US">
              <a:solidFill>
                <a:srgbClr val="575F6D"/>
              </a:solidFill>
            </a:endParaRPr>
          </a:p>
        </p:txBody>
      </p:sp>
      <p:sp>
        <p:nvSpPr>
          <p:cNvPr id="24" name="投影片編號版面配置區 28"/>
          <p:cNvSpPr>
            <a:spLocks noGrp="1"/>
          </p:cNvSpPr>
          <p:nvPr>
            <p:ph type="sldNum" sz="quarter" idx="12"/>
          </p:nvPr>
        </p:nvSpPr>
        <p:spPr bwMode="auto">
          <a:xfrm>
            <a:off x="1325563" y="4929188"/>
            <a:ext cx="609600" cy="517525"/>
          </a:xfrm>
        </p:spPr>
        <p:txBody>
          <a:bodyPr/>
          <a:lstStyle>
            <a:lvl1pPr>
              <a:defRPr/>
            </a:lvl1pPr>
          </a:lstStyle>
          <a:p>
            <a:pPr>
              <a:defRPr/>
            </a:pPr>
            <a:fld id="{40E56ADD-D455-4751-8599-14F6F82292CE}" type="slidenum">
              <a:rPr lang="zh-TW" altLang="en-US"/>
              <a:pPr>
                <a:defRPr/>
              </a:pPr>
              <a:t>‹#›</a:t>
            </a:fld>
            <a:endParaRPr lang="zh-TW" altLang="en-US"/>
          </a:p>
        </p:txBody>
      </p:sp>
    </p:spTree>
    <p:extLst>
      <p:ext uri="{BB962C8B-B14F-4D97-AF65-F5344CB8AC3E}">
        <p14:creationId xmlns:p14="http://schemas.microsoft.com/office/powerpoint/2010/main" val="2477688325"/>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457200" y="1600200"/>
            <a:ext cx="7467600" cy="487375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6"/>
          <p:cNvSpPr>
            <a:spLocks noGrp="1"/>
          </p:cNvSpPr>
          <p:nvPr>
            <p:ph type="dt" sz="half" idx="10"/>
          </p:nvPr>
        </p:nvSpPr>
        <p:spPr/>
        <p:txBody>
          <a:bodyPr rtlCol="0"/>
          <a:lstStyle>
            <a:lvl1pPr>
              <a:defRPr/>
            </a:lvl1pPr>
          </a:lstStyle>
          <a:p>
            <a:pPr>
              <a:defRPr/>
            </a:pPr>
            <a:fld id="{88A4C733-C9AB-4E7E-91A4-B323D3983520}" type="datetime1">
              <a:rPr lang="zh-TW" altLang="en-US" smtClean="0">
                <a:solidFill>
                  <a:srgbClr val="575F6D"/>
                </a:solidFill>
              </a:rPr>
              <a:t>2016/5/20</a:t>
            </a:fld>
            <a:endParaRPr lang="zh-TW" altLang="en-US">
              <a:solidFill>
                <a:srgbClr val="575F6D"/>
              </a:solidFill>
            </a:endParaRPr>
          </a:p>
        </p:txBody>
      </p:sp>
      <p:sp>
        <p:nvSpPr>
          <p:cNvPr id="5" name="投影片編號版面配置區 8"/>
          <p:cNvSpPr>
            <a:spLocks noGrp="1"/>
          </p:cNvSpPr>
          <p:nvPr>
            <p:ph type="sldNum" sz="quarter" idx="11"/>
          </p:nvPr>
        </p:nvSpPr>
        <p:spPr/>
        <p:txBody>
          <a:bodyPr rtlCol="0"/>
          <a:lstStyle>
            <a:lvl1pPr>
              <a:defRPr/>
            </a:lvl1pPr>
          </a:lstStyle>
          <a:p>
            <a:pPr>
              <a:defRPr/>
            </a:pPr>
            <a:fld id="{CA728829-2D27-4972-92CF-F7CB9F85EE6A}" type="slidenum">
              <a:rPr lang="zh-TW" altLang="en-US"/>
              <a:pPr>
                <a:defRPr/>
              </a:pPr>
              <a:t>‹#›</a:t>
            </a:fld>
            <a:endParaRPr lang="zh-TW" altLang="en-US"/>
          </a:p>
        </p:txBody>
      </p:sp>
      <p:sp>
        <p:nvSpPr>
          <p:cNvPr id="6" name="頁尾版面配置區 9"/>
          <p:cNvSpPr>
            <a:spLocks noGrp="1"/>
          </p:cNvSpPr>
          <p:nvPr>
            <p:ph type="ftr" sz="quarter" idx="12"/>
          </p:nvPr>
        </p:nvSpPr>
        <p:spPr/>
        <p:txBody>
          <a:bodyPr rtlCol="0"/>
          <a:lstStyle>
            <a:lvl1pPr>
              <a:defRPr/>
            </a:lvl1pPr>
          </a:lstStyle>
          <a:p>
            <a:pPr>
              <a:defRPr/>
            </a:pPr>
            <a:endParaRPr lang="zh-TW" altLang="en-US">
              <a:solidFill>
                <a:srgbClr val="575F6D"/>
              </a:solidFill>
            </a:endParaRPr>
          </a:p>
        </p:txBody>
      </p:sp>
    </p:spTree>
    <p:extLst>
      <p:ext uri="{BB962C8B-B14F-4D97-AF65-F5344CB8AC3E}">
        <p14:creationId xmlns:p14="http://schemas.microsoft.com/office/powerpoint/2010/main" val="38802511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1">
        <a:schemeClr val="bg2"/>
      </p:bgRef>
    </p:bg>
    <p:spTree>
      <p:nvGrpSpPr>
        <p:cNvPr id="1" name=""/>
        <p:cNvGrpSpPr/>
        <p:nvPr/>
      </p:nvGrpSpPr>
      <p:grpSpPr>
        <a:xfrm>
          <a:off x="0" y="0"/>
          <a:ext cx="0" cy="0"/>
          <a:chOff x="0" y="0"/>
          <a:chExt cx="0" cy="0"/>
        </a:xfrm>
      </p:grpSpPr>
      <p:sp>
        <p:nvSpPr>
          <p:cNvPr id="4"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5" name="矩形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8" name="直線接點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9" name="直線接點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10" name="直線接點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11" name="直線接點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12" name="直線接點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13"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4" name="橢圓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5" name="橢圓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6" name="橢圓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7" name="橢圓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8" name="橢圓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19" name="直線接點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white"/>
              </a:solidFill>
              <a:latin typeface="Century Schoolbook"/>
            </a:endParaRPr>
          </a:p>
        </p:txBody>
      </p:sp>
      <p:sp>
        <p:nvSpPr>
          <p:cNvPr id="2" name="標題 1"/>
          <p:cNvSpPr>
            <a:spLocks noGrp="1"/>
          </p:cNvSpPr>
          <p:nvPr>
            <p:ph type="title"/>
          </p:nvPr>
        </p:nvSpPr>
        <p:spPr>
          <a:xfrm>
            <a:off x="2286000" y="2895600"/>
            <a:ext cx="6172200" cy="2053590"/>
          </a:xfrm>
        </p:spPr>
        <p:txBody>
          <a:bodyPr/>
          <a:lstStyle>
            <a:lvl1pPr algn="l">
              <a:buNone/>
              <a:defRPr sz="3000" b="1" cap="small" baseline="0"/>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20" name="日期版面配置區 3"/>
          <p:cNvSpPr>
            <a:spLocks noGrp="1"/>
          </p:cNvSpPr>
          <p:nvPr>
            <p:ph type="dt" sz="half" idx="10"/>
          </p:nvPr>
        </p:nvSpPr>
        <p:spPr bwMode="auto">
          <a:xfrm rot="5400000">
            <a:off x="7762875" y="1169988"/>
            <a:ext cx="2286000" cy="381000"/>
          </a:xfrm>
        </p:spPr>
        <p:txBody>
          <a:bodyPr/>
          <a:lstStyle>
            <a:lvl1pPr>
              <a:defRPr/>
            </a:lvl1pPr>
          </a:lstStyle>
          <a:p>
            <a:pPr>
              <a:defRPr/>
            </a:pPr>
            <a:fld id="{1DF2E0B3-2C0D-4844-9FBD-A71F77C025F0}" type="datetime1">
              <a:rPr lang="zh-TW" altLang="en-US" smtClean="0">
                <a:solidFill>
                  <a:srgbClr val="FFF39D"/>
                </a:solidFill>
              </a:rPr>
              <a:t>2016/5/20</a:t>
            </a:fld>
            <a:endParaRPr lang="zh-TW" altLang="en-US">
              <a:solidFill>
                <a:srgbClr val="FFF39D"/>
              </a:solidFill>
            </a:endParaRPr>
          </a:p>
        </p:txBody>
      </p:sp>
      <p:sp>
        <p:nvSpPr>
          <p:cNvPr id="21" name="頁尾版面配置區 4"/>
          <p:cNvSpPr>
            <a:spLocks noGrp="1"/>
          </p:cNvSpPr>
          <p:nvPr>
            <p:ph type="ftr" sz="quarter" idx="11"/>
          </p:nvPr>
        </p:nvSpPr>
        <p:spPr bwMode="auto">
          <a:xfrm rot="5400000">
            <a:off x="7077076" y="4178300"/>
            <a:ext cx="3657600" cy="384175"/>
          </a:xfrm>
        </p:spPr>
        <p:txBody>
          <a:bodyPr/>
          <a:lstStyle>
            <a:lvl1pPr>
              <a:defRPr/>
            </a:lvl1pPr>
          </a:lstStyle>
          <a:p>
            <a:pPr>
              <a:defRPr/>
            </a:pPr>
            <a:endParaRPr lang="zh-TW" altLang="en-US">
              <a:solidFill>
                <a:srgbClr val="FFF39D"/>
              </a:solidFill>
            </a:endParaRPr>
          </a:p>
        </p:txBody>
      </p:sp>
      <p:sp>
        <p:nvSpPr>
          <p:cNvPr id="22" name="投影片編號版面配置區 5"/>
          <p:cNvSpPr>
            <a:spLocks noGrp="1"/>
          </p:cNvSpPr>
          <p:nvPr>
            <p:ph type="sldNum" sz="quarter" idx="12"/>
          </p:nvPr>
        </p:nvSpPr>
        <p:spPr bwMode="auto">
          <a:xfrm>
            <a:off x="1339850" y="4929188"/>
            <a:ext cx="609600" cy="517525"/>
          </a:xfrm>
        </p:spPr>
        <p:txBody>
          <a:bodyPr/>
          <a:lstStyle>
            <a:lvl1pPr>
              <a:defRPr/>
            </a:lvl1pPr>
          </a:lstStyle>
          <a:p>
            <a:pPr>
              <a:defRPr/>
            </a:pPr>
            <a:fld id="{46F87B25-5D6D-455B-9ED9-552FCA3BF8B3}" type="slidenum">
              <a:rPr lang="zh-TW" altLang="en-US"/>
              <a:pPr>
                <a:defRPr/>
              </a:pPr>
              <a:t>‹#›</a:t>
            </a:fld>
            <a:endParaRPr lang="zh-TW" altLang="en-US"/>
          </a:p>
        </p:txBody>
      </p:sp>
    </p:spTree>
    <p:extLst>
      <p:ext uri="{BB962C8B-B14F-4D97-AF65-F5344CB8AC3E}">
        <p14:creationId xmlns:p14="http://schemas.microsoft.com/office/powerpoint/2010/main" val="2908268989"/>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40F7D63B-351B-428E-A893-F0FA6D201BB9}" type="datetime1">
              <a:rPr lang="zh-TW" altLang="en-US" smtClean="0"/>
              <a:t>2016/5/20</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DEB4E311-2F03-4A93-B346-4A34DDFE442B}" type="slidenum">
              <a:rPr lang="zh-TW" altLang="en-US"/>
              <a:pPr>
                <a:defRPr/>
              </a:pPr>
              <a:t>‹#›</a:t>
            </a:fld>
            <a:endParaRPr lang="zh-TW" altLang="en-US"/>
          </a:p>
        </p:txBody>
      </p:sp>
    </p:spTree>
    <p:extLst>
      <p:ext uri="{BB962C8B-B14F-4D97-AF65-F5344CB8AC3E}">
        <p14:creationId xmlns:p14="http://schemas.microsoft.com/office/powerpoint/2010/main" val="350549398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457200"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270248"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62FF7156-F014-4B4B-9C8E-8EAA6A6E933B}" type="datetime1">
              <a:rPr lang="zh-TW" altLang="en-US" smtClean="0">
                <a:solidFill>
                  <a:srgbClr val="575F6D"/>
                </a:solidFill>
              </a:rPr>
              <a:t>2016/5/20</a:t>
            </a:fld>
            <a:endParaRPr lang="zh-TW" altLang="en-US">
              <a:solidFill>
                <a:srgbClr val="575F6D"/>
              </a:solidFill>
            </a:endParaRPr>
          </a:p>
        </p:txBody>
      </p:sp>
      <p:sp>
        <p:nvSpPr>
          <p:cNvPr id="6" name="頁尾版面配置區 2"/>
          <p:cNvSpPr>
            <a:spLocks noGrp="1"/>
          </p:cNvSpPr>
          <p:nvPr>
            <p:ph type="ftr" sz="quarter" idx="11"/>
          </p:nvPr>
        </p:nvSpPr>
        <p:spPr/>
        <p:txBody>
          <a:bodyPr/>
          <a:lstStyle>
            <a:lvl1pPr>
              <a:defRPr/>
            </a:lvl1pPr>
          </a:lstStyle>
          <a:p>
            <a:pPr>
              <a:defRPr/>
            </a:pPr>
            <a:endParaRPr lang="zh-TW" altLang="en-US">
              <a:solidFill>
                <a:srgbClr val="575F6D"/>
              </a:solidFill>
            </a:endParaRPr>
          </a:p>
        </p:txBody>
      </p:sp>
      <p:sp>
        <p:nvSpPr>
          <p:cNvPr id="7" name="投影片編號版面配置區 22"/>
          <p:cNvSpPr>
            <a:spLocks noGrp="1"/>
          </p:cNvSpPr>
          <p:nvPr>
            <p:ph type="sldNum" sz="quarter" idx="12"/>
          </p:nvPr>
        </p:nvSpPr>
        <p:spPr/>
        <p:txBody>
          <a:bodyPr/>
          <a:lstStyle>
            <a:lvl1pPr>
              <a:defRPr/>
            </a:lvl1pPr>
          </a:lstStyle>
          <a:p>
            <a:pPr>
              <a:defRPr/>
            </a:pPr>
            <a:fld id="{57B1A53D-4F88-4F40-9060-895067E4204E}" type="slidenum">
              <a:rPr lang="zh-TW" altLang="en-US"/>
              <a:pPr>
                <a:defRPr/>
              </a:pPr>
              <a:t>‹#›</a:t>
            </a:fld>
            <a:endParaRPr lang="zh-TW" altLang="en-US"/>
          </a:p>
        </p:txBody>
      </p:sp>
    </p:spTree>
    <p:extLst>
      <p:ext uri="{BB962C8B-B14F-4D97-AF65-F5344CB8AC3E}">
        <p14:creationId xmlns:p14="http://schemas.microsoft.com/office/powerpoint/2010/main" val="259584015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7543800" cy="1143000"/>
          </a:xfrm>
        </p:spPr>
        <p:txBody>
          <a:bodyPr/>
          <a:lstStyle>
            <a:lvl1pPr>
              <a:defRPr/>
            </a:lvl1pPr>
          </a:lstStyle>
          <a:p>
            <a:r>
              <a:rPr lang="zh-TW" altLang="en-US" smtClean="0"/>
              <a:t>按一下以編輯母片標題樣式</a:t>
            </a:r>
            <a:endParaRPr lang="en-US"/>
          </a:p>
        </p:txBody>
      </p:sp>
      <p:sp>
        <p:nvSpPr>
          <p:cNvPr id="11" name="內容版面配置區 10"/>
          <p:cNvSpPr>
            <a:spLocks noGrp="1"/>
          </p:cNvSpPr>
          <p:nvPr>
            <p:ph sz="quarter" idx="2"/>
          </p:nvPr>
        </p:nvSpPr>
        <p:spPr>
          <a:xfrm>
            <a:off x="457200"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quarter" idx="4"/>
          </p:nvPr>
        </p:nvSpPr>
        <p:spPr>
          <a:xfrm>
            <a:off x="4371975"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文字版面配置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14" name="文字版面配置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7" name="日期版面配置區 13"/>
          <p:cNvSpPr>
            <a:spLocks noGrp="1"/>
          </p:cNvSpPr>
          <p:nvPr>
            <p:ph type="dt" sz="half" idx="10"/>
          </p:nvPr>
        </p:nvSpPr>
        <p:spPr/>
        <p:txBody>
          <a:bodyPr/>
          <a:lstStyle>
            <a:lvl1pPr>
              <a:defRPr/>
            </a:lvl1pPr>
          </a:lstStyle>
          <a:p>
            <a:pPr>
              <a:defRPr/>
            </a:pPr>
            <a:fld id="{1CA37CC8-17AF-47B3-9190-C6C8D99D4C3C}" type="datetime1">
              <a:rPr lang="zh-TW" altLang="en-US" smtClean="0">
                <a:solidFill>
                  <a:srgbClr val="575F6D"/>
                </a:solidFill>
              </a:rPr>
              <a:t>2016/5/20</a:t>
            </a:fld>
            <a:endParaRPr lang="zh-TW" altLang="en-US">
              <a:solidFill>
                <a:srgbClr val="575F6D"/>
              </a:solidFill>
            </a:endParaRPr>
          </a:p>
        </p:txBody>
      </p:sp>
      <p:sp>
        <p:nvSpPr>
          <p:cNvPr id="8" name="頁尾版面配置區 2"/>
          <p:cNvSpPr>
            <a:spLocks noGrp="1"/>
          </p:cNvSpPr>
          <p:nvPr>
            <p:ph type="ftr" sz="quarter" idx="11"/>
          </p:nvPr>
        </p:nvSpPr>
        <p:spPr/>
        <p:txBody>
          <a:bodyPr/>
          <a:lstStyle>
            <a:lvl1pPr>
              <a:defRPr/>
            </a:lvl1pPr>
          </a:lstStyle>
          <a:p>
            <a:pPr>
              <a:defRPr/>
            </a:pPr>
            <a:endParaRPr lang="zh-TW" altLang="en-US">
              <a:solidFill>
                <a:srgbClr val="575F6D"/>
              </a:solidFill>
            </a:endParaRPr>
          </a:p>
        </p:txBody>
      </p:sp>
      <p:sp>
        <p:nvSpPr>
          <p:cNvPr id="9" name="投影片編號版面配置區 22"/>
          <p:cNvSpPr>
            <a:spLocks noGrp="1"/>
          </p:cNvSpPr>
          <p:nvPr>
            <p:ph type="sldNum" sz="quarter" idx="12"/>
          </p:nvPr>
        </p:nvSpPr>
        <p:spPr/>
        <p:txBody>
          <a:bodyPr/>
          <a:lstStyle>
            <a:lvl1pPr>
              <a:defRPr/>
            </a:lvl1pPr>
          </a:lstStyle>
          <a:p>
            <a:pPr>
              <a:defRPr/>
            </a:pPr>
            <a:fld id="{E238CFAB-3996-4C7B-8872-CC0B5B82122F}" type="slidenum">
              <a:rPr lang="zh-TW" altLang="en-US"/>
              <a:pPr>
                <a:defRPr/>
              </a:pPr>
              <a:t>‹#›</a:t>
            </a:fld>
            <a:endParaRPr lang="zh-TW" altLang="en-US"/>
          </a:p>
        </p:txBody>
      </p:sp>
    </p:spTree>
    <p:extLst>
      <p:ext uri="{BB962C8B-B14F-4D97-AF65-F5344CB8AC3E}">
        <p14:creationId xmlns:p14="http://schemas.microsoft.com/office/powerpoint/2010/main" val="338256265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5"/>
          <p:cNvSpPr>
            <a:spLocks noGrp="1"/>
          </p:cNvSpPr>
          <p:nvPr>
            <p:ph type="dt" sz="half" idx="10"/>
          </p:nvPr>
        </p:nvSpPr>
        <p:spPr/>
        <p:txBody>
          <a:bodyPr rtlCol="0"/>
          <a:lstStyle>
            <a:lvl1pPr>
              <a:defRPr/>
            </a:lvl1pPr>
          </a:lstStyle>
          <a:p>
            <a:pPr>
              <a:defRPr/>
            </a:pPr>
            <a:fld id="{C9893604-5F8C-4B53-9BBB-F90F90C1AACA}" type="datetime1">
              <a:rPr lang="zh-TW" altLang="en-US" smtClean="0">
                <a:solidFill>
                  <a:srgbClr val="575F6D"/>
                </a:solidFill>
              </a:rPr>
              <a:t>2016/5/20</a:t>
            </a:fld>
            <a:endParaRPr lang="zh-TW" altLang="en-US">
              <a:solidFill>
                <a:srgbClr val="575F6D"/>
              </a:solidFill>
            </a:endParaRPr>
          </a:p>
        </p:txBody>
      </p:sp>
      <p:sp>
        <p:nvSpPr>
          <p:cNvPr id="4" name="投影片編號版面配置區 6"/>
          <p:cNvSpPr>
            <a:spLocks noGrp="1"/>
          </p:cNvSpPr>
          <p:nvPr>
            <p:ph type="sldNum" sz="quarter" idx="11"/>
          </p:nvPr>
        </p:nvSpPr>
        <p:spPr/>
        <p:txBody>
          <a:bodyPr rtlCol="0"/>
          <a:lstStyle>
            <a:lvl1pPr>
              <a:defRPr/>
            </a:lvl1pPr>
          </a:lstStyle>
          <a:p>
            <a:pPr>
              <a:defRPr/>
            </a:pPr>
            <a:fld id="{F69F4BF4-C154-40BF-80A0-8075CBFCD65C}" type="slidenum">
              <a:rPr lang="zh-TW" altLang="en-US"/>
              <a:pPr>
                <a:defRPr/>
              </a:pPr>
              <a:t>‹#›</a:t>
            </a:fld>
            <a:endParaRPr lang="zh-TW" altLang="en-US"/>
          </a:p>
        </p:txBody>
      </p:sp>
      <p:sp>
        <p:nvSpPr>
          <p:cNvPr id="5" name="頁尾版面配置區 7"/>
          <p:cNvSpPr>
            <a:spLocks noGrp="1"/>
          </p:cNvSpPr>
          <p:nvPr>
            <p:ph type="ftr" sz="quarter" idx="12"/>
          </p:nvPr>
        </p:nvSpPr>
        <p:spPr/>
        <p:txBody>
          <a:bodyPr rtlCol="0"/>
          <a:lstStyle>
            <a:lvl1pPr>
              <a:defRPr/>
            </a:lvl1pPr>
          </a:lstStyle>
          <a:p>
            <a:pPr>
              <a:defRPr/>
            </a:pPr>
            <a:endParaRPr lang="zh-TW" altLang="en-US">
              <a:solidFill>
                <a:srgbClr val="575F6D"/>
              </a:solidFill>
            </a:endParaRPr>
          </a:p>
        </p:txBody>
      </p:sp>
    </p:spTree>
    <p:extLst>
      <p:ext uri="{BB962C8B-B14F-4D97-AF65-F5344CB8AC3E}">
        <p14:creationId xmlns:p14="http://schemas.microsoft.com/office/powerpoint/2010/main" val="354150508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8C642AAB-CDD1-4CC3-B6F4-1A1102AEE959}" type="datetime1">
              <a:rPr lang="zh-TW" altLang="en-US" smtClean="0">
                <a:solidFill>
                  <a:srgbClr val="575F6D"/>
                </a:solidFill>
              </a:rPr>
              <a:t>2016/5/20</a:t>
            </a:fld>
            <a:endParaRPr lang="zh-TW" altLang="en-US">
              <a:solidFill>
                <a:srgbClr val="575F6D"/>
              </a:solidFill>
            </a:endParaRPr>
          </a:p>
        </p:txBody>
      </p:sp>
      <p:sp>
        <p:nvSpPr>
          <p:cNvPr id="3" name="頁尾版面配置區 2"/>
          <p:cNvSpPr>
            <a:spLocks noGrp="1"/>
          </p:cNvSpPr>
          <p:nvPr>
            <p:ph type="ftr" sz="quarter" idx="11"/>
          </p:nvPr>
        </p:nvSpPr>
        <p:spPr/>
        <p:txBody>
          <a:bodyPr/>
          <a:lstStyle>
            <a:lvl1pPr>
              <a:defRPr/>
            </a:lvl1pPr>
          </a:lstStyle>
          <a:p>
            <a:pPr>
              <a:defRPr/>
            </a:pPr>
            <a:endParaRPr lang="zh-TW" altLang="en-US">
              <a:solidFill>
                <a:srgbClr val="575F6D"/>
              </a:solidFill>
            </a:endParaRPr>
          </a:p>
        </p:txBody>
      </p:sp>
      <p:sp>
        <p:nvSpPr>
          <p:cNvPr id="4" name="投影片編號版面配置區 22"/>
          <p:cNvSpPr>
            <a:spLocks noGrp="1"/>
          </p:cNvSpPr>
          <p:nvPr>
            <p:ph type="sldNum" sz="quarter" idx="12"/>
          </p:nvPr>
        </p:nvSpPr>
        <p:spPr/>
        <p:txBody>
          <a:bodyPr/>
          <a:lstStyle>
            <a:lvl1pPr>
              <a:defRPr/>
            </a:lvl1pPr>
          </a:lstStyle>
          <a:p>
            <a:pPr>
              <a:defRPr/>
            </a:pPr>
            <a:fld id="{E4F21F29-7EEA-429D-9063-0232E47B45D4}" type="slidenum">
              <a:rPr lang="zh-TW" altLang="en-US"/>
              <a:pPr>
                <a:defRPr/>
              </a:pPr>
              <a:t>‹#›</a:t>
            </a:fld>
            <a:endParaRPr lang="zh-TW" altLang="en-US"/>
          </a:p>
        </p:txBody>
      </p:sp>
    </p:spTree>
    <p:extLst>
      <p:ext uri="{BB962C8B-B14F-4D97-AF65-F5344CB8AC3E}">
        <p14:creationId xmlns:p14="http://schemas.microsoft.com/office/powerpoint/2010/main" val="129138462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直線接點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latin typeface="Century Schoolbook"/>
            </a:endParaRPr>
          </a:p>
        </p:txBody>
      </p:sp>
      <p:sp>
        <p:nvSpPr>
          <p:cNvPr id="6" name="直線接點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latin typeface="Century Schoolbook"/>
            </a:endParaRPr>
          </a:p>
        </p:txBody>
      </p:sp>
      <p:sp>
        <p:nvSpPr>
          <p:cNvPr id="7" name="直線接點 8"/>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8" name="直線接點 10"/>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9"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 name="直線接點 12"/>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11" name="橢圓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2" name="標題 1"/>
          <p:cNvSpPr>
            <a:spLocks noGrp="1"/>
          </p:cNvSpPr>
          <p:nvPr>
            <p:ph type="title"/>
          </p:nvPr>
        </p:nvSpPr>
        <p:spPr>
          <a:xfrm rot="5400000">
            <a:off x="3371850" y="3200400"/>
            <a:ext cx="6309360" cy="457200"/>
          </a:xfrm>
        </p:spPr>
        <p:txBody>
          <a:bodyPr/>
          <a:lstStyle>
            <a:lvl1pPr algn="l">
              <a:buNone/>
              <a:defRPr sz="2000" b="1" cap="small" baseline="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8" name="內容版面配置區 17"/>
          <p:cNvSpPr>
            <a:spLocks noGrp="1"/>
          </p:cNvSpPr>
          <p:nvPr>
            <p:ph sz="quarter" idx="1"/>
          </p:nvPr>
        </p:nvSpPr>
        <p:spPr>
          <a:xfrm>
            <a:off x="304800" y="274320"/>
            <a:ext cx="5638800" cy="632764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日期版面配置區 20"/>
          <p:cNvSpPr>
            <a:spLocks noGrp="1"/>
          </p:cNvSpPr>
          <p:nvPr>
            <p:ph type="dt" sz="half" idx="10"/>
          </p:nvPr>
        </p:nvSpPr>
        <p:spPr/>
        <p:txBody>
          <a:bodyPr rtlCol="0"/>
          <a:lstStyle>
            <a:lvl1pPr>
              <a:defRPr/>
            </a:lvl1pPr>
          </a:lstStyle>
          <a:p>
            <a:pPr>
              <a:defRPr/>
            </a:pPr>
            <a:fld id="{AF1E73CE-B9B1-4697-8423-779ADC7BA72A}" type="datetime1">
              <a:rPr lang="zh-TW" altLang="en-US" smtClean="0">
                <a:solidFill>
                  <a:srgbClr val="575F6D"/>
                </a:solidFill>
              </a:rPr>
              <a:t>2016/5/20</a:t>
            </a:fld>
            <a:endParaRPr lang="zh-TW" altLang="en-US">
              <a:solidFill>
                <a:srgbClr val="575F6D"/>
              </a:solidFill>
            </a:endParaRPr>
          </a:p>
        </p:txBody>
      </p:sp>
      <p:sp>
        <p:nvSpPr>
          <p:cNvPr id="13" name="投影片編號版面配置區 21"/>
          <p:cNvSpPr>
            <a:spLocks noGrp="1"/>
          </p:cNvSpPr>
          <p:nvPr>
            <p:ph type="sldNum" sz="quarter" idx="11"/>
          </p:nvPr>
        </p:nvSpPr>
        <p:spPr/>
        <p:txBody>
          <a:bodyPr rtlCol="0"/>
          <a:lstStyle>
            <a:lvl1pPr>
              <a:defRPr/>
            </a:lvl1pPr>
          </a:lstStyle>
          <a:p>
            <a:pPr>
              <a:defRPr/>
            </a:pPr>
            <a:fld id="{7E2A4668-CE5D-438D-ADF1-0BB2BC16ECE2}" type="slidenum">
              <a:rPr lang="zh-TW" altLang="en-US"/>
              <a:pPr>
                <a:defRPr/>
              </a:pPr>
              <a:t>‹#›</a:t>
            </a:fld>
            <a:endParaRPr lang="zh-TW" altLang="en-US"/>
          </a:p>
        </p:txBody>
      </p:sp>
      <p:sp>
        <p:nvSpPr>
          <p:cNvPr id="14" name="頁尾版面配置區 22"/>
          <p:cNvSpPr>
            <a:spLocks noGrp="1"/>
          </p:cNvSpPr>
          <p:nvPr>
            <p:ph type="ftr" sz="quarter" idx="12"/>
          </p:nvPr>
        </p:nvSpPr>
        <p:spPr/>
        <p:txBody>
          <a:bodyPr rtlCol="0"/>
          <a:lstStyle>
            <a:lvl1pPr>
              <a:defRPr/>
            </a:lvl1pPr>
          </a:lstStyle>
          <a:p>
            <a:pPr>
              <a:defRPr/>
            </a:pPr>
            <a:endParaRPr lang="zh-TW" altLang="en-US">
              <a:solidFill>
                <a:srgbClr val="575F6D"/>
              </a:solidFill>
            </a:endParaRPr>
          </a:p>
        </p:txBody>
      </p:sp>
    </p:spTree>
    <p:extLst>
      <p:ext uri="{BB962C8B-B14F-4D97-AF65-F5344CB8AC3E}">
        <p14:creationId xmlns:p14="http://schemas.microsoft.com/office/powerpoint/2010/main" val="1353081861"/>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直線接點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6" name="橢圓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7" name="直線接點 9"/>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8"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9" name="直線接點 11"/>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10" name="直線接點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latin typeface="Century Schoolbook"/>
            </a:endParaRPr>
          </a:p>
        </p:txBody>
      </p:sp>
      <p:sp>
        <p:nvSpPr>
          <p:cNvPr id="11" name="直線接點 19"/>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2" name="標題 1"/>
          <p:cNvSpPr>
            <a:spLocks noGrp="1"/>
          </p:cNvSpPr>
          <p:nvPr>
            <p:ph type="title"/>
          </p:nvPr>
        </p:nvSpPr>
        <p:spPr>
          <a:xfrm rot="5400000">
            <a:off x="3350133" y="3200400"/>
            <a:ext cx="6309360" cy="457200"/>
          </a:xfrm>
        </p:spPr>
        <p:txBody>
          <a:bodyPr/>
          <a:lstStyle>
            <a:lvl1pPr algn="l">
              <a:buNone/>
              <a:defRPr sz="2000" b="1"/>
            </a:lvl1pPr>
          </a:lstStyle>
          <a:p>
            <a:r>
              <a:rPr lang="zh-TW" altLang="en-US" smtClean="0"/>
              <a:t>按一下以編輯母片標題樣式</a:t>
            </a:r>
            <a:endParaRPr lang="en-US"/>
          </a:p>
        </p:txBody>
      </p:sp>
      <p:sp>
        <p:nvSpPr>
          <p:cNvPr id="3" name="圖片版面配置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12" name="日期版面配置區 16"/>
          <p:cNvSpPr>
            <a:spLocks noGrp="1"/>
          </p:cNvSpPr>
          <p:nvPr>
            <p:ph type="dt" sz="half" idx="10"/>
          </p:nvPr>
        </p:nvSpPr>
        <p:spPr/>
        <p:txBody>
          <a:bodyPr rtlCol="0"/>
          <a:lstStyle>
            <a:lvl1pPr>
              <a:defRPr/>
            </a:lvl1pPr>
          </a:lstStyle>
          <a:p>
            <a:pPr>
              <a:defRPr/>
            </a:pPr>
            <a:fld id="{F7BCE678-7631-44D5-BC59-C6BED3FB82E4}" type="datetime1">
              <a:rPr lang="zh-TW" altLang="en-US" smtClean="0">
                <a:solidFill>
                  <a:srgbClr val="575F6D"/>
                </a:solidFill>
              </a:rPr>
              <a:t>2016/5/20</a:t>
            </a:fld>
            <a:endParaRPr lang="zh-TW" altLang="en-US">
              <a:solidFill>
                <a:srgbClr val="575F6D"/>
              </a:solidFill>
            </a:endParaRPr>
          </a:p>
        </p:txBody>
      </p:sp>
      <p:sp>
        <p:nvSpPr>
          <p:cNvPr id="13" name="投影片編號版面配置區 17"/>
          <p:cNvSpPr>
            <a:spLocks noGrp="1"/>
          </p:cNvSpPr>
          <p:nvPr>
            <p:ph type="sldNum" sz="quarter" idx="11"/>
          </p:nvPr>
        </p:nvSpPr>
        <p:spPr/>
        <p:txBody>
          <a:bodyPr rtlCol="0"/>
          <a:lstStyle>
            <a:lvl1pPr>
              <a:defRPr/>
            </a:lvl1pPr>
          </a:lstStyle>
          <a:p>
            <a:pPr>
              <a:defRPr/>
            </a:pPr>
            <a:fld id="{CD00D291-B22B-4F12-B2F7-A114120311C3}" type="slidenum">
              <a:rPr lang="zh-TW" altLang="en-US"/>
              <a:pPr>
                <a:defRPr/>
              </a:pPr>
              <a:t>‹#›</a:t>
            </a:fld>
            <a:endParaRPr lang="zh-TW" altLang="en-US"/>
          </a:p>
        </p:txBody>
      </p:sp>
      <p:sp>
        <p:nvSpPr>
          <p:cNvPr id="14" name="頁尾版面配置區 20"/>
          <p:cNvSpPr>
            <a:spLocks noGrp="1"/>
          </p:cNvSpPr>
          <p:nvPr>
            <p:ph type="ftr" sz="quarter" idx="12"/>
          </p:nvPr>
        </p:nvSpPr>
        <p:spPr/>
        <p:txBody>
          <a:bodyPr rtlCol="0"/>
          <a:lstStyle>
            <a:lvl1pPr>
              <a:defRPr/>
            </a:lvl1pPr>
          </a:lstStyle>
          <a:p>
            <a:pPr>
              <a:defRPr/>
            </a:pPr>
            <a:endParaRPr lang="zh-TW" altLang="en-US">
              <a:solidFill>
                <a:srgbClr val="575F6D"/>
              </a:solidFill>
            </a:endParaRPr>
          </a:p>
        </p:txBody>
      </p:sp>
    </p:spTree>
    <p:extLst>
      <p:ext uri="{BB962C8B-B14F-4D97-AF65-F5344CB8AC3E}">
        <p14:creationId xmlns:p14="http://schemas.microsoft.com/office/powerpoint/2010/main" val="156525287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21C06B12-B08D-40DC-8F0F-515922D35FE8}" type="datetime1">
              <a:rPr lang="zh-TW" altLang="en-US" smtClean="0">
                <a:solidFill>
                  <a:srgbClr val="575F6D"/>
                </a:solidFill>
              </a:rPr>
              <a:t>2016/5/20</a:t>
            </a:fld>
            <a:endParaRPr lang="zh-TW" altLang="en-US">
              <a:solidFill>
                <a:srgbClr val="575F6D"/>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575F6D"/>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44D59678-9ED4-45CD-9CA8-150102D804A9}" type="slidenum">
              <a:rPr lang="zh-TW" altLang="en-US"/>
              <a:pPr>
                <a:defRPr/>
              </a:pPr>
              <a:t>‹#›</a:t>
            </a:fld>
            <a:endParaRPr lang="zh-TW" altLang="en-US"/>
          </a:p>
        </p:txBody>
      </p:sp>
    </p:spTree>
    <p:extLst>
      <p:ext uri="{BB962C8B-B14F-4D97-AF65-F5344CB8AC3E}">
        <p14:creationId xmlns:p14="http://schemas.microsoft.com/office/powerpoint/2010/main" val="291542951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9"/>
            <a:ext cx="167640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B35B6227-66D0-4D08-84C2-B2205DBAF9AF}" type="datetime1">
              <a:rPr lang="zh-TW" altLang="en-US" smtClean="0">
                <a:solidFill>
                  <a:srgbClr val="575F6D"/>
                </a:solidFill>
              </a:rPr>
              <a:t>2016/5/20</a:t>
            </a:fld>
            <a:endParaRPr lang="zh-TW" altLang="en-US">
              <a:solidFill>
                <a:srgbClr val="575F6D"/>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575F6D"/>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A9C30657-4302-4023-A0E1-A73743078CBD}" type="slidenum">
              <a:rPr lang="zh-TW" altLang="en-US"/>
              <a:pPr>
                <a:defRPr/>
              </a:pPr>
              <a:t>‹#›</a:t>
            </a:fld>
            <a:endParaRPr lang="zh-TW" altLang="en-US"/>
          </a:p>
        </p:txBody>
      </p:sp>
    </p:spTree>
    <p:extLst>
      <p:ext uri="{BB962C8B-B14F-4D97-AF65-F5344CB8AC3E}">
        <p14:creationId xmlns:p14="http://schemas.microsoft.com/office/powerpoint/2010/main" val="422395754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chart">
  <p:cSld name="標題及圖表">
    <p:spTree>
      <p:nvGrpSpPr>
        <p:cNvPr id="1" name=""/>
        <p:cNvGrpSpPr/>
        <p:nvPr/>
      </p:nvGrpSpPr>
      <p:grpSpPr>
        <a:xfrm>
          <a:off x="0" y="0"/>
          <a:ext cx="0" cy="0"/>
          <a:chOff x="0" y="0"/>
          <a:chExt cx="0" cy="0"/>
        </a:xfrm>
      </p:grpSpPr>
      <p:sp>
        <p:nvSpPr>
          <p:cNvPr id="2" name="標題 1"/>
          <p:cNvSpPr>
            <a:spLocks noGrp="1"/>
          </p:cNvSpPr>
          <p:nvPr>
            <p:ph type="title"/>
          </p:nvPr>
        </p:nvSpPr>
        <p:spPr>
          <a:xfrm>
            <a:off x="1752600" y="228600"/>
            <a:ext cx="7010400" cy="838200"/>
          </a:xfrm>
        </p:spPr>
        <p:txBody>
          <a:bodyPr/>
          <a:lstStyle/>
          <a:p>
            <a:r>
              <a:rPr lang="zh-TW" altLang="en-US" smtClean="0"/>
              <a:t>按一下以編輯母片標題樣式</a:t>
            </a:r>
            <a:endParaRPr lang="zh-TW" altLang="en-US"/>
          </a:p>
        </p:txBody>
      </p:sp>
      <p:sp>
        <p:nvSpPr>
          <p:cNvPr id="3" name="圖表版面配置區 2"/>
          <p:cNvSpPr>
            <a:spLocks noGrp="1"/>
          </p:cNvSpPr>
          <p:nvPr>
            <p:ph type="chart" idx="1"/>
          </p:nvPr>
        </p:nvSpPr>
        <p:spPr>
          <a:xfrm>
            <a:off x="1752600" y="1524000"/>
            <a:ext cx="7010400" cy="4572000"/>
          </a:xfrm>
        </p:spPr>
        <p:txBody>
          <a:bodyPr/>
          <a:lstStyle/>
          <a:p>
            <a:pPr lvl="0"/>
            <a:endParaRPr lang="zh-TW" altLang="en-US" noProof="0" smtClean="0"/>
          </a:p>
        </p:txBody>
      </p:sp>
      <p:sp>
        <p:nvSpPr>
          <p:cNvPr id="4" name="日期版面配置區 3"/>
          <p:cNvSpPr>
            <a:spLocks noGrp="1"/>
          </p:cNvSpPr>
          <p:nvPr>
            <p:ph type="dt" sz="half" idx="10"/>
          </p:nvPr>
        </p:nvSpPr>
        <p:spPr>
          <a:xfrm>
            <a:off x="1905000" y="6400800"/>
            <a:ext cx="1371600" cy="457200"/>
          </a:xfrm>
        </p:spPr>
        <p:txBody>
          <a:bodyPr/>
          <a:lstStyle>
            <a:lvl1pPr>
              <a:defRPr smtClean="0"/>
            </a:lvl1pPr>
          </a:lstStyle>
          <a:p>
            <a:pPr>
              <a:defRPr/>
            </a:pPr>
            <a:fld id="{2491544F-DC99-4BA9-9660-775F156C0ED3}" type="datetime1">
              <a:rPr lang="zh-TW" altLang="en-US" smtClean="0">
                <a:solidFill>
                  <a:srgbClr val="575F6D"/>
                </a:solidFill>
              </a:rPr>
              <a:t>2016/5/20</a:t>
            </a:fld>
            <a:endParaRPr lang="en-US" altLang="zh-TW">
              <a:solidFill>
                <a:srgbClr val="575F6D"/>
              </a:solidFill>
            </a:endParaRPr>
          </a:p>
        </p:txBody>
      </p:sp>
      <p:sp>
        <p:nvSpPr>
          <p:cNvPr id="5" name="頁尾版面配置區 4"/>
          <p:cNvSpPr>
            <a:spLocks noGrp="1"/>
          </p:cNvSpPr>
          <p:nvPr>
            <p:ph type="ftr" sz="quarter" idx="11"/>
          </p:nvPr>
        </p:nvSpPr>
        <p:spPr>
          <a:xfrm>
            <a:off x="4316413" y="6400800"/>
            <a:ext cx="2084387" cy="457200"/>
          </a:xfrm>
        </p:spPr>
        <p:txBody>
          <a:bodyPr/>
          <a:lstStyle>
            <a:lvl1pPr>
              <a:defRPr smtClean="0"/>
            </a:lvl1pPr>
          </a:lstStyle>
          <a:p>
            <a:pPr>
              <a:defRPr/>
            </a:pPr>
            <a:endParaRPr lang="en-US" altLang="zh-TW">
              <a:solidFill>
                <a:srgbClr val="575F6D"/>
              </a:solidFill>
            </a:endParaRPr>
          </a:p>
        </p:txBody>
      </p:sp>
      <p:sp>
        <p:nvSpPr>
          <p:cNvPr id="6" name="投影片編號版面配置區 5"/>
          <p:cNvSpPr>
            <a:spLocks noGrp="1"/>
          </p:cNvSpPr>
          <p:nvPr>
            <p:ph type="sldNum" sz="quarter" idx="12"/>
          </p:nvPr>
        </p:nvSpPr>
        <p:spPr>
          <a:xfrm>
            <a:off x="7391400" y="6400800"/>
            <a:ext cx="1371600" cy="457200"/>
          </a:xfrm>
        </p:spPr>
        <p:txBody>
          <a:bodyPr/>
          <a:lstStyle>
            <a:lvl1pPr>
              <a:defRPr smtClean="0"/>
            </a:lvl1pPr>
          </a:lstStyle>
          <a:p>
            <a:pPr>
              <a:defRPr/>
            </a:pPr>
            <a:fld id="{D8385BED-1D18-4252-A816-25A934E85627}" type="slidenum">
              <a:rPr lang="en-US" altLang="zh-TW"/>
              <a:pPr>
                <a:defRPr/>
              </a:pPr>
              <a:t>‹#›</a:t>
            </a:fld>
            <a:endParaRPr lang="en-US" altLang="zh-TW"/>
          </a:p>
        </p:txBody>
      </p:sp>
    </p:spTree>
    <p:extLst>
      <p:ext uri="{BB962C8B-B14F-4D97-AF65-F5344CB8AC3E}">
        <p14:creationId xmlns:p14="http://schemas.microsoft.com/office/powerpoint/2010/main" val="356005127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Only">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457200" y="457200"/>
            <a:ext cx="8229600" cy="5410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頁尾版面配置區 2"/>
          <p:cNvSpPr>
            <a:spLocks noGrp="1"/>
          </p:cNvSpPr>
          <p:nvPr>
            <p:ph type="ftr" sz="quarter" idx="10"/>
          </p:nvPr>
        </p:nvSpPr>
        <p:spPr>
          <a:xfrm>
            <a:off x="3124200" y="6248400"/>
            <a:ext cx="2895600" cy="457200"/>
          </a:xfrm>
        </p:spPr>
        <p:txBody>
          <a:bodyPr/>
          <a:lstStyle>
            <a:lvl1pPr>
              <a:defRPr smtClean="0"/>
            </a:lvl1pPr>
          </a:lstStyle>
          <a:p>
            <a:pPr>
              <a:defRPr/>
            </a:pPr>
            <a:endParaRPr lang="en-US" altLang="zh-TW">
              <a:solidFill>
                <a:srgbClr val="575F6D"/>
              </a:solidFill>
            </a:endParaRPr>
          </a:p>
        </p:txBody>
      </p:sp>
      <p:sp>
        <p:nvSpPr>
          <p:cNvPr id="4" name="投影片編號版面配置區 3"/>
          <p:cNvSpPr>
            <a:spLocks noGrp="1"/>
          </p:cNvSpPr>
          <p:nvPr>
            <p:ph type="sldNum" sz="quarter" idx="11"/>
          </p:nvPr>
        </p:nvSpPr>
        <p:spPr>
          <a:xfrm>
            <a:off x="6553200" y="6248400"/>
            <a:ext cx="2133600" cy="457200"/>
          </a:xfrm>
        </p:spPr>
        <p:txBody>
          <a:bodyPr/>
          <a:lstStyle>
            <a:lvl1pPr>
              <a:defRPr smtClean="0"/>
            </a:lvl1pPr>
          </a:lstStyle>
          <a:p>
            <a:pPr>
              <a:defRPr/>
            </a:pPr>
            <a:fld id="{6FD71C87-F97E-4D8C-B816-1C1332307482}" type="slidenum">
              <a:rPr lang="en-US" altLang="zh-TW"/>
              <a:pPr>
                <a:defRPr/>
              </a:pPr>
              <a:t>‹#›</a:t>
            </a:fld>
            <a:endParaRPr lang="en-US" altLang="zh-TW"/>
          </a:p>
        </p:txBody>
      </p:sp>
      <p:sp>
        <p:nvSpPr>
          <p:cNvPr id="5" name="日期版面配置區 4"/>
          <p:cNvSpPr>
            <a:spLocks noGrp="1"/>
          </p:cNvSpPr>
          <p:nvPr>
            <p:ph type="dt" sz="half" idx="12"/>
          </p:nvPr>
        </p:nvSpPr>
        <p:spPr>
          <a:xfrm>
            <a:off x="457200" y="6245225"/>
            <a:ext cx="2133600" cy="476250"/>
          </a:xfrm>
        </p:spPr>
        <p:txBody>
          <a:bodyPr/>
          <a:lstStyle>
            <a:lvl1pPr>
              <a:defRPr smtClean="0"/>
            </a:lvl1pPr>
          </a:lstStyle>
          <a:p>
            <a:pPr>
              <a:defRPr/>
            </a:pPr>
            <a:fld id="{5FECB9C5-97A8-4856-A62E-D17E01C78C7F}" type="datetime1">
              <a:rPr lang="zh-TW" altLang="en-US" smtClean="0">
                <a:solidFill>
                  <a:srgbClr val="575F6D"/>
                </a:solidFill>
              </a:rPr>
              <a:t>2016/5/20</a:t>
            </a:fld>
            <a:endParaRPr lang="en-US" altLang="zh-TW">
              <a:solidFill>
                <a:srgbClr val="575F6D"/>
              </a:solidFill>
            </a:endParaRPr>
          </a:p>
        </p:txBody>
      </p:sp>
    </p:spTree>
    <p:extLst>
      <p:ext uri="{BB962C8B-B14F-4D97-AF65-F5344CB8AC3E}">
        <p14:creationId xmlns:p14="http://schemas.microsoft.com/office/powerpoint/2010/main" val="2523992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4" name="橢圓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5" name="橢圓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14" name="標題 13"/>
          <p:cNvSpPr>
            <a:spLocks noGrp="1"/>
          </p:cNvSpPr>
          <p:nvPr>
            <p:ph type="ctrTitle"/>
          </p:nvPr>
        </p:nvSpPr>
        <p:spPr>
          <a:xfrm>
            <a:off x="1432560" y="359898"/>
            <a:ext cx="7406640" cy="1472184"/>
          </a:xfrm>
        </p:spPr>
        <p:txBody>
          <a:bodyPr anchor="b"/>
          <a:lstStyle>
            <a:lvl1pPr algn="l">
              <a:defRPr/>
            </a:lvl1pPr>
            <a:extLst/>
          </a:lstStyle>
          <a:p>
            <a:r>
              <a:rPr lang="zh-TW" altLang="en-US" smtClean="0"/>
              <a:t>按一下以編輯母片標題樣式</a:t>
            </a:r>
            <a:endParaRPr lang="en-US"/>
          </a:p>
        </p:txBody>
      </p:sp>
      <p:sp>
        <p:nvSpPr>
          <p:cNvPr id="22" name="副標題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zh-TW" altLang="en-US" smtClean="0"/>
              <a:t>按一下以編輯母片副標題樣式</a:t>
            </a:r>
            <a:endParaRPr lang="en-US"/>
          </a:p>
        </p:txBody>
      </p:sp>
      <p:sp>
        <p:nvSpPr>
          <p:cNvPr id="6" name="日期版面配置區 6"/>
          <p:cNvSpPr>
            <a:spLocks noGrp="1"/>
          </p:cNvSpPr>
          <p:nvPr>
            <p:ph type="dt" sz="half" idx="10"/>
          </p:nvPr>
        </p:nvSpPr>
        <p:spPr/>
        <p:txBody>
          <a:bodyPr/>
          <a:lstStyle>
            <a:lvl1pPr>
              <a:defRPr/>
            </a:lvl1pPr>
            <a:extLst/>
          </a:lstStyle>
          <a:p>
            <a:pPr>
              <a:defRPr/>
            </a:pPr>
            <a:fld id="{179F5AC0-E6D2-4047-B450-007F7DE86170}" type="datetime1">
              <a:rPr lang="zh-TW" altLang="en-US" smtClean="0"/>
              <a:t>2016/5/20</a:t>
            </a:fld>
            <a:endParaRPr lang="zh-TW" altLang="en-US"/>
          </a:p>
        </p:txBody>
      </p:sp>
      <p:sp>
        <p:nvSpPr>
          <p:cNvPr id="7" name="頁尾版面配置區 19"/>
          <p:cNvSpPr>
            <a:spLocks noGrp="1"/>
          </p:cNvSpPr>
          <p:nvPr>
            <p:ph type="ftr" sz="quarter" idx="11"/>
          </p:nvPr>
        </p:nvSpPr>
        <p:spPr/>
        <p:txBody>
          <a:bodyPr/>
          <a:lstStyle>
            <a:lvl1pPr>
              <a:defRPr/>
            </a:lvl1pPr>
            <a:extLst/>
          </a:lstStyle>
          <a:p>
            <a:pPr>
              <a:defRPr/>
            </a:pPr>
            <a:endParaRPr lang="zh-TW" altLang="en-US"/>
          </a:p>
        </p:txBody>
      </p:sp>
      <p:sp>
        <p:nvSpPr>
          <p:cNvPr id="8" name="投影片編號版面配置區 9"/>
          <p:cNvSpPr>
            <a:spLocks noGrp="1"/>
          </p:cNvSpPr>
          <p:nvPr>
            <p:ph type="sldNum" sz="quarter" idx="12"/>
          </p:nvPr>
        </p:nvSpPr>
        <p:spPr/>
        <p:txBody>
          <a:bodyPr/>
          <a:lstStyle>
            <a:lvl1pPr>
              <a:defRPr/>
            </a:lvl1pPr>
            <a:extLst/>
          </a:lstStyle>
          <a:p>
            <a:pPr>
              <a:defRPr/>
            </a:pPr>
            <a:fld id="{D26871AF-9F75-4A3D-AFB5-728BC979BEBB}" type="slidenum">
              <a:rPr lang="zh-TW" altLang="en-US"/>
              <a:pPr>
                <a:defRPr/>
              </a:pPr>
              <a:t>‹#›</a:t>
            </a:fld>
            <a:endParaRPr lang="zh-TW" altLang="en-US"/>
          </a:p>
        </p:txBody>
      </p:sp>
    </p:spTree>
    <p:extLst>
      <p:ext uri="{BB962C8B-B14F-4D97-AF65-F5344CB8AC3E}">
        <p14:creationId xmlns:p14="http://schemas.microsoft.com/office/powerpoint/2010/main" val="3064403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lang="zh-TW" altLang="en-US" smtClean="0"/>
              <a:t>按一下以編輯母片標題樣式</a:t>
            </a:r>
            <a:endParaRPr lang="en-US"/>
          </a:p>
        </p:txBody>
      </p:sp>
      <p:sp>
        <p:nvSpPr>
          <p:cNvPr id="3" name="內容版面配置區 2"/>
          <p:cNvSpPr>
            <a:spLocks noGrp="1"/>
          </p:cNvSpPr>
          <p:nvPr>
            <p:ph idx="1"/>
          </p:nvPr>
        </p:nvSpPr>
        <p:spPr/>
        <p:txBody>
          <a:bodyPr/>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4E5D5119-FA56-40E6-90EE-DF9B01EBCCBC}" type="datetime1">
              <a:rPr lang="zh-TW" altLang="en-US" smtClean="0"/>
              <a:t>2016/5/20</a:t>
            </a:fld>
            <a:endParaRPr lang="zh-TW" altLang="en-US"/>
          </a:p>
        </p:txBody>
      </p:sp>
      <p:sp>
        <p:nvSpPr>
          <p:cNvPr id="5" name="頁尾版面配置區 9"/>
          <p:cNvSpPr>
            <a:spLocks noGrp="1"/>
          </p:cNvSpPr>
          <p:nvPr>
            <p:ph type="ftr" sz="quarter" idx="11"/>
          </p:nvPr>
        </p:nvSpPr>
        <p:spPr/>
        <p:txBody>
          <a:bodyPr/>
          <a:lstStyle>
            <a:lvl1pPr>
              <a:defRPr/>
            </a:lvl1pPr>
          </a:lstStyle>
          <a:p>
            <a:pPr>
              <a:defRPr/>
            </a:pPr>
            <a:endParaRPr lang="zh-TW" altLang="en-US"/>
          </a:p>
        </p:txBody>
      </p:sp>
      <p:sp>
        <p:nvSpPr>
          <p:cNvPr id="6" name="投影片編號版面配置區 21"/>
          <p:cNvSpPr>
            <a:spLocks noGrp="1"/>
          </p:cNvSpPr>
          <p:nvPr>
            <p:ph type="sldNum" sz="quarter" idx="12"/>
          </p:nvPr>
        </p:nvSpPr>
        <p:spPr/>
        <p:txBody>
          <a:bodyPr/>
          <a:lstStyle>
            <a:lvl1pPr>
              <a:defRPr/>
            </a:lvl1pPr>
          </a:lstStyle>
          <a:p>
            <a:pPr>
              <a:defRPr/>
            </a:pPr>
            <a:fld id="{BDF94256-F356-42AA-B421-C249228300DC}" type="slidenum">
              <a:rPr lang="zh-TW" altLang="en-US"/>
              <a:pPr>
                <a:defRPr/>
              </a:pPr>
              <a:t>‹#›</a:t>
            </a:fld>
            <a:endParaRPr lang="zh-TW" altLang="en-US"/>
          </a:p>
        </p:txBody>
      </p:sp>
    </p:spTree>
    <p:extLst>
      <p:ext uri="{BB962C8B-B14F-4D97-AF65-F5344CB8AC3E}">
        <p14:creationId xmlns:p14="http://schemas.microsoft.com/office/powerpoint/2010/main" val="2171907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4" name="矩形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5" name="矩形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6" name="橢圓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7" name="橢圓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2" name="標題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zh-TW" altLang="en-US" smtClean="0"/>
              <a:t>按一下以編輯母片文字樣式</a:t>
            </a:r>
          </a:p>
        </p:txBody>
      </p:sp>
      <p:sp>
        <p:nvSpPr>
          <p:cNvPr id="8" name="日期版面配置區 3"/>
          <p:cNvSpPr>
            <a:spLocks noGrp="1"/>
          </p:cNvSpPr>
          <p:nvPr>
            <p:ph type="dt" sz="half" idx="10"/>
          </p:nvPr>
        </p:nvSpPr>
        <p:spPr/>
        <p:txBody>
          <a:bodyPr/>
          <a:lstStyle>
            <a:lvl1pPr>
              <a:defRPr/>
            </a:lvl1pPr>
            <a:extLst/>
          </a:lstStyle>
          <a:p>
            <a:pPr>
              <a:defRPr/>
            </a:pPr>
            <a:fld id="{2BE1210C-01E4-4DB2-A6FA-AC63150534B1}" type="datetime1">
              <a:rPr lang="zh-TW" altLang="en-US" smtClean="0"/>
              <a:t>2016/5/20</a:t>
            </a:fld>
            <a:endParaRPr lang="zh-TW" altLang="en-US"/>
          </a:p>
        </p:txBody>
      </p:sp>
      <p:sp>
        <p:nvSpPr>
          <p:cNvPr id="9" name="頁尾版面配置區 4"/>
          <p:cNvSpPr>
            <a:spLocks noGrp="1"/>
          </p:cNvSpPr>
          <p:nvPr>
            <p:ph type="ftr" sz="quarter" idx="11"/>
          </p:nvPr>
        </p:nvSpPr>
        <p:spPr/>
        <p:txBody>
          <a:bodyPr/>
          <a:lstStyle>
            <a:lvl1pPr>
              <a:defRPr/>
            </a:lvl1pPr>
            <a:extLst/>
          </a:lstStyle>
          <a:p>
            <a:pPr>
              <a:defRPr/>
            </a:pPr>
            <a:endParaRPr lang="zh-TW" altLang="en-US"/>
          </a:p>
        </p:txBody>
      </p:sp>
      <p:sp>
        <p:nvSpPr>
          <p:cNvPr id="10" name="投影片編號版面配置區 5"/>
          <p:cNvSpPr>
            <a:spLocks noGrp="1"/>
          </p:cNvSpPr>
          <p:nvPr>
            <p:ph type="sldNum" sz="quarter" idx="12"/>
          </p:nvPr>
        </p:nvSpPr>
        <p:spPr/>
        <p:txBody>
          <a:bodyPr/>
          <a:lstStyle>
            <a:lvl1pPr>
              <a:defRPr/>
            </a:lvl1pPr>
            <a:extLst/>
          </a:lstStyle>
          <a:p>
            <a:pPr>
              <a:defRPr/>
            </a:pPr>
            <a:fld id="{D9AE6854-E723-43A9-86A1-A1E899D6F143}" type="slidenum">
              <a:rPr lang="zh-TW" altLang="en-US"/>
              <a:pPr>
                <a:defRPr/>
              </a:pPr>
              <a:t>‹#›</a:t>
            </a:fld>
            <a:endParaRPr lang="zh-TW" altLang="en-US"/>
          </a:p>
        </p:txBody>
      </p:sp>
    </p:spTree>
    <p:extLst>
      <p:ext uri="{BB962C8B-B14F-4D97-AF65-F5344CB8AC3E}">
        <p14:creationId xmlns:p14="http://schemas.microsoft.com/office/powerpoint/2010/main" val="25001552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extLst/>
          </a:lstStyle>
          <a:p>
            <a:r>
              <a:rPr lang="zh-TW" altLang="en-US" smtClean="0"/>
              <a:t>按一下以編輯母片標題樣式</a:t>
            </a:r>
            <a:endParaRPr lang="en-US"/>
          </a:p>
        </p:txBody>
      </p:sp>
      <p:sp>
        <p:nvSpPr>
          <p:cNvPr id="3" name="內容版面配置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內容版面配置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23"/>
          <p:cNvSpPr>
            <a:spLocks noGrp="1"/>
          </p:cNvSpPr>
          <p:nvPr>
            <p:ph type="dt" sz="half" idx="10"/>
          </p:nvPr>
        </p:nvSpPr>
        <p:spPr/>
        <p:txBody>
          <a:bodyPr/>
          <a:lstStyle>
            <a:lvl1pPr>
              <a:defRPr/>
            </a:lvl1pPr>
          </a:lstStyle>
          <a:p>
            <a:pPr>
              <a:defRPr/>
            </a:pPr>
            <a:fld id="{F527665B-BB90-4CE5-B4A0-A2D292A34B60}" type="datetime1">
              <a:rPr lang="zh-TW" altLang="en-US" smtClean="0"/>
              <a:t>2016/5/20</a:t>
            </a:fld>
            <a:endParaRPr lang="zh-TW" altLang="en-US"/>
          </a:p>
        </p:txBody>
      </p:sp>
      <p:sp>
        <p:nvSpPr>
          <p:cNvPr id="6" name="頁尾版面配置區 9"/>
          <p:cNvSpPr>
            <a:spLocks noGrp="1"/>
          </p:cNvSpPr>
          <p:nvPr>
            <p:ph type="ftr" sz="quarter" idx="11"/>
          </p:nvPr>
        </p:nvSpPr>
        <p:spPr/>
        <p:txBody>
          <a:bodyPr/>
          <a:lstStyle>
            <a:lvl1pPr>
              <a:defRPr/>
            </a:lvl1pPr>
          </a:lstStyle>
          <a:p>
            <a:pPr>
              <a:defRPr/>
            </a:pPr>
            <a:endParaRPr lang="zh-TW" altLang="en-US"/>
          </a:p>
        </p:txBody>
      </p:sp>
      <p:sp>
        <p:nvSpPr>
          <p:cNvPr id="7" name="投影片編號版面配置區 21"/>
          <p:cNvSpPr>
            <a:spLocks noGrp="1"/>
          </p:cNvSpPr>
          <p:nvPr>
            <p:ph type="sldNum" sz="quarter" idx="12"/>
          </p:nvPr>
        </p:nvSpPr>
        <p:spPr/>
        <p:txBody>
          <a:bodyPr/>
          <a:lstStyle>
            <a:lvl1pPr>
              <a:defRPr/>
            </a:lvl1pPr>
          </a:lstStyle>
          <a:p>
            <a:pPr>
              <a:defRPr/>
            </a:pPr>
            <a:fld id="{D39810C8-72D3-4C52-8050-D4FF36AE2B3A}" type="slidenum">
              <a:rPr lang="zh-TW" altLang="en-US"/>
              <a:pPr>
                <a:defRPr/>
              </a:pPr>
              <a:t>‹#›</a:t>
            </a:fld>
            <a:endParaRPr lang="zh-TW" altLang="en-US"/>
          </a:p>
        </p:txBody>
      </p:sp>
    </p:spTree>
    <p:extLst>
      <p:ext uri="{BB962C8B-B14F-4D97-AF65-F5344CB8AC3E}">
        <p14:creationId xmlns:p14="http://schemas.microsoft.com/office/powerpoint/2010/main" val="3009515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5160336"/>
            <a:ext cx="8229600" cy="1143000"/>
          </a:xfrm>
        </p:spPr>
        <p:txBody>
          <a:bodyPr/>
          <a:lstStyle>
            <a:lvl1pPr algn="ctr">
              <a:defRPr sz="4500" b="1" cap="none" baseline="0"/>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4" name="文字版面配置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5" name="內容版面配置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內容版面配置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6"/>
          <p:cNvSpPr>
            <a:spLocks noGrp="1"/>
          </p:cNvSpPr>
          <p:nvPr>
            <p:ph type="dt" sz="half" idx="10"/>
          </p:nvPr>
        </p:nvSpPr>
        <p:spPr/>
        <p:txBody>
          <a:bodyPr/>
          <a:lstStyle>
            <a:lvl1pPr>
              <a:defRPr/>
            </a:lvl1pPr>
            <a:extLst/>
          </a:lstStyle>
          <a:p>
            <a:pPr>
              <a:defRPr/>
            </a:pPr>
            <a:fld id="{E575E4C5-324D-45A8-BBB3-5E400539C1DD}" type="datetime1">
              <a:rPr lang="zh-TW" altLang="en-US" smtClean="0"/>
              <a:t>2016/5/20</a:t>
            </a:fld>
            <a:endParaRPr lang="zh-TW" altLang="en-US"/>
          </a:p>
        </p:txBody>
      </p:sp>
      <p:sp>
        <p:nvSpPr>
          <p:cNvPr id="8" name="頁尾版面配置區 7"/>
          <p:cNvSpPr>
            <a:spLocks noGrp="1"/>
          </p:cNvSpPr>
          <p:nvPr>
            <p:ph type="ftr" sz="quarter" idx="11"/>
          </p:nvPr>
        </p:nvSpPr>
        <p:spPr/>
        <p:txBody>
          <a:bodyPr/>
          <a:lstStyle>
            <a:lvl1pPr>
              <a:defRPr/>
            </a:lvl1pPr>
            <a:extLst/>
          </a:lstStyle>
          <a:p>
            <a:pPr>
              <a:defRPr/>
            </a:pPr>
            <a:endParaRPr lang="zh-TW" altLang="en-US"/>
          </a:p>
        </p:txBody>
      </p:sp>
      <p:sp>
        <p:nvSpPr>
          <p:cNvPr id="9" name="投影片編號版面配置區 8"/>
          <p:cNvSpPr>
            <a:spLocks noGrp="1"/>
          </p:cNvSpPr>
          <p:nvPr>
            <p:ph type="sldNum" sz="quarter" idx="12"/>
          </p:nvPr>
        </p:nvSpPr>
        <p:spPr/>
        <p:txBody>
          <a:bodyPr/>
          <a:lstStyle>
            <a:lvl1pPr>
              <a:defRPr/>
            </a:lvl1pPr>
            <a:extLst/>
          </a:lstStyle>
          <a:p>
            <a:pPr>
              <a:defRPr/>
            </a:pPr>
            <a:fld id="{931799E0-F04E-4D7E-B2A4-469884CD569C}" type="slidenum">
              <a:rPr lang="zh-TW" altLang="en-US"/>
              <a:pPr>
                <a:defRPr/>
              </a:pPr>
              <a:t>‹#›</a:t>
            </a:fld>
            <a:endParaRPr lang="zh-TW" altLang="en-US"/>
          </a:p>
        </p:txBody>
      </p:sp>
    </p:spTree>
    <p:extLst>
      <p:ext uri="{BB962C8B-B14F-4D97-AF65-F5344CB8AC3E}">
        <p14:creationId xmlns:p14="http://schemas.microsoft.com/office/powerpoint/2010/main" val="2593910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extLst/>
          </a:lstStyle>
          <a:p>
            <a:r>
              <a:rPr lang="zh-TW" altLang="en-US" smtClean="0"/>
              <a:t>按一下以編輯母片標題樣式</a:t>
            </a:r>
            <a:endParaRPr lang="en-US"/>
          </a:p>
        </p:txBody>
      </p:sp>
      <p:sp>
        <p:nvSpPr>
          <p:cNvPr id="3" name="日期版面配置區 23"/>
          <p:cNvSpPr>
            <a:spLocks noGrp="1"/>
          </p:cNvSpPr>
          <p:nvPr>
            <p:ph type="dt" sz="half" idx="10"/>
          </p:nvPr>
        </p:nvSpPr>
        <p:spPr/>
        <p:txBody>
          <a:bodyPr/>
          <a:lstStyle>
            <a:lvl1pPr>
              <a:defRPr/>
            </a:lvl1pPr>
          </a:lstStyle>
          <a:p>
            <a:pPr>
              <a:defRPr/>
            </a:pPr>
            <a:fld id="{176B76F6-11E1-4D3F-BEE4-58997CEB4603}" type="datetime1">
              <a:rPr lang="zh-TW" altLang="en-US" smtClean="0"/>
              <a:t>2016/5/20</a:t>
            </a:fld>
            <a:endParaRPr lang="zh-TW" altLang="en-US"/>
          </a:p>
        </p:txBody>
      </p:sp>
      <p:sp>
        <p:nvSpPr>
          <p:cNvPr id="4" name="頁尾版面配置區 9"/>
          <p:cNvSpPr>
            <a:spLocks noGrp="1"/>
          </p:cNvSpPr>
          <p:nvPr>
            <p:ph type="ftr" sz="quarter" idx="11"/>
          </p:nvPr>
        </p:nvSpPr>
        <p:spPr/>
        <p:txBody>
          <a:bodyPr/>
          <a:lstStyle>
            <a:lvl1pPr>
              <a:defRPr/>
            </a:lvl1pPr>
          </a:lstStyle>
          <a:p>
            <a:pPr>
              <a:defRPr/>
            </a:pPr>
            <a:endParaRPr lang="zh-TW" altLang="en-US"/>
          </a:p>
        </p:txBody>
      </p:sp>
      <p:sp>
        <p:nvSpPr>
          <p:cNvPr id="5" name="投影片編號版面配置區 21"/>
          <p:cNvSpPr>
            <a:spLocks noGrp="1"/>
          </p:cNvSpPr>
          <p:nvPr>
            <p:ph type="sldNum" sz="quarter" idx="12"/>
          </p:nvPr>
        </p:nvSpPr>
        <p:spPr/>
        <p:txBody>
          <a:bodyPr/>
          <a:lstStyle>
            <a:lvl1pPr>
              <a:defRPr/>
            </a:lvl1pPr>
          </a:lstStyle>
          <a:p>
            <a:pPr>
              <a:defRPr/>
            </a:pPr>
            <a:fld id="{2A802FB1-1472-4A17-8C20-57C3D46B70BA}" type="slidenum">
              <a:rPr lang="zh-TW" altLang="en-US"/>
              <a:pPr>
                <a:defRPr/>
              </a:pPr>
              <a:t>‹#›</a:t>
            </a:fld>
            <a:endParaRPr lang="zh-TW" altLang="en-US"/>
          </a:p>
        </p:txBody>
      </p:sp>
    </p:spTree>
    <p:extLst>
      <p:ext uri="{BB962C8B-B14F-4D97-AF65-F5344CB8AC3E}">
        <p14:creationId xmlns:p14="http://schemas.microsoft.com/office/powerpoint/2010/main" val="406604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矩形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3" name="矩形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4" name="日期版面配置區 1"/>
          <p:cNvSpPr>
            <a:spLocks noGrp="1"/>
          </p:cNvSpPr>
          <p:nvPr>
            <p:ph type="dt" sz="half" idx="10"/>
          </p:nvPr>
        </p:nvSpPr>
        <p:spPr/>
        <p:txBody>
          <a:bodyPr/>
          <a:lstStyle>
            <a:lvl1pPr>
              <a:defRPr/>
            </a:lvl1pPr>
            <a:extLst/>
          </a:lstStyle>
          <a:p>
            <a:pPr>
              <a:defRPr/>
            </a:pPr>
            <a:fld id="{A618C357-F7E0-4D42-B32C-E9799E86416F}" type="datetime1">
              <a:rPr lang="zh-TW" altLang="en-US" smtClean="0"/>
              <a:t>2016/5/20</a:t>
            </a:fld>
            <a:endParaRPr lang="zh-TW" altLang="en-US"/>
          </a:p>
        </p:txBody>
      </p:sp>
      <p:sp>
        <p:nvSpPr>
          <p:cNvPr id="5" name="頁尾版面配置區 2"/>
          <p:cNvSpPr>
            <a:spLocks noGrp="1"/>
          </p:cNvSpPr>
          <p:nvPr>
            <p:ph type="ftr" sz="quarter" idx="11"/>
          </p:nvPr>
        </p:nvSpPr>
        <p:spPr/>
        <p:txBody>
          <a:bodyPr/>
          <a:lstStyle>
            <a:lvl1pPr>
              <a:defRPr/>
            </a:lvl1pPr>
            <a:extLst/>
          </a:lstStyle>
          <a:p>
            <a:pPr>
              <a:defRPr/>
            </a:pPr>
            <a:endParaRPr lang="zh-TW" altLang="en-US"/>
          </a:p>
        </p:txBody>
      </p:sp>
      <p:sp>
        <p:nvSpPr>
          <p:cNvPr id="6" name="投影片編號版面配置區 3"/>
          <p:cNvSpPr>
            <a:spLocks noGrp="1"/>
          </p:cNvSpPr>
          <p:nvPr>
            <p:ph type="sldNum" sz="quarter" idx="12"/>
          </p:nvPr>
        </p:nvSpPr>
        <p:spPr/>
        <p:txBody>
          <a:bodyPr/>
          <a:lstStyle>
            <a:lvl1pPr>
              <a:defRPr/>
            </a:lvl1pPr>
            <a:extLst/>
          </a:lstStyle>
          <a:p>
            <a:pPr>
              <a:defRPr/>
            </a:pPr>
            <a:fld id="{04F22573-F310-4EEC-860F-0023256200F7}" type="slidenum">
              <a:rPr lang="zh-TW" altLang="en-US"/>
              <a:pPr>
                <a:defRPr/>
              </a:pPr>
              <a:t>‹#›</a:t>
            </a:fld>
            <a:endParaRPr lang="zh-TW" altLang="en-US"/>
          </a:p>
        </p:txBody>
      </p:sp>
    </p:spTree>
    <p:extLst>
      <p:ext uri="{BB962C8B-B14F-4D97-AF65-F5344CB8AC3E}">
        <p14:creationId xmlns:p14="http://schemas.microsoft.com/office/powerpoint/2010/main" val="26226016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zh-TW" altLang="en-US" smtClean="0"/>
              <a:t>按一下以編輯母片標題樣式</a:t>
            </a:r>
            <a:endParaRPr lang="en-US"/>
          </a:p>
        </p:txBody>
      </p:sp>
      <p:sp>
        <p:nvSpPr>
          <p:cNvPr id="3" name="文字版面配置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zh-TW" altLang="en-US" smtClean="0"/>
              <a:t>按一下以編輯母片文字樣式</a:t>
            </a:r>
          </a:p>
        </p:txBody>
      </p:sp>
      <p:sp>
        <p:nvSpPr>
          <p:cNvPr id="4" name="內容版面配置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4"/>
          <p:cNvSpPr>
            <a:spLocks noGrp="1"/>
          </p:cNvSpPr>
          <p:nvPr>
            <p:ph type="dt" sz="half" idx="10"/>
          </p:nvPr>
        </p:nvSpPr>
        <p:spPr/>
        <p:txBody>
          <a:bodyPr/>
          <a:lstStyle>
            <a:lvl1pPr>
              <a:defRPr/>
            </a:lvl1pPr>
            <a:extLst/>
          </a:lstStyle>
          <a:p>
            <a:pPr>
              <a:defRPr/>
            </a:pPr>
            <a:fld id="{EBBCF147-CF51-421D-B3D7-67AEF168E2EC}" type="datetime1">
              <a:rPr lang="zh-TW" altLang="en-US" smtClean="0"/>
              <a:t>2016/5/20</a:t>
            </a:fld>
            <a:endParaRPr lang="zh-TW" altLang="en-US"/>
          </a:p>
        </p:txBody>
      </p:sp>
      <p:sp>
        <p:nvSpPr>
          <p:cNvPr id="6" name="頁尾版面配置區 5"/>
          <p:cNvSpPr>
            <a:spLocks noGrp="1"/>
          </p:cNvSpPr>
          <p:nvPr>
            <p:ph type="ftr" sz="quarter" idx="11"/>
          </p:nvPr>
        </p:nvSpPr>
        <p:spPr/>
        <p:txBody>
          <a:bodyPr/>
          <a:lstStyle>
            <a:lvl1pPr>
              <a:defRPr/>
            </a:lvl1pPr>
            <a:extLst/>
          </a:lstStyle>
          <a:p>
            <a:pPr>
              <a:defRPr/>
            </a:pPr>
            <a:endParaRPr lang="zh-TW" altLang="en-US"/>
          </a:p>
        </p:txBody>
      </p:sp>
      <p:sp>
        <p:nvSpPr>
          <p:cNvPr id="7" name="投影片編號版面配置區 6"/>
          <p:cNvSpPr>
            <a:spLocks noGrp="1"/>
          </p:cNvSpPr>
          <p:nvPr>
            <p:ph type="sldNum" sz="quarter" idx="12"/>
          </p:nvPr>
        </p:nvSpPr>
        <p:spPr/>
        <p:txBody>
          <a:bodyPr/>
          <a:lstStyle>
            <a:lvl1pPr>
              <a:defRPr/>
            </a:lvl1pPr>
            <a:extLst/>
          </a:lstStyle>
          <a:p>
            <a:pPr>
              <a:defRPr/>
            </a:pPr>
            <a:fld id="{892F375D-6337-4682-9EFD-6E76A59C3D91}" type="slidenum">
              <a:rPr lang="zh-TW" altLang="en-US"/>
              <a:pPr>
                <a:defRPr/>
              </a:pPr>
              <a:t>‹#›</a:t>
            </a:fld>
            <a:endParaRPr lang="zh-TW" altLang="en-US"/>
          </a:p>
        </p:txBody>
      </p:sp>
    </p:spTree>
    <p:extLst>
      <p:ext uri="{BB962C8B-B14F-4D97-AF65-F5344CB8AC3E}">
        <p14:creationId xmlns:p14="http://schemas.microsoft.com/office/powerpoint/2010/main" val="2924154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914400" y="1447800"/>
            <a:ext cx="77724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5EEDC808-7477-46C1-9DB2-CCF245F444BB}" type="datetime1">
              <a:rPr lang="zh-TW" altLang="en-US" smtClean="0"/>
              <a:t>2016/5/20</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AE32AF4C-F7DC-487D-830D-C7C140DD0989}" type="slidenum">
              <a:rPr lang="zh-TW" altLang="en-US"/>
              <a:pPr>
                <a:defRPr/>
              </a:pPr>
              <a:t>‹#›</a:t>
            </a:fld>
            <a:endParaRPr lang="zh-TW" altLang="en-US"/>
          </a:p>
        </p:txBody>
      </p:sp>
    </p:spTree>
    <p:extLst>
      <p:ext uri="{BB962C8B-B14F-4D97-AF65-F5344CB8AC3E}">
        <p14:creationId xmlns:p14="http://schemas.microsoft.com/office/powerpoint/2010/main" val="100341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rgbClr val="3891A7"/>
              </a:buClr>
              <a:buSzPct val="80000"/>
              <a:buFont typeface="Wingdings 2"/>
              <a:buNone/>
              <a:defRPr/>
            </a:pPr>
            <a:endParaRPr kumimoji="0" lang="en-US" sz="3200">
              <a:solidFill>
                <a:prstClr val="black"/>
              </a:solidFill>
              <a:latin typeface="Gill Sans MT"/>
              <a:ea typeface="微軟正黑體" pitchFamily="34" charset="-120"/>
            </a:endParaRPr>
          </a:p>
        </p:txBody>
      </p:sp>
      <p:sp>
        <p:nvSpPr>
          <p:cNvPr id="6" name="流程圖: 程序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7" name="流程圖: 程序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dirty="0">
              <a:solidFill>
                <a:prstClr val="white"/>
              </a:solidFill>
            </a:endParaRPr>
          </a:p>
        </p:txBody>
      </p:sp>
      <p:sp>
        <p:nvSpPr>
          <p:cNvPr id="2" name="標題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zh-TW" altLang="en-US" smtClean="0"/>
              <a:t>按一下以編輯母片標題樣式</a:t>
            </a:r>
            <a:endParaRPr lang="en-US"/>
          </a:p>
        </p:txBody>
      </p:sp>
      <p:sp>
        <p:nvSpPr>
          <p:cNvPr id="3" name="圖片版面配置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zh-TW" altLang="en-US" smtClean="0"/>
              <a:t>按一下以編輯母片文字樣式</a:t>
            </a:r>
          </a:p>
        </p:txBody>
      </p:sp>
      <p:sp>
        <p:nvSpPr>
          <p:cNvPr id="8" name="日期版面配置區 4"/>
          <p:cNvSpPr>
            <a:spLocks noGrp="1"/>
          </p:cNvSpPr>
          <p:nvPr>
            <p:ph type="dt" sz="half" idx="10"/>
          </p:nvPr>
        </p:nvSpPr>
        <p:spPr/>
        <p:txBody>
          <a:bodyPr/>
          <a:lstStyle>
            <a:lvl1pPr>
              <a:defRPr/>
            </a:lvl1pPr>
            <a:extLst/>
          </a:lstStyle>
          <a:p>
            <a:pPr>
              <a:defRPr/>
            </a:pPr>
            <a:fld id="{375080B3-DA5F-4FC3-9DBE-7E426EE80C14}" type="datetime1">
              <a:rPr lang="zh-TW" altLang="en-US" smtClean="0"/>
              <a:t>2016/5/20</a:t>
            </a:fld>
            <a:endParaRPr lang="zh-TW" altLang="en-US"/>
          </a:p>
        </p:txBody>
      </p:sp>
      <p:sp>
        <p:nvSpPr>
          <p:cNvPr id="9" name="頁尾版面配置區 5"/>
          <p:cNvSpPr>
            <a:spLocks noGrp="1"/>
          </p:cNvSpPr>
          <p:nvPr>
            <p:ph type="ftr" sz="quarter" idx="11"/>
          </p:nvPr>
        </p:nvSpPr>
        <p:spPr/>
        <p:txBody>
          <a:bodyPr/>
          <a:lstStyle>
            <a:lvl1pPr>
              <a:defRPr/>
            </a:lvl1pPr>
            <a:extLst/>
          </a:lstStyle>
          <a:p>
            <a:pPr>
              <a:defRPr/>
            </a:pPr>
            <a:endParaRPr lang="zh-TW" altLang="en-US"/>
          </a:p>
        </p:txBody>
      </p:sp>
      <p:sp>
        <p:nvSpPr>
          <p:cNvPr id="10" name="投影片編號版面配置區 6"/>
          <p:cNvSpPr>
            <a:spLocks noGrp="1"/>
          </p:cNvSpPr>
          <p:nvPr>
            <p:ph type="sldNum" sz="quarter" idx="12"/>
          </p:nvPr>
        </p:nvSpPr>
        <p:spPr/>
        <p:txBody>
          <a:bodyPr/>
          <a:lstStyle>
            <a:lvl1pPr>
              <a:defRPr/>
            </a:lvl1pPr>
            <a:extLst/>
          </a:lstStyle>
          <a:p>
            <a:pPr>
              <a:defRPr/>
            </a:pPr>
            <a:fld id="{C9AE2C89-FA70-410C-B372-731823DC00B4}" type="slidenum">
              <a:rPr lang="zh-TW" altLang="en-US"/>
              <a:pPr>
                <a:defRPr/>
              </a:pPr>
              <a:t>‹#›</a:t>
            </a:fld>
            <a:endParaRPr lang="zh-TW" altLang="en-US"/>
          </a:p>
        </p:txBody>
      </p:sp>
    </p:spTree>
    <p:extLst>
      <p:ext uri="{BB962C8B-B14F-4D97-AF65-F5344CB8AC3E}">
        <p14:creationId xmlns:p14="http://schemas.microsoft.com/office/powerpoint/2010/main" val="133200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91B572F9-CCA6-4613-97AA-0C793512EB4C}" type="datetime1">
              <a:rPr lang="zh-TW" altLang="en-US" smtClean="0"/>
              <a:t>2016/5/20</a:t>
            </a:fld>
            <a:endParaRPr lang="zh-TW" altLang="en-US"/>
          </a:p>
        </p:txBody>
      </p:sp>
      <p:sp>
        <p:nvSpPr>
          <p:cNvPr id="5" name="頁尾版面配置區 9"/>
          <p:cNvSpPr>
            <a:spLocks noGrp="1"/>
          </p:cNvSpPr>
          <p:nvPr>
            <p:ph type="ftr" sz="quarter" idx="11"/>
          </p:nvPr>
        </p:nvSpPr>
        <p:spPr/>
        <p:txBody>
          <a:bodyPr/>
          <a:lstStyle>
            <a:lvl1pPr>
              <a:defRPr/>
            </a:lvl1pPr>
          </a:lstStyle>
          <a:p>
            <a:pPr>
              <a:defRPr/>
            </a:pPr>
            <a:endParaRPr lang="zh-TW" altLang="en-US"/>
          </a:p>
        </p:txBody>
      </p:sp>
      <p:sp>
        <p:nvSpPr>
          <p:cNvPr id="6" name="投影片編號版面配置區 21"/>
          <p:cNvSpPr>
            <a:spLocks noGrp="1"/>
          </p:cNvSpPr>
          <p:nvPr>
            <p:ph type="sldNum" sz="quarter" idx="12"/>
          </p:nvPr>
        </p:nvSpPr>
        <p:spPr/>
        <p:txBody>
          <a:bodyPr/>
          <a:lstStyle>
            <a:lvl1pPr>
              <a:defRPr/>
            </a:lvl1pPr>
          </a:lstStyle>
          <a:p>
            <a:pPr>
              <a:defRPr/>
            </a:pPr>
            <a:fld id="{FEC6B6F9-FEBE-4DB7-BF71-1652EA73CA50}" type="slidenum">
              <a:rPr lang="zh-TW" altLang="en-US"/>
              <a:pPr>
                <a:defRPr/>
              </a:pPr>
              <a:t>‹#›</a:t>
            </a:fld>
            <a:endParaRPr lang="zh-TW" altLang="en-US"/>
          </a:p>
        </p:txBody>
      </p:sp>
    </p:spTree>
    <p:extLst>
      <p:ext uri="{BB962C8B-B14F-4D97-AF65-F5344CB8AC3E}">
        <p14:creationId xmlns:p14="http://schemas.microsoft.com/office/powerpoint/2010/main" val="4182729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8000" y="274639"/>
            <a:ext cx="1828800" cy="5851525"/>
          </a:xfrm>
        </p:spPr>
        <p:txBody>
          <a:bodyPr vert="eaVert"/>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1143000" y="274640"/>
            <a:ext cx="5562600" cy="5851525"/>
          </a:xfrm>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1F47F31F-8B39-43AB-886E-161CFA3C07F2}" type="datetime1">
              <a:rPr lang="zh-TW" altLang="en-US" smtClean="0"/>
              <a:t>2016/5/20</a:t>
            </a:fld>
            <a:endParaRPr lang="zh-TW" altLang="en-US"/>
          </a:p>
        </p:txBody>
      </p:sp>
      <p:sp>
        <p:nvSpPr>
          <p:cNvPr id="5" name="頁尾版面配置區 9"/>
          <p:cNvSpPr>
            <a:spLocks noGrp="1"/>
          </p:cNvSpPr>
          <p:nvPr>
            <p:ph type="ftr" sz="quarter" idx="11"/>
          </p:nvPr>
        </p:nvSpPr>
        <p:spPr/>
        <p:txBody>
          <a:bodyPr/>
          <a:lstStyle>
            <a:lvl1pPr>
              <a:defRPr/>
            </a:lvl1pPr>
          </a:lstStyle>
          <a:p>
            <a:pPr>
              <a:defRPr/>
            </a:pPr>
            <a:endParaRPr lang="zh-TW" altLang="en-US"/>
          </a:p>
        </p:txBody>
      </p:sp>
      <p:sp>
        <p:nvSpPr>
          <p:cNvPr id="6" name="投影片編號版面配置區 21"/>
          <p:cNvSpPr>
            <a:spLocks noGrp="1"/>
          </p:cNvSpPr>
          <p:nvPr>
            <p:ph type="sldNum" sz="quarter" idx="12"/>
          </p:nvPr>
        </p:nvSpPr>
        <p:spPr/>
        <p:txBody>
          <a:bodyPr/>
          <a:lstStyle>
            <a:lvl1pPr>
              <a:defRPr/>
            </a:lvl1pPr>
          </a:lstStyle>
          <a:p>
            <a:pPr>
              <a:defRPr/>
            </a:pPr>
            <a:fld id="{829311CD-8A16-4FC8-A8CC-5A8C9997F180}" type="slidenum">
              <a:rPr lang="zh-TW" altLang="en-US"/>
              <a:pPr>
                <a:defRPr/>
              </a:pPr>
              <a:t>‹#›</a:t>
            </a:fld>
            <a:endParaRPr lang="zh-TW" altLang="en-US"/>
          </a:p>
        </p:txBody>
      </p:sp>
    </p:spTree>
    <p:extLst>
      <p:ext uri="{BB962C8B-B14F-4D97-AF65-F5344CB8AC3E}">
        <p14:creationId xmlns:p14="http://schemas.microsoft.com/office/powerpoint/2010/main" val="10157565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1435100" y="274638"/>
            <a:ext cx="7499350" cy="1143000"/>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1435100" y="1447800"/>
            <a:ext cx="3673475" cy="48006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5260975" y="1447800"/>
            <a:ext cx="3673475" cy="48006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23"/>
          <p:cNvSpPr>
            <a:spLocks noGrp="1"/>
          </p:cNvSpPr>
          <p:nvPr>
            <p:ph type="dt" sz="half" idx="10"/>
          </p:nvPr>
        </p:nvSpPr>
        <p:spPr/>
        <p:txBody>
          <a:bodyPr/>
          <a:lstStyle>
            <a:lvl1pPr>
              <a:defRPr/>
            </a:lvl1pPr>
          </a:lstStyle>
          <a:p>
            <a:pPr>
              <a:defRPr/>
            </a:pPr>
            <a:fld id="{58767099-6D5F-431F-891A-4D038C85E524}" type="datetime1">
              <a:rPr lang="zh-TW" altLang="en-US" smtClean="0"/>
              <a:t>2016/5/20</a:t>
            </a:fld>
            <a:endParaRPr lang="zh-TW" altLang="en-US"/>
          </a:p>
        </p:txBody>
      </p:sp>
      <p:sp>
        <p:nvSpPr>
          <p:cNvPr id="6" name="頁尾版面配置區 9"/>
          <p:cNvSpPr>
            <a:spLocks noGrp="1"/>
          </p:cNvSpPr>
          <p:nvPr>
            <p:ph type="ftr" sz="quarter" idx="11"/>
          </p:nvPr>
        </p:nvSpPr>
        <p:spPr/>
        <p:txBody>
          <a:bodyPr/>
          <a:lstStyle>
            <a:lvl1pPr>
              <a:defRPr/>
            </a:lvl1pPr>
          </a:lstStyle>
          <a:p>
            <a:pPr>
              <a:defRPr/>
            </a:pPr>
            <a:endParaRPr lang="zh-TW" altLang="en-US"/>
          </a:p>
        </p:txBody>
      </p:sp>
      <p:sp>
        <p:nvSpPr>
          <p:cNvPr id="7" name="投影片編號版面配置區 21"/>
          <p:cNvSpPr>
            <a:spLocks noGrp="1"/>
          </p:cNvSpPr>
          <p:nvPr>
            <p:ph type="sldNum" sz="quarter" idx="12"/>
          </p:nvPr>
        </p:nvSpPr>
        <p:spPr/>
        <p:txBody>
          <a:bodyPr/>
          <a:lstStyle>
            <a:lvl1pPr>
              <a:defRPr/>
            </a:lvl1pPr>
          </a:lstStyle>
          <a:p>
            <a:pPr>
              <a:defRPr/>
            </a:pPr>
            <a:fld id="{E4D9DC77-EA32-4296-B67F-6A9ACDC2AC35}" type="slidenum">
              <a:rPr lang="zh-TW" altLang="en-US"/>
              <a:pPr>
                <a:defRPr/>
              </a:pPr>
              <a:t>‹#›</a:t>
            </a:fld>
            <a:endParaRPr lang="zh-TW" altLang="en-US"/>
          </a:p>
        </p:txBody>
      </p:sp>
    </p:spTree>
    <p:extLst>
      <p:ext uri="{BB962C8B-B14F-4D97-AF65-F5344CB8AC3E}">
        <p14:creationId xmlns:p14="http://schemas.microsoft.com/office/powerpoint/2010/main" val="15863594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版面配置區 23"/>
          <p:cNvSpPr>
            <a:spLocks noGrp="1"/>
          </p:cNvSpPr>
          <p:nvPr>
            <p:ph type="dt" sz="half" idx="10"/>
          </p:nvPr>
        </p:nvSpPr>
        <p:spPr/>
        <p:txBody>
          <a:bodyPr/>
          <a:lstStyle>
            <a:lvl1pPr>
              <a:defRPr/>
            </a:lvl1pPr>
          </a:lstStyle>
          <a:p>
            <a:pPr>
              <a:defRPr/>
            </a:pPr>
            <a:fld id="{F9A71137-A423-451B-AD8F-73E8F6EE8856}" type="datetime1">
              <a:rPr lang="zh-TW" altLang="en-US" smtClean="0"/>
              <a:t>2016/5/20</a:t>
            </a:fld>
            <a:endParaRPr lang="zh-TW" altLang="en-US"/>
          </a:p>
        </p:txBody>
      </p:sp>
      <p:sp>
        <p:nvSpPr>
          <p:cNvPr id="3" name="頁尾版面配置區 9"/>
          <p:cNvSpPr>
            <a:spLocks noGrp="1"/>
          </p:cNvSpPr>
          <p:nvPr>
            <p:ph type="ftr" sz="quarter" idx="11"/>
          </p:nvPr>
        </p:nvSpPr>
        <p:spPr/>
        <p:txBody>
          <a:bodyPr/>
          <a:lstStyle>
            <a:lvl1pPr>
              <a:defRPr/>
            </a:lvl1pPr>
          </a:lstStyle>
          <a:p>
            <a:pPr>
              <a:defRPr/>
            </a:pPr>
            <a:endParaRPr lang="zh-TW" altLang="en-US"/>
          </a:p>
        </p:txBody>
      </p:sp>
      <p:sp>
        <p:nvSpPr>
          <p:cNvPr id="4" name="投影片編號版面配置區 21"/>
          <p:cNvSpPr>
            <a:spLocks noGrp="1"/>
          </p:cNvSpPr>
          <p:nvPr>
            <p:ph type="sldNum" sz="quarter" idx="12"/>
          </p:nvPr>
        </p:nvSpPr>
        <p:spPr/>
        <p:txBody>
          <a:bodyPr/>
          <a:lstStyle>
            <a:lvl1pPr>
              <a:defRPr/>
            </a:lvl1pPr>
          </a:lstStyle>
          <a:p>
            <a:pPr>
              <a:defRPr/>
            </a:pPr>
            <a:fld id="{470BB621-AB02-4224-AC14-1CA0B495123E}" type="slidenum">
              <a:rPr lang="zh-TW" altLang="en-US"/>
              <a:pPr>
                <a:defRPr/>
              </a:pPr>
              <a:t>‹#›</a:t>
            </a:fld>
            <a:endParaRPr lang="zh-TW" altLang="en-US"/>
          </a:p>
        </p:txBody>
      </p:sp>
    </p:spTree>
    <p:extLst>
      <p:ext uri="{BB962C8B-B14F-4D97-AF65-F5344CB8AC3E}">
        <p14:creationId xmlns:p14="http://schemas.microsoft.com/office/powerpoint/2010/main" val="37429496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 name="矩形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TW" altLang="en-US" smtClean="0"/>
              <a:t>按一下以編輯母片標題樣式</a:t>
            </a:r>
            <a:endParaRPr lang="en-US"/>
          </a:p>
        </p:txBody>
      </p:sp>
      <p:sp>
        <p:nvSpPr>
          <p:cNvPr id="11" name="日期版面配置區 27"/>
          <p:cNvSpPr>
            <a:spLocks noGrp="1"/>
          </p:cNvSpPr>
          <p:nvPr>
            <p:ph type="dt" sz="half" idx="10"/>
          </p:nvPr>
        </p:nvSpPr>
        <p:spPr/>
        <p:txBody>
          <a:bodyPr/>
          <a:lstStyle>
            <a:lvl1pPr>
              <a:defRPr/>
            </a:lvl1pPr>
          </a:lstStyle>
          <a:p>
            <a:pPr>
              <a:defRPr/>
            </a:pPr>
            <a:fld id="{A26DC7F4-6E97-42D2-BD60-155E82084C1D}" type="datetime1">
              <a:rPr lang="zh-TW" altLang="en-US" smtClean="0">
                <a:solidFill>
                  <a:srgbClr val="04617B"/>
                </a:solidFill>
              </a:rPr>
              <a:t>2016/5/20</a:t>
            </a:fld>
            <a:endParaRPr lang="zh-TW" altLang="en-US">
              <a:solidFill>
                <a:srgbClr val="04617B"/>
              </a:solidFill>
            </a:endParaRPr>
          </a:p>
        </p:txBody>
      </p:sp>
      <p:sp>
        <p:nvSpPr>
          <p:cNvPr id="12" name="頁尾版面配置區 16"/>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13" name="投影片編號版面配置區 28"/>
          <p:cNvSpPr>
            <a:spLocks noGrp="1"/>
          </p:cNvSpPr>
          <p:nvPr>
            <p:ph type="sldNum" sz="quarter" idx="12"/>
          </p:nvPr>
        </p:nvSpPr>
        <p:spPr/>
        <p:txBody>
          <a:bodyPr/>
          <a:lstStyle>
            <a:lvl1pPr>
              <a:defRPr sz="1400">
                <a:solidFill>
                  <a:srgbClr val="FFFFFF"/>
                </a:solidFill>
              </a:defRPr>
            </a:lvl1pPr>
          </a:lstStyle>
          <a:p>
            <a:pPr>
              <a:defRPr/>
            </a:pPr>
            <a:fld id="{93611902-5DCC-41A0-929D-4615F4159FBD}" type="slidenum">
              <a:rPr lang="zh-TW" altLang="en-US"/>
              <a:pPr>
                <a:defRPr/>
              </a:pPr>
              <a:t>‹#›</a:t>
            </a:fld>
            <a:endParaRPr lang="zh-TW" altLang="en-US"/>
          </a:p>
        </p:txBody>
      </p:sp>
    </p:spTree>
    <p:extLst>
      <p:ext uri="{BB962C8B-B14F-4D97-AF65-F5344CB8AC3E}">
        <p14:creationId xmlns:p14="http://schemas.microsoft.com/office/powerpoint/2010/main" val="2287476834"/>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914400" y="1447800"/>
            <a:ext cx="77724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5C8D7673-5FFD-4A6F-A478-9F82C8B89E9B}"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AE32AF4C-F7DC-487D-830D-C7C140DD0989}" type="slidenum">
              <a:rPr lang="zh-TW" altLang="en-US"/>
              <a:pPr>
                <a:defRPr/>
              </a:pPr>
              <a:t>‹#›</a:t>
            </a:fld>
            <a:endParaRPr lang="zh-TW" altLang="en-US"/>
          </a:p>
        </p:txBody>
      </p:sp>
    </p:spTree>
    <p:extLst>
      <p:ext uri="{BB962C8B-B14F-4D97-AF65-F5344CB8AC3E}">
        <p14:creationId xmlns:p14="http://schemas.microsoft.com/office/powerpoint/2010/main" val="9162430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8" name="矩形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722313" y="952500"/>
            <a:ext cx="7772400" cy="1362075"/>
          </a:xfrm>
        </p:spPr>
        <p:txBody>
          <a:bodyPr/>
          <a:lstStyle>
            <a:lvl1pPr algn="l">
              <a:buNone/>
              <a:defRPr sz="4000" b="0" cap="none"/>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9" name="日期版面配置區 3"/>
          <p:cNvSpPr>
            <a:spLocks noGrp="1"/>
          </p:cNvSpPr>
          <p:nvPr>
            <p:ph type="dt" sz="half" idx="10"/>
          </p:nvPr>
        </p:nvSpPr>
        <p:spPr/>
        <p:txBody>
          <a:bodyPr/>
          <a:lstStyle>
            <a:lvl1pPr>
              <a:defRPr/>
            </a:lvl1pPr>
          </a:lstStyle>
          <a:p>
            <a:pPr>
              <a:defRPr/>
            </a:pPr>
            <a:fld id="{22C0677C-FAEC-4815-87A9-1EEC032A9811}" type="datetime1">
              <a:rPr lang="zh-TW" altLang="en-US" smtClean="0">
                <a:solidFill>
                  <a:srgbClr val="04617B"/>
                </a:solidFill>
              </a:rPr>
              <a:t>2016/5/20</a:t>
            </a:fld>
            <a:endParaRPr lang="zh-TW" altLang="en-US">
              <a:solidFill>
                <a:srgbClr val="04617B"/>
              </a:solidFill>
            </a:endParaRPr>
          </a:p>
        </p:txBody>
      </p:sp>
      <p:sp>
        <p:nvSpPr>
          <p:cNvPr id="10" name="頁尾版面配置區 4"/>
          <p:cNvSpPr>
            <a:spLocks noGrp="1"/>
          </p:cNvSpPr>
          <p:nvPr>
            <p:ph type="ftr" sz="quarter" idx="11"/>
          </p:nvPr>
        </p:nvSpPr>
        <p:spPr>
          <a:xfrm>
            <a:off x="800100" y="6172200"/>
            <a:ext cx="4000500" cy="457200"/>
          </a:xfrm>
        </p:spPr>
        <p:txBody>
          <a:bodyPr/>
          <a:lstStyle>
            <a:lvl1pPr>
              <a:defRPr/>
            </a:lvl1pPr>
          </a:lstStyle>
          <a:p>
            <a:pPr>
              <a:defRPr/>
            </a:pPr>
            <a:endParaRPr lang="zh-TW" altLang="en-US">
              <a:solidFill>
                <a:srgbClr val="04617B"/>
              </a:solidFill>
            </a:endParaRPr>
          </a:p>
        </p:txBody>
      </p:sp>
      <p:sp>
        <p:nvSpPr>
          <p:cNvPr id="11" name="投影片編號版面配置區 5"/>
          <p:cNvSpPr>
            <a:spLocks noGrp="1"/>
          </p:cNvSpPr>
          <p:nvPr>
            <p:ph type="sldNum" sz="quarter" idx="12"/>
          </p:nvPr>
        </p:nvSpPr>
        <p:spPr>
          <a:xfrm>
            <a:off x="146050" y="6208713"/>
            <a:ext cx="457200" cy="457200"/>
          </a:xfrm>
        </p:spPr>
        <p:txBody>
          <a:bodyPr/>
          <a:lstStyle>
            <a:lvl1pPr>
              <a:defRPr/>
            </a:lvl1pPr>
          </a:lstStyle>
          <a:p>
            <a:pPr>
              <a:defRPr/>
            </a:pPr>
            <a:fld id="{2BB2CCF5-7F11-4496-9BCD-EF4CD653B209}" type="slidenum">
              <a:rPr lang="zh-TW" altLang="en-US"/>
              <a:pPr>
                <a:defRPr/>
              </a:pPr>
              <a:t>‹#›</a:t>
            </a:fld>
            <a:endParaRPr lang="zh-TW" altLang="en-US"/>
          </a:p>
        </p:txBody>
      </p:sp>
    </p:spTree>
    <p:extLst>
      <p:ext uri="{BB962C8B-B14F-4D97-AF65-F5344CB8AC3E}">
        <p14:creationId xmlns:p14="http://schemas.microsoft.com/office/powerpoint/2010/main" val="4166308446"/>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91440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93395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60E33755-AFB3-44B3-81C6-E8FAA9042A74}" type="datetime1">
              <a:rPr lang="zh-TW" altLang="en-US" smtClean="0">
                <a:solidFill>
                  <a:srgbClr val="04617B"/>
                </a:solidFill>
              </a:rPr>
              <a:t>2016/5/20</a:t>
            </a:fld>
            <a:endParaRPr lang="zh-TW" altLang="en-US">
              <a:solidFill>
                <a:srgbClr val="04617B"/>
              </a:solidFill>
            </a:endParaRPr>
          </a:p>
        </p:txBody>
      </p:sp>
      <p:sp>
        <p:nvSpPr>
          <p:cNvPr id="6"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7" name="投影片編號版面配置區 22"/>
          <p:cNvSpPr>
            <a:spLocks noGrp="1"/>
          </p:cNvSpPr>
          <p:nvPr>
            <p:ph type="sldNum" sz="quarter" idx="12"/>
          </p:nvPr>
        </p:nvSpPr>
        <p:spPr/>
        <p:txBody>
          <a:bodyPr/>
          <a:lstStyle>
            <a:lvl1pPr>
              <a:defRPr/>
            </a:lvl1pPr>
          </a:lstStyle>
          <a:p>
            <a:pPr>
              <a:defRPr/>
            </a:pPr>
            <a:fld id="{43F374E0-4457-40EC-960A-8D8F0548DDCC}" type="slidenum">
              <a:rPr lang="zh-TW" altLang="en-US"/>
              <a:pPr>
                <a:defRPr/>
              </a:pPr>
              <a:t>‹#›</a:t>
            </a:fld>
            <a:endParaRPr lang="zh-TW" altLang="en-US"/>
          </a:p>
        </p:txBody>
      </p:sp>
    </p:spTree>
    <p:extLst>
      <p:ext uri="{BB962C8B-B14F-4D97-AF65-F5344CB8AC3E}">
        <p14:creationId xmlns:p14="http://schemas.microsoft.com/office/powerpoint/2010/main" val="39774296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lstStyle>
            <a:lvl1pPr>
              <a:defRPr/>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11" name="內容版面配置區 10"/>
          <p:cNvSpPr>
            <a:spLocks noGrp="1"/>
          </p:cNvSpPr>
          <p:nvPr>
            <p:ph sz="half" idx="2"/>
          </p:nvPr>
        </p:nvSpPr>
        <p:spPr>
          <a:xfrm>
            <a:off x="9144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half" idx="4"/>
          </p:nvPr>
        </p:nvSpPr>
        <p:spPr>
          <a:xfrm>
            <a:off x="49530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13"/>
          <p:cNvSpPr>
            <a:spLocks noGrp="1"/>
          </p:cNvSpPr>
          <p:nvPr>
            <p:ph type="dt" sz="half" idx="10"/>
          </p:nvPr>
        </p:nvSpPr>
        <p:spPr/>
        <p:txBody>
          <a:bodyPr/>
          <a:lstStyle>
            <a:lvl1pPr>
              <a:defRPr/>
            </a:lvl1pPr>
          </a:lstStyle>
          <a:p>
            <a:pPr>
              <a:defRPr/>
            </a:pPr>
            <a:fld id="{677B8468-E38A-4FD0-AC7A-F7DC1ABB0C62}" type="datetime1">
              <a:rPr lang="zh-TW" altLang="en-US" smtClean="0">
                <a:solidFill>
                  <a:srgbClr val="04617B"/>
                </a:solidFill>
              </a:rPr>
              <a:t>2016/5/20</a:t>
            </a:fld>
            <a:endParaRPr lang="zh-TW" altLang="en-US">
              <a:solidFill>
                <a:srgbClr val="04617B"/>
              </a:solidFill>
            </a:endParaRPr>
          </a:p>
        </p:txBody>
      </p:sp>
      <p:sp>
        <p:nvSpPr>
          <p:cNvPr id="8"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22"/>
          <p:cNvSpPr>
            <a:spLocks noGrp="1"/>
          </p:cNvSpPr>
          <p:nvPr>
            <p:ph type="sldNum" sz="quarter" idx="12"/>
          </p:nvPr>
        </p:nvSpPr>
        <p:spPr/>
        <p:txBody>
          <a:bodyPr/>
          <a:lstStyle>
            <a:lvl1pPr>
              <a:defRPr/>
            </a:lvl1pPr>
          </a:lstStyle>
          <a:p>
            <a:pPr>
              <a:defRPr/>
            </a:pPr>
            <a:fld id="{F689F03C-4E42-4975-9572-67B4D4EF60B1}" type="slidenum">
              <a:rPr lang="zh-TW" altLang="en-US"/>
              <a:pPr>
                <a:defRPr/>
              </a:pPr>
              <a:t>‹#›</a:t>
            </a:fld>
            <a:endParaRPr lang="zh-TW" altLang="en-US"/>
          </a:p>
        </p:txBody>
      </p:sp>
    </p:spTree>
    <p:extLst>
      <p:ext uri="{BB962C8B-B14F-4D97-AF65-F5344CB8AC3E}">
        <p14:creationId xmlns:p14="http://schemas.microsoft.com/office/powerpoint/2010/main" val="927182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5" name="圓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8" name="矩形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2" name="標題 1"/>
          <p:cNvSpPr>
            <a:spLocks noGrp="1"/>
          </p:cNvSpPr>
          <p:nvPr>
            <p:ph type="title"/>
          </p:nvPr>
        </p:nvSpPr>
        <p:spPr>
          <a:xfrm>
            <a:off x="722313" y="952500"/>
            <a:ext cx="7772400" cy="1362075"/>
          </a:xfrm>
        </p:spPr>
        <p:txBody>
          <a:bodyPr/>
          <a:lstStyle>
            <a:lvl1pPr algn="l">
              <a:buNone/>
              <a:defRPr sz="4000" b="0" cap="none"/>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9" name="日期版面配置區 3"/>
          <p:cNvSpPr>
            <a:spLocks noGrp="1"/>
          </p:cNvSpPr>
          <p:nvPr>
            <p:ph type="dt" sz="half" idx="10"/>
          </p:nvPr>
        </p:nvSpPr>
        <p:spPr/>
        <p:txBody>
          <a:bodyPr/>
          <a:lstStyle>
            <a:lvl1pPr>
              <a:defRPr/>
            </a:lvl1pPr>
          </a:lstStyle>
          <a:p>
            <a:pPr>
              <a:defRPr/>
            </a:pPr>
            <a:fld id="{8068365D-C07A-4BE9-9F05-7BDF4764D666}" type="datetime1">
              <a:rPr lang="zh-TW" altLang="en-US" smtClean="0"/>
              <a:t>2016/5/20</a:t>
            </a:fld>
            <a:endParaRPr lang="zh-TW" altLang="en-US"/>
          </a:p>
        </p:txBody>
      </p:sp>
      <p:sp>
        <p:nvSpPr>
          <p:cNvPr id="10" name="頁尾版面配置區 4"/>
          <p:cNvSpPr>
            <a:spLocks noGrp="1"/>
          </p:cNvSpPr>
          <p:nvPr>
            <p:ph type="ftr" sz="quarter" idx="11"/>
          </p:nvPr>
        </p:nvSpPr>
        <p:spPr>
          <a:xfrm>
            <a:off x="800100" y="6172200"/>
            <a:ext cx="4000500" cy="457200"/>
          </a:xfrm>
        </p:spPr>
        <p:txBody>
          <a:bodyPr/>
          <a:lstStyle>
            <a:lvl1pPr>
              <a:defRPr/>
            </a:lvl1pPr>
          </a:lstStyle>
          <a:p>
            <a:pPr>
              <a:defRPr/>
            </a:pPr>
            <a:endParaRPr lang="zh-TW" altLang="en-US"/>
          </a:p>
        </p:txBody>
      </p:sp>
      <p:sp>
        <p:nvSpPr>
          <p:cNvPr id="11" name="投影片編號版面配置區 5"/>
          <p:cNvSpPr>
            <a:spLocks noGrp="1"/>
          </p:cNvSpPr>
          <p:nvPr>
            <p:ph type="sldNum" sz="quarter" idx="12"/>
          </p:nvPr>
        </p:nvSpPr>
        <p:spPr>
          <a:xfrm>
            <a:off x="146050" y="6208713"/>
            <a:ext cx="457200" cy="457200"/>
          </a:xfrm>
        </p:spPr>
        <p:txBody>
          <a:bodyPr/>
          <a:lstStyle>
            <a:lvl1pPr>
              <a:defRPr/>
            </a:lvl1pPr>
          </a:lstStyle>
          <a:p>
            <a:pPr>
              <a:defRPr/>
            </a:pPr>
            <a:fld id="{2BB2CCF5-7F11-4496-9BCD-EF4CD653B209}" type="slidenum">
              <a:rPr lang="zh-TW" altLang="en-US"/>
              <a:pPr>
                <a:defRPr/>
              </a:pPr>
              <a:t>‹#›</a:t>
            </a:fld>
            <a:endParaRPr lang="zh-TW" altLang="en-US"/>
          </a:p>
        </p:txBody>
      </p:sp>
    </p:spTree>
    <p:extLst>
      <p:ext uri="{BB962C8B-B14F-4D97-AF65-F5344CB8AC3E}">
        <p14:creationId xmlns:p14="http://schemas.microsoft.com/office/powerpoint/2010/main" val="1802668351"/>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13"/>
          <p:cNvSpPr>
            <a:spLocks noGrp="1"/>
          </p:cNvSpPr>
          <p:nvPr>
            <p:ph type="dt" sz="half" idx="10"/>
          </p:nvPr>
        </p:nvSpPr>
        <p:spPr/>
        <p:txBody>
          <a:bodyPr/>
          <a:lstStyle>
            <a:lvl1pPr>
              <a:defRPr/>
            </a:lvl1pPr>
          </a:lstStyle>
          <a:p>
            <a:pPr>
              <a:defRPr/>
            </a:pPr>
            <a:fld id="{D50A7E9F-8FE4-43D2-B22A-43612528BA4A}" type="datetime1">
              <a:rPr lang="zh-TW" altLang="en-US" smtClean="0">
                <a:solidFill>
                  <a:srgbClr val="04617B"/>
                </a:solidFill>
              </a:rPr>
              <a:t>2016/5/20</a:t>
            </a:fld>
            <a:endParaRPr lang="zh-TW" altLang="en-US">
              <a:solidFill>
                <a:srgbClr val="04617B"/>
              </a:solidFill>
            </a:endParaRPr>
          </a:p>
        </p:txBody>
      </p:sp>
      <p:sp>
        <p:nvSpPr>
          <p:cNvPr id="4"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5" name="投影片編號版面配置區 22"/>
          <p:cNvSpPr>
            <a:spLocks noGrp="1"/>
          </p:cNvSpPr>
          <p:nvPr>
            <p:ph type="sldNum" sz="quarter" idx="12"/>
          </p:nvPr>
        </p:nvSpPr>
        <p:spPr/>
        <p:txBody>
          <a:bodyPr/>
          <a:lstStyle>
            <a:lvl1pPr>
              <a:defRPr/>
            </a:lvl1pPr>
          </a:lstStyle>
          <a:p>
            <a:pPr>
              <a:defRPr/>
            </a:pPr>
            <a:fld id="{FFE24EDF-1071-4806-AF87-ECDB323CA6F6}" type="slidenum">
              <a:rPr lang="zh-TW" altLang="en-US"/>
              <a:pPr>
                <a:defRPr/>
              </a:pPr>
              <a:t>‹#›</a:t>
            </a:fld>
            <a:endParaRPr lang="zh-TW" altLang="en-US"/>
          </a:p>
        </p:txBody>
      </p:sp>
    </p:spTree>
    <p:extLst>
      <p:ext uri="{BB962C8B-B14F-4D97-AF65-F5344CB8AC3E}">
        <p14:creationId xmlns:p14="http://schemas.microsoft.com/office/powerpoint/2010/main" val="12617682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3550AAF2-3C0C-4C22-B4BC-520AE90D5F52}"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4" name="投影片編號版面配置區 22"/>
          <p:cNvSpPr>
            <a:spLocks noGrp="1"/>
          </p:cNvSpPr>
          <p:nvPr>
            <p:ph type="sldNum" sz="quarter" idx="12"/>
          </p:nvPr>
        </p:nvSpPr>
        <p:spPr/>
        <p:txBody>
          <a:bodyPr/>
          <a:lstStyle>
            <a:lvl1pPr>
              <a:defRPr/>
            </a:lvl1pPr>
          </a:lstStyle>
          <a:p>
            <a:pPr>
              <a:defRPr/>
            </a:pPr>
            <a:fld id="{CD9206B2-6D51-4337-BB14-3640AEB97D2F}" type="slidenum">
              <a:rPr lang="zh-TW" altLang="en-US"/>
              <a:pPr>
                <a:defRPr/>
              </a:pPr>
              <a:t>‹#›</a:t>
            </a:fld>
            <a:endParaRPr lang="zh-TW" altLang="en-US"/>
          </a:p>
        </p:txBody>
      </p:sp>
    </p:spTree>
    <p:extLst>
      <p:ext uri="{BB962C8B-B14F-4D97-AF65-F5344CB8AC3E}">
        <p14:creationId xmlns:p14="http://schemas.microsoft.com/office/powerpoint/2010/main" val="21493528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6" name="圓角矩形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273050"/>
            <a:ext cx="7772400" cy="1143000"/>
          </a:xfrm>
        </p:spPr>
        <p:txBody>
          <a:bodyPr/>
          <a:lstStyle>
            <a:lvl1pPr algn="l">
              <a:buNone/>
              <a:defRPr sz="4000" b="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1" name="內容版面配置區 10"/>
          <p:cNvSpPr>
            <a:spLocks noGrp="1"/>
          </p:cNvSpPr>
          <p:nvPr>
            <p:ph sz="quarter" idx="1"/>
          </p:nvPr>
        </p:nvSpPr>
        <p:spPr>
          <a:xfrm>
            <a:off x="2971800" y="1600200"/>
            <a:ext cx="5715000" cy="44958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4"/>
          <p:cNvSpPr>
            <a:spLocks noGrp="1"/>
          </p:cNvSpPr>
          <p:nvPr>
            <p:ph type="dt" sz="half" idx="10"/>
          </p:nvPr>
        </p:nvSpPr>
        <p:spPr/>
        <p:txBody>
          <a:bodyPr/>
          <a:lstStyle>
            <a:lvl1pPr>
              <a:defRPr/>
            </a:lvl1pPr>
          </a:lstStyle>
          <a:p>
            <a:pPr>
              <a:defRPr/>
            </a:pPr>
            <a:fld id="{016E79CD-21AA-48A7-8EDA-6BCCC8761776}" type="datetime1">
              <a:rPr lang="zh-TW" altLang="en-US" smtClean="0">
                <a:solidFill>
                  <a:srgbClr val="04617B"/>
                </a:solidFill>
              </a:rPr>
              <a:t>2016/5/20</a:t>
            </a:fld>
            <a:endParaRPr lang="zh-TW" altLang="en-US">
              <a:solidFill>
                <a:srgbClr val="04617B"/>
              </a:solidFill>
            </a:endParaRPr>
          </a:p>
        </p:txBody>
      </p:sp>
      <p:sp>
        <p:nvSpPr>
          <p:cNvPr id="8" name="頁尾版面配置區 5"/>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6"/>
          <p:cNvSpPr>
            <a:spLocks noGrp="1"/>
          </p:cNvSpPr>
          <p:nvPr>
            <p:ph type="sldNum" sz="quarter" idx="12"/>
          </p:nvPr>
        </p:nvSpPr>
        <p:spPr/>
        <p:txBody>
          <a:bodyPr/>
          <a:lstStyle>
            <a:lvl1pPr>
              <a:defRPr/>
            </a:lvl1pPr>
          </a:lstStyle>
          <a:p>
            <a:pPr>
              <a:defRPr/>
            </a:pPr>
            <a:fld id="{B818326C-A1D3-4F1B-8181-1FAC7E885551}" type="slidenum">
              <a:rPr lang="zh-TW" altLang="en-US"/>
              <a:pPr>
                <a:defRPr/>
              </a:pPr>
              <a:t>‹#›</a:t>
            </a:fld>
            <a:endParaRPr lang="zh-TW" altLang="en-US"/>
          </a:p>
        </p:txBody>
      </p:sp>
    </p:spTree>
    <p:extLst>
      <p:ext uri="{BB962C8B-B14F-4D97-AF65-F5344CB8AC3E}">
        <p14:creationId xmlns:p14="http://schemas.microsoft.com/office/powerpoint/2010/main" val="20571244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矩形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lang="zh-TW" altLang="en-US" smtClean="0"/>
              <a:t>按一下以編輯母片標題樣式</a:t>
            </a:r>
            <a:endParaRPr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8" name="日期版面配置區 4"/>
          <p:cNvSpPr>
            <a:spLocks noGrp="1"/>
          </p:cNvSpPr>
          <p:nvPr>
            <p:ph type="dt" sz="half" idx="10"/>
          </p:nvPr>
        </p:nvSpPr>
        <p:spPr/>
        <p:txBody>
          <a:bodyPr/>
          <a:lstStyle>
            <a:lvl1pPr>
              <a:defRPr/>
            </a:lvl1pPr>
          </a:lstStyle>
          <a:p>
            <a:pPr>
              <a:defRPr/>
            </a:pPr>
            <a:fld id="{CB01599C-7258-4ACB-B305-74A3E852ADF1}" type="datetime1">
              <a:rPr lang="zh-TW" altLang="en-US" smtClean="0">
                <a:solidFill>
                  <a:srgbClr val="04617B"/>
                </a:solidFill>
              </a:rPr>
              <a:t>2016/5/20</a:t>
            </a:fld>
            <a:endParaRPr lang="zh-TW" altLang="en-US">
              <a:solidFill>
                <a:srgbClr val="04617B"/>
              </a:solidFill>
            </a:endParaRPr>
          </a:p>
        </p:txBody>
      </p:sp>
      <p:sp>
        <p:nvSpPr>
          <p:cNvPr id="9" name="頁尾版面配置區 5"/>
          <p:cNvSpPr>
            <a:spLocks noGrp="1"/>
          </p:cNvSpPr>
          <p:nvPr>
            <p:ph type="ftr" sz="quarter" idx="11"/>
          </p:nvPr>
        </p:nvSpPr>
        <p:spPr>
          <a:xfrm>
            <a:off x="914400" y="6172200"/>
            <a:ext cx="3886200" cy="457200"/>
          </a:xfrm>
        </p:spPr>
        <p:txBody>
          <a:bodyPr/>
          <a:lstStyle>
            <a:lvl1pPr>
              <a:defRPr/>
            </a:lvl1pPr>
          </a:lstStyle>
          <a:p>
            <a:pPr>
              <a:defRPr/>
            </a:pPr>
            <a:endParaRPr lang="zh-TW" altLang="en-US">
              <a:solidFill>
                <a:srgbClr val="04617B"/>
              </a:solidFill>
            </a:endParaRPr>
          </a:p>
        </p:txBody>
      </p:sp>
      <p:sp>
        <p:nvSpPr>
          <p:cNvPr id="10" name="投影片編號版面配置區 6"/>
          <p:cNvSpPr>
            <a:spLocks noGrp="1"/>
          </p:cNvSpPr>
          <p:nvPr>
            <p:ph type="sldNum" sz="quarter" idx="12"/>
          </p:nvPr>
        </p:nvSpPr>
        <p:spPr>
          <a:xfrm>
            <a:off x="146050" y="6208713"/>
            <a:ext cx="457200" cy="457200"/>
          </a:xfrm>
        </p:spPr>
        <p:txBody>
          <a:bodyPr/>
          <a:lstStyle>
            <a:lvl1pPr>
              <a:defRPr/>
            </a:lvl1pPr>
          </a:lstStyle>
          <a:p>
            <a:pPr>
              <a:defRPr/>
            </a:pPr>
            <a:fld id="{ED0ECEC1-D036-41F4-99B3-AC99C14BBC0B}" type="slidenum">
              <a:rPr lang="zh-TW" altLang="en-US"/>
              <a:pPr>
                <a:defRPr/>
              </a:pPr>
              <a:t>‹#›</a:t>
            </a:fld>
            <a:endParaRPr lang="zh-TW" altLang="en-US"/>
          </a:p>
        </p:txBody>
      </p:sp>
    </p:spTree>
    <p:extLst>
      <p:ext uri="{BB962C8B-B14F-4D97-AF65-F5344CB8AC3E}">
        <p14:creationId xmlns:p14="http://schemas.microsoft.com/office/powerpoint/2010/main" val="6306900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3DFCB337-D7F8-46B6-AC25-DD38643C1952}"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6644ACD4-9DC9-4609-BC94-95B0077C12C6}" type="slidenum">
              <a:rPr lang="zh-TW" altLang="en-US"/>
              <a:pPr>
                <a:defRPr/>
              </a:pPr>
              <a:t>‹#›</a:t>
            </a:fld>
            <a:endParaRPr lang="zh-TW" altLang="en-US"/>
          </a:p>
        </p:txBody>
      </p:sp>
    </p:spTree>
    <p:extLst>
      <p:ext uri="{BB962C8B-B14F-4D97-AF65-F5344CB8AC3E}">
        <p14:creationId xmlns:p14="http://schemas.microsoft.com/office/powerpoint/2010/main" val="6234964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F39B99D2-85AD-4959-9342-95710320C59E}"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DEB4E311-2F03-4A93-B346-4A34DDFE442B}" type="slidenum">
              <a:rPr lang="zh-TW" altLang="en-US"/>
              <a:pPr>
                <a:defRPr/>
              </a:pPr>
              <a:t>‹#›</a:t>
            </a:fld>
            <a:endParaRPr lang="zh-TW" altLang="en-US"/>
          </a:p>
        </p:txBody>
      </p:sp>
    </p:spTree>
    <p:extLst>
      <p:ext uri="{BB962C8B-B14F-4D97-AF65-F5344CB8AC3E}">
        <p14:creationId xmlns:p14="http://schemas.microsoft.com/office/powerpoint/2010/main" val="33281570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AC85EDE8-5974-413B-823B-C25C5BC0D6C7}"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C87BFB3-C910-4DE9-BAC2-3BCDF80825F5}"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2775395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D4D39757-4D89-47C2-B660-4B6A4BD81C4E}"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093C777-28AB-41A2-8811-4ADD1CBC7261}"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6105647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4"/>
          <p:cNvSpPr>
            <a:spLocks noGrp="1" noChangeArrowheads="1"/>
          </p:cNvSpPr>
          <p:nvPr>
            <p:ph type="dt" sz="half" idx="10"/>
          </p:nvPr>
        </p:nvSpPr>
        <p:spPr>
          <a:ln/>
        </p:spPr>
        <p:txBody>
          <a:bodyPr/>
          <a:lstStyle>
            <a:lvl1pPr>
              <a:defRPr/>
            </a:lvl1pPr>
          </a:lstStyle>
          <a:p>
            <a:pPr>
              <a:defRPr/>
            </a:pPr>
            <a:fld id="{3540B7C7-E2BE-4742-BFC0-BB3B681EC86B}"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6BE822-BD1E-4231-9DD5-1B6FBF227F85}"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9171767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4"/>
          <p:cNvSpPr>
            <a:spLocks noGrp="1" noChangeArrowheads="1"/>
          </p:cNvSpPr>
          <p:nvPr>
            <p:ph type="dt" sz="half" idx="10"/>
          </p:nvPr>
        </p:nvSpPr>
        <p:spPr>
          <a:ln/>
        </p:spPr>
        <p:txBody>
          <a:bodyPr/>
          <a:lstStyle>
            <a:lvl1pPr>
              <a:defRPr/>
            </a:lvl1pPr>
          </a:lstStyle>
          <a:p>
            <a:pPr>
              <a:defRPr/>
            </a:pPr>
            <a:fld id="{E642AAE0-B2B3-4016-BCFF-41FED106CDC6}"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B3B18-D0DF-490F-9BD9-EFC9E0765E06}"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037496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91440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93395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342CCAAC-2889-4DB8-90F2-F710918867C4}" type="datetime1">
              <a:rPr lang="zh-TW" altLang="en-US" smtClean="0"/>
              <a:t>2016/5/20</a:t>
            </a:fld>
            <a:endParaRPr lang="zh-TW" altLang="en-US"/>
          </a:p>
        </p:txBody>
      </p:sp>
      <p:sp>
        <p:nvSpPr>
          <p:cNvPr id="6" name="頁尾版面配置區 2"/>
          <p:cNvSpPr>
            <a:spLocks noGrp="1"/>
          </p:cNvSpPr>
          <p:nvPr>
            <p:ph type="ftr" sz="quarter" idx="11"/>
          </p:nvPr>
        </p:nvSpPr>
        <p:spPr/>
        <p:txBody>
          <a:bodyPr/>
          <a:lstStyle>
            <a:lvl1pPr>
              <a:defRPr/>
            </a:lvl1pPr>
          </a:lstStyle>
          <a:p>
            <a:pPr>
              <a:defRPr/>
            </a:pPr>
            <a:endParaRPr lang="zh-TW" altLang="en-US"/>
          </a:p>
        </p:txBody>
      </p:sp>
      <p:sp>
        <p:nvSpPr>
          <p:cNvPr id="7" name="投影片編號版面配置區 22"/>
          <p:cNvSpPr>
            <a:spLocks noGrp="1"/>
          </p:cNvSpPr>
          <p:nvPr>
            <p:ph type="sldNum" sz="quarter" idx="12"/>
          </p:nvPr>
        </p:nvSpPr>
        <p:spPr/>
        <p:txBody>
          <a:bodyPr/>
          <a:lstStyle>
            <a:lvl1pPr>
              <a:defRPr/>
            </a:lvl1pPr>
          </a:lstStyle>
          <a:p>
            <a:pPr>
              <a:defRPr/>
            </a:pPr>
            <a:fld id="{43F374E0-4457-40EC-960A-8D8F0548DDCC}" type="slidenum">
              <a:rPr lang="zh-TW" altLang="en-US"/>
              <a:pPr>
                <a:defRPr/>
              </a:pPr>
              <a:t>‹#›</a:t>
            </a:fld>
            <a:endParaRPr lang="zh-TW" altLang="en-US"/>
          </a:p>
        </p:txBody>
      </p:sp>
    </p:spTree>
    <p:extLst>
      <p:ext uri="{BB962C8B-B14F-4D97-AF65-F5344CB8AC3E}">
        <p14:creationId xmlns:p14="http://schemas.microsoft.com/office/powerpoint/2010/main" val="35920821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4"/>
          <p:cNvSpPr>
            <a:spLocks noGrp="1" noChangeArrowheads="1"/>
          </p:cNvSpPr>
          <p:nvPr>
            <p:ph type="dt" sz="half" idx="10"/>
          </p:nvPr>
        </p:nvSpPr>
        <p:spPr>
          <a:ln/>
        </p:spPr>
        <p:txBody>
          <a:bodyPr/>
          <a:lstStyle>
            <a:lvl1pPr>
              <a:defRPr/>
            </a:lvl1pPr>
          </a:lstStyle>
          <a:p>
            <a:pPr>
              <a:defRPr/>
            </a:pPr>
            <a:fld id="{DA251D61-4C79-4C75-AEE1-30986B791F17}" type="datetime1">
              <a:rPr lang="zh-TW" altLang="en-US" smtClean="0">
                <a:solidFill>
                  <a:srgbClr val="23387D"/>
                </a:solidFill>
              </a:rPr>
              <a:t>2016/5/20</a:t>
            </a:fld>
            <a:endParaRPr lang="en-US" altLang="zh-TW">
              <a:solidFill>
                <a:srgbClr val="23387D"/>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16FBD30-6F1B-4D41-B18A-C36E45963CE3}"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4101323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4"/>
          <p:cNvSpPr>
            <a:spLocks noGrp="1" noChangeArrowheads="1"/>
          </p:cNvSpPr>
          <p:nvPr>
            <p:ph type="dt" sz="half" idx="10"/>
          </p:nvPr>
        </p:nvSpPr>
        <p:spPr>
          <a:ln/>
        </p:spPr>
        <p:txBody>
          <a:bodyPr/>
          <a:lstStyle>
            <a:lvl1pPr>
              <a:defRPr/>
            </a:lvl1pPr>
          </a:lstStyle>
          <a:p>
            <a:pPr>
              <a:defRPr/>
            </a:pPr>
            <a:fld id="{5F5FEDEC-A888-4A7C-8DDD-95D8240975D1}" type="datetime1">
              <a:rPr lang="zh-TW" altLang="en-US" smtClean="0">
                <a:solidFill>
                  <a:srgbClr val="23387D"/>
                </a:solidFill>
              </a:rPr>
              <a:t>2016/5/20</a:t>
            </a:fld>
            <a:endParaRPr lang="en-US" altLang="zh-TW">
              <a:solidFill>
                <a:srgbClr val="23387D"/>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29065FA-06EB-4309-BF88-36E591DB7A6E}"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8016273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829C73C-A554-4070-93BA-0FAC52539082}" type="datetime1">
              <a:rPr lang="zh-TW" altLang="en-US" smtClean="0">
                <a:solidFill>
                  <a:srgbClr val="23387D"/>
                </a:solidFill>
              </a:rPr>
              <a:t>2016/5/20</a:t>
            </a:fld>
            <a:endParaRPr lang="en-US" altLang="zh-TW">
              <a:solidFill>
                <a:srgbClr val="23387D"/>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BA9D83C-24D2-43FF-BEDE-AAA85ACBEE80}"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0049337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fld id="{A2C115DB-A97E-4149-A6BF-03280FBE4B5C}"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E4EE6DD-D007-4833-99A0-D139C2F31EE2}"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7114382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fld id="{F32E6160-075B-418B-8600-17E17495E7C2}"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3E706E0-126B-4B16-8166-63910FFAA861}"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5772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A0A64200-7ACD-4BCB-AE94-108AE9A9D9E9}"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9F25F79-F9E3-4A87-885F-540BD1D06F1D}"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4282758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319088"/>
            <a:ext cx="2057400" cy="6005512"/>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319088"/>
            <a:ext cx="6019800" cy="6005512"/>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A1B63333-E5C6-49B0-84F2-6146C7C8B265}"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4A2500-3A1E-443A-960A-5F1C83BE897E}"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26824297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bl" preserve="1">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547688" y="319088"/>
            <a:ext cx="7162800" cy="563562"/>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076325"/>
            <a:ext cx="8229600" cy="524827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C17DBA8A-7D85-42DD-B213-1743A8DAFACB}"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621C68C-C1C9-4AE9-8A81-4852B3C2E6C2}"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21414783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reserve="1">
  <p:cSld name="標題，文字及物件">
    <p:spTree>
      <p:nvGrpSpPr>
        <p:cNvPr id="1" name=""/>
        <p:cNvGrpSpPr/>
        <p:nvPr/>
      </p:nvGrpSpPr>
      <p:grpSpPr>
        <a:xfrm>
          <a:off x="0" y="0"/>
          <a:ext cx="0" cy="0"/>
          <a:chOff x="0" y="0"/>
          <a:chExt cx="0" cy="0"/>
        </a:xfrm>
      </p:grpSpPr>
      <p:sp>
        <p:nvSpPr>
          <p:cNvPr id="2" name="標題 1"/>
          <p:cNvSpPr>
            <a:spLocks noGrp="1"/>
          </p:cNvSpPr>
          <p:nvPr>
            <p:ph type="title"/>
          </p:nvPr>
        </p:nvSpPr>
        <p:spPr>
          <a:xfrm>
            <a:off x="547688" y="319088"/>
            <a:ext cx="7162800" cy="563562"/>
          </a:xfrm>
        </p:spPr>
        <p:txBody>
          <a:bodyPr/>
          <a:lstStyle/>
          <a:p>
            <a:r>
              <a:rPr lang="zh-TW" altLang="en-US" smtClean="0"/>
              <a:t>按一下以編輯母片標題樣式</a:t>
            </a:r>
            <a:endParaRPr lang="zh-TW" altLang="en-US"/>
          </a:p>
        </p:txBody>
      </p:sp>
      <p:sp>
        <p:nvSpPr>
          <p:cNvPr id="3" name="文字版面配置區 2"/>
          <p:cNvSpPr>
            <a:spLocks noGrp="1"/>
          </p:cNvSpPr>
          <p:nvPr>
            <p:ph type="body" sz="half" idx="1"/>
          </p:nvPr>
        </p:nvSpPr>
        <p:spPr>
          <a:xfrm>
            <a:off x="457200" y="1076325"/>
            <a:ext cx="4038600" cy="5248275"/>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076325"/>
            <a:ext cx="4038600" cy="5248275"/>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4"/>
          <p:cNvSpPr>
            <a:spLocks noGrp="1" noChangeArrowheads="1"/>
          </p:cNvSpPr>
          <p:nvPr>
            <p:ph type="dt" sz="half" idx="10"/>
          </p:nvPr>
        </p:nvSpPr>
        <p:spPr>
          <a:ln/>
        </p:spPr>
        <p:txBody>
          <a:bodyPr/>
          <a:lstStyle>
            <a:lvl1pPr>
              <a:defRPr/>
            </a:lvl1pPr>
          </a:lstStyle>
          <a:p>
            <a:pPr>
              <a:defRPr/>
            </a:pPr>
            <a:fld id="{EC20BD23-4833-4BC0-BAAE-353D916506E8}"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594D98E-74E1-43B6-806C-3F64D4D7FC72}"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4027704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smtClean="0"/>
            </a:lvl1pPr>
          </a:lstStyle>
          <a:p>
            <a:pPr>
              <a:defRPr/>
            </a:pPr>
            <a:fld id="{88F3B915-E00C-4B6F-AEC3-4CA8620961C2}" type="datetime1">
              <a:rPr lang="zh-TW" altLang="en-US" smtClean="0"/>
              <a:t>2016/5/20</a:t>
            </a:fld>
            <a:endParaRPr lang="en-US" altLang="zh-CN"/>
          </a:p>
        </p:txBody>
      </p:sp>
      <p:sp>
        <p:nvSpPr>
          <p:cNvPr id="5" name="頁尾版面配置區 4"/>
          <p:cNvSpPr>
            <a:spLocks noGrp="1"/>
          </p:cNvSpPr>
          <p:nvPr>
            <p:ph type="ftr" sz="quarter" idx="11"/>
          </p:nvPr>
        </p:nvSpPr>
        <p:spPr/>
        <p:txBody>
          <a:bodyPr/>
          <a:lstStyle>
            <a:lvl1pPr>
              <a:defRPr/>
            </a:lvl1pPr>
          </a:lstStyle>
          <a:p>
            <a:pPr>
              <a:defRPr/>
            </a:pPr>
            <a:endParaRPr lang="zh-CN" altLang="en-US"/>
          </a:p>
        </p:txBody>
      </p:sp>
      <p:sp>
        <p:nvSpPr>
          <p:cNvPr id="6" name="投影片編號版面配置區 5"/>
          <p:cNvSpPr>
            <a:spLocks noGrp="1"/>
          </p:cNvSpPr>
          <p:nvPr>
            <p:ph type="sldNum" sz="quarter" idx="12"/>
          </p:nvPr>
        </p:nvSpPr>
        <p:spPr/>
        <p:txBody>
          <a:bodyPr/>
          <a:lstStyle>
            <a:lvl1pPr>
              <a:defRPr smtClean="0"/>
            </a:lvl1pPr>
          </a:lstStyle>
          <a:p>
            <a:pPr>
              <a:defRPr/>
            </a:pPr>
            <a:fld id="{DC9D7CB3-229E-4D67-996C-EF2E848219AA}" type="slidenum">
              <a:rPr lang="zh-CN" altLang="en-US"/>
              <a:pPr>
                <a:defRPr/>
              </a:pPr>
              <a:t>‹#›</a:t>
            </a:fld>
            <a:endParaRPr lang="en-US" altLang="zh-CN"/>
          </a:p>
        </p:txBody>
      </p:sp>
    </p:spTree>
    <p:extLst>
      <p:ext uri="{BB962C8B-B14F-4D97-AF65-F5344CB8AC3E}">
        <p14:creationId xmlns:p14="http://schemas.microsoft.com/office/powerpoint/2010/main" val="2259147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lstStyle>
            <a:lvl1pPr>
              <a:defRPr/>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11" name="內容版面配置區 10"/>
          <p:cNvSpPr>
            <a:spLocks noGrp="1"/>
          </p:cNvSpPr>
          <p:nvPr>
            <p:ph sz="half" idx="2"/>
          </p:nvPr>
        </p:nvSpPr>
        <p:spPr>
          <a:xfrm>
            <a:off x="9144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half" idx="4"/>
          </p:nvPr>
        </p:nvSpPr>
        <p:spPr>
          <a:xfrm>
            <a:off x="49530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13"/>
          <p:cNvSpPr>
            <a:spLocks noGrp="1"/>
          </p:cNvSpPr>
          <p:nvPr>
            <p:ph type="dt" sz="half" idx="10"/>
          </p:nvPr>
        </p:nvSpPr>
        <p:spPr/>
        <p:txBody>
          <a:bodyPr/>
          <a:lstStyle>
            <a:lvl1pPr>
              <a:defRPr/>
            </a:lvl1pPr>
          </a:lstStyle>
          <a:p>
            <a:pPr>
              <a:defRPr/>
            </a:pPr>
            <a:fld id="{EDEC9BA2-C1A2-4AE6-B688-A83042A5AB96}" type="datetime1">
              <a:rPr lang="zh-TW" altLang="en-US" smtClean="0"/>
              <a:t>2016/5/20</a:t>
            </a:fld>
            <a:endParaRPr lang="zh-TW" altLang="en-US"/>
          </a:p>
        </p:txBody>
      </p:sp>
      <p:sp>
        <p:nvSpPr>
          <p:cNvPr id="8" name="頁尾版面配置區 2"/>
          <p:cNvSpPr>
            <a:spLocks noGrp="1"/>
          </p:cNvSpPr>
          <p:nvPr>
            <p:ph type="ftr" sz="quarter" idx="11"/>
          </p:nvPr>
        </p:nvSpPr>
        <p:spPr/>
        <p:txBody>
          <a:bodyPr/>
          <a:lstStyle>
            <a:lvl1pPr>
              <a:defRPr/>
            </a:lvl1pPr>
          </a:lstStyle>
          <a:p>
            <a:pPr>
              <a:defRPr/>
            </a:pPr>
            <a:endParaRPr lang="zh-TW" altLang="en-US"/>
          </a:p>
        </p:txBody>
      </p:sp>
      <p:sp>
        <p:nvSpPr>
          <p:cNvPr id="9" name="投影片編號版面配置區 22"/>
          <p:cNvSpPr>
            <a:spLocks noGrp="1"/>
          </p:cNvSpPr>
          <p:nvPr>
            <p:ph type="sldNum" sz="quarter" idx="12"/>
          </p:nvPr>
        </p:nvSpPr>
        <p:spPr/>
        <p:txBody>
          <a:bodyPr/>
          <a:lstStyle>
            <a:lvl1pPr>
              <a:defRPr/>
            </a:lvl1pPr>
          </a:lstStyle>
          <a:p>
            <a:pPr>
              <a:defRPr/>
            </a:pPr>
            <a:fld id="{F689F03C-4E42-4975-9572-67B4D4EF60B1}" type="slidenum">
              <a:rPr lang="zh-TW" altLang="en-US"/>
              <a:pPr>
                <a:defRPr/>
              </a:pPr>
              <a:t>‹#›</a:t>
            </a:fld>
            <a:endParaRPr lang="zh-TW" altLang="en-US"/>
          </a:p>
        </p:txBody>
      </p:sp>
    </p:spTree>
    <p:extLst>
      <p:ext uri="{BB962C8B-B14F-4D97-AF65-F5344CB8AC3E}">
        <p14:creationId xmlns:p14="http://schemas.microsoft.com/office/powerpoint/2010/main" val="42747487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smtClean="0"/>
            </a:lvl1pPr>
          </a:lstStyle>
          <a:p>
            <a:pPr>
              <a:defRPr/>
            </a:pPr>
            <a:fld id="{64B338EC-EC39-4534-89C5-F99F5ECA2864}" type="datetime1">
              <a:rPr lang="zh-TW" altLang="en-US" smtClean="0"/>
              <a:t>2016/5/20</a:t>
            </a:fld>
            <a:endParaRPr lang="en-US" altLang="zh-CN"/>
          </a:p>
        </p:txBody>
      </p:sp>
      <p:sp>
        <p:nvSpPr>
          <p:cNvPr id="5" name="頁尾版面配置區 4"/>
          <p:cNvSpPr>
            <a:spLocks noGrp="1"/>
          </p:cNvSpPr>
          <p:nvPr>
            <p:ph type="ftr" sz="quarter" idx="11"/>
          </p:nvPr>
        </p:nvSpPr>
        <p:spPr/>
        <p:txBody>
          <a:bodyPr/>
          <a:lstStyle>
            <a:lvl1pPr>
              <a:defRPr/>
            </a:lvl1pPr>
          </a:lstStyle>
          <a:p>
            <a:pPr>
              <a:defRPr/>
            </a:pPr>
            <a:endParaRPr lang="zh-CN" altLang="en-US"/>
          </a:p>
        </p:txBody>
      </p:sp>
      <p:sp>
        <p:nvSpPr>
          <p:cNvPr id="6" name="投影片編號版面配置區 5"/>
          <p:cNvSpPr>
            <a:spLocks noGrp="1"/>
          </p:cNvSpPr>
          <p:nvPr>
            <p:ph type="sldNum" sz="quarter" idx="12"/>
          </p:nvPr>
        </p:nvSpPr>
        <p:spPr/>
        <p:txBody>
          <a:bodyPr/>
          <a:lstStyle>
            <a:lvl1pPr>
              <a:defRPr smtClean="0"/>
            </a:lvl1pPr>
          </a:lstStyle>
          <a:p>
            <a:pPr>
              <a:defRPr/>
            </a:pPr>
            <a:fld id="{4714BE83-C4AC-4EFE-AFC7-810C40725CB4}" type="slidenum">
              <a:rPr lang="zh-CN" altLang="en-US"/>
              <a:pPr>
                <a:defRPr/>
              </a:pPr>
              <a:t>‹#›</a:t>
            </a:fld>
            <a:endParaRPr lang="en-US" altLang="zh-CN"/>
          </a:p>
        </p:txBody>
      </p:sp>
    </p:spTree>
    <p:extLst>
      <p:ext uri="{BB962C8B-B14F-4D97-AF65-F5344CB8AC3E}">
        <p14:creationId xmlns:p14="http://schemas.microsoft.com/office/powerpoint/2010/main" val="3042240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smtClean="0"/>
            </a:lvl1pPr>
          </a:lstStyle>
          <a:p>
            <a:pPr>
              <a:defRPr/>
            </a:pPr>
            <a:fld id="{2BAE42DD-341F-4E5A-8C2C-7A80CDC7593F}" type="datetime1">
              <a:rPr lang="zh-TW" altLang="en-US" smtClean="0"/>
              <a:t>2016/5/20</a:t>
            </a:fld>
            <a:endParaRPr lang="en-US" altLang="zh-CN"/>
          </a:p>
        </p:txBody>
      </p:sp>
      <p:sp>
        <p:nvSpPr>
          <p:cNvPr id="5" name="頁尾版面配置區 4"/>
          <p:cNvSpPr>
            <a:spLocks noGrp="1"/>
          </p:cNvSpPr>
          <p:nvPr>
            <p:ph type="ftr" sz="quarter" idx="11"/>
          </p:nvPr>
        </p:nvSpPr>
        <p:spPr/>
        <p:txBody>
          <a:bodyPr/>
          <a:lstStyle>
            <a:lvl1pPr>
              <a:defRPr/>
            </a:lvl1pPr>
          </a:lstStyle>
          <a:p>
            <a:pPr>
              <a:defRPr/>
            </a:pPr>
            <a:endParaRPr lang="zh-CN" altLang="en-US"/>
          </a:p>
        </p:txBody>
      </p:sp>
      <p:sp>
        <p:nvSpPr>
          <p:cNvPr id="6" name="投影片編號版面配置區 5"/>
          <p:cNvSpPr>
            <a:spLocks noGrp="1"/>
          </p:cNvSpPr>
          <p:nvPr>
            <p:ph type="sldNum" sz="quarter" idx="12"/>
          </p:nvPr>
        </p:nvSpPr>
        <p:spPr/>
        <p:txBody>
          <a:bodyPr/>
          <a:lstStyle>
            <a:lvl1pPr>
              <a:defRPr smtClean="0"/>
            </a:lvl1pPr>
          </a:lstStyle>
          <a:p>
            <a:pPr>
              <a:defRPr/>
            </a:pPr>
            <a:fld id="{578E120C-07F4-4509-B97B-B7A6692D7A62}" type="slidenum">
              <a:rPr lang="zh-CN" altLang="en-US"/>
              <a:pPr>
                <a:defRPr/>
              </a:pPr>
              <a:t>‹#›</a:t>
            </a:fld>
            <a:endParaRPr lang="en-US" altLang="zh-CN"/>
          </a:p>
        </p:txBody>
      </p:sp>
    </p:spTree>
    <p:extLst>
      <p:ext uri="{BB962C8B-B14F-4D97-AF65-F5344CB8AC3E}">
        <p14:creationId xmlns:p14="http://schemas.microsoft.com/office/powerpoint/2010/main" val="384911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lvl1pPr>
              <a:defRPr smtClean="0"/>
            </a:lvl1pPr>
          </a:lstStyle>
          <a:p>
            <a:pPr>
              <a:defRPr/>
            </a:pPr>
            <a:fld id="{0D829742-67C8-4D37-8394-F7A6C4BDDEEB}" type="datetime1">
              <a:rPr lang="zh-TW" altLang="en-US" smtClean="0"/>
              <a:t>2016/5/20</a:t>
            </a:fld>
            <a:endParaRPr lang="en-US" altLang="zh-CN"/>
          </a:p>
        </p:txBody>
      </p:sp>
      <p:sp>
        <p:nvSpPr>
          <p:cNvPr id="6" name="頁尾版面配置區 5"/>
          <p:cNvSpPr>
            <a:spLocks noGrp="1"/>
          </p:cNvSpPr>
          <p:nvPr>
            <p:ph type="ftr" sz="quarter" idx="11"/>
          </p:nvPr>
        </p:nvSpPr>
        <p:spPr/>
        <p:txBody>
          <a:bodyPr/>
          <a:lstStyle>
            <a:lvl1pPr>
              <a:defRPr/>
            </a:lvl1pPr>
          </a:lstStyle>
          <a:p>
            <a:pPr>
              <a:defRPr/>
            </a:pPr>
            <a:endParaRPr lang="zh-CN" altLang="en-US"/>
          </a:p>
        </p:txBody>
      </p:sp>
      <p:sp>
        <p:nvSpPr>
          <p:cNvPr id="7" name="投影片編號版面配置區 6"/>
          <p:cNvSpPr>
            <a:spLocks noGrp="1"/>
          </p:cNvSpPr>
          <p:nvPr>
            <p:ph type="sldNum" sz="quarter" idx="12"/>
          </p:nvPr>
        </p:nvSpPr>
        <p:spPr/>
        <p:txBody>
          <a:bodyPr/>
          <a:lstStyle>
            <a:lvl1pPr>
              <a:defRPr smtClean="0"/>
            </a:lvl1pPr>
          </a:lstStyle>
          <a:p>
            <a:pPr>
              <a:defRPr/>
            </a:pPr>
            <a:fld id="{CBD7BDDA-5AA6-451C-89AB-8E5C4B662649}" type="slidenum">
              <a:rPr lang="zh-CN" altLang="en-US"/>
              <a:pPr>
                <a:defRPr/>
              </a:pPr>
              <a:t>‹#›</a:t>
            </a:fld>
            <a:endParaRPr lang="en-US" altLang="zh-CN"/>
          </a:p>
        </p:txBody>
      </p:sp>
    </p:spTree>
    <p:extLst>
      <p:ext uri="{BB962C8B-B14F-4D97-AF65-F5344CB8AC3E}">
        <p14:creationId xmlns:p14="http://schemas.microsoft.com/office/powerpoint/2010/main" val="13659763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lvl1pPr>
              <a:defRPr smtClean="0"/>
            </a:lvl1pPr>
          </a:lstStyle>
          <a:p>
            <a:pPr>
              <a:defRPr/>
            </a:pPr>
            <a:fld id="{74EE32DF-FE8F-4504-BBD3-4FBEA3568EBF}" type="datetime1">
              <a:rPr lang="zh-TW" altLang="en-US" smtClean="0"/>
              <a:t>2016/5/20</a:t>
            </a:fld>
            <a:endParaRPr lang="en-US" altLang="zh-CN"/>
          </a:p>
        </p:txBody>
      </p:sp>
      <p:sp>
        <p:nvSpPr>
          <p:cNvPr id="8" name="頁尾版面配置區 7"/>
          <p:cNvSpPr>
            <a:spLocks noGrp="1"/>
          </p:cNvSpPr>
          <p:nvPr>
            <p:ph type="ftr" sz="quarter" idx="11"/>
          </p:nvPr>
        </p:nvSpPr>
        <p:spPr/>
        <p:txBody>
          <a:bodyPr/>
          <a:lstStyle>
            <a:lvl1pPr>
              <a:defRPr/>
            </a:lvl1pPr>
          </a:lstStyle>
          <a:p>
            <a:pPr>
              <a:defRPr/>
            </a:pPr>
            <a:endParaRPr lang="zh-CN" altLang="en-US"/>
          </a:p>
        </p:txBody>
      </p:sp>
      <p:sp>
        <p:nvSpPr>
          <p:cNvPr id="9" name="投影片編號版面配置區 8"/>
          <p:cNvSpPr>
            <a:spLocks noGrp="1"/>
          </p:cNvSpPr>
          <p:nvPr>
            <p:ph type="sldNum" sz="quarter" idx="12"/>
          </p:nvPr>
        </p:nvSpPr>
        <p:spPr/>
        <p:txBody>
          <a:bodyPr/>
          <a:lstStyle>
            <a:lvl1pPr>
              <a:defRPr smtClean="0"/>
            </a:lvl1pPr>
          </a:lstStyle>
          <a:p>
            <a:pPr>
              <a:defRPr/>
            </a:pPr>
            <a:fld id="{0C312E12-A436-4F6A-B673-48F3354CBF83}" type="slidenum">
              <a:rPr lang="zh-CN" altLang="en-US"/>
              <a:pPr>
                <a:defRPr/>
              </a:pPr>
              <a:t>‹#›</a:t>
            </a:fld>
            <a:endParaRPr lang="en-US" altLang="zh-CN"/>
          </a:p>
        </p:txBody>
      </p:sp>
    </p:spTree>
    <p:extLst>
      <p:ext uri="{BB962C8B-B14F-4D97-AF65-F5344CB8AC3E}">
        <p14:creationId xmlns:p14="http://schemas.microsoft.com/office/powerpoint/2010/main" val="19519315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smtClean="0"/>
            </a:lvl1pPr>
          </a:lstStyle>
          <a:p>
            <a:pPr>
              <a:defRPr/>
            </a:pPr>
            <a:fld id="{AEF18629-213B-4815-A794-573CE60C2AD8}" type="datetime1">
              <a:rPr lang="zh-TW" altLang="en-US" smtClean="0"/>
              <a:t>2016/5/20</a:t>
            </a:fld>
            <a:endParaRPr lang="en-US" altLang="zh-CN"/>
          </a:p>
        </p:txBody>
      </p:sp>
      <p:sp>
        <p:nvSpPr>
          <p:cNvPr id="4" name="頁尾版面配置區 3"/>
          <p:cNvSpPr>
            <a:spLocks noGrp="1"/>
          </p:cNvSpPr>
          <p:nvPr>
            <p:ph type="ftr" sz="quarter" idx="11"/>
          </p:nvPr>
        </p:nvSpPr>
        <p:spPr/>
        <p:txBody>
          <a:bodyPr/>
          <a:lstStyle>
            <a:lvl1pPr>
              <a:defRPr/>
            </a:lvl1pPr>
          </a:lstStyle>
          <a:p>
            <a:pPr>
              <a:defRPr/>
            </a:pPr>
            <a:endParaRPr lang="zh-CN" altLang="en-US"/>
          </a:p>
        </p:txBody>
      </p:sp>
      <p:sp>
        <p:nvSpPr>
          <p:cNvPr id="5" name="投影片編號版面配置區 4"/>
          <p:cNvSpPr>
            <a:spLocks noGrp="1"/>
          </p:cNvSpPr>
          <p:nvPr>
            <p:ph type="sldNum" sz="quarter" idx="12"/>
          </p:nvPr>
        </p:nvSpPr>
        <p:spPr/>
        <p:txBody>
          <a:bodyPr/>
          <a:lstStyle>
            <a:lvl1pPr>
              <a:defRPr smtClean="0"/>
            </a:lvl1pPr>
          </a:lstStyle>
          <a:p>
            <a:pPr>
              <a:defRPr/>
            </a:pPr>
            <a:fld id="{662EBC64-1A34-4CA1-8683-7E8CA3F0B50C}" type="slidenum">
              <a:rPr lang="zh-CN" altLang="en-US"/>
              <a:pPr>
                <a:defRPr/>
              </a:pPr>
              <a:t>‹#›</a:t>
            </a:fld>
            <a:endParaRPr lang="en-US" altLang="zh-CN"/>
          </a:p>
        </p:txBody>
      </p:sp>
    </p:spTree>
    <p:extLst>
      <p:ext uri="{BB962C8B-B14F-4D97-AF65-F5344CB8AC3E}">
        <p14:creationId xmlns:p14="http://schemas.microsoft.com/office/powerpoint/2010/main" val="10561542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lvl1pPr>
              <a:defRPr smtClean="0"/>
            </a:lvl1pPr>
          </a:lstStyle>
          <a:p>
            <a:pPr>
              <a:defRPr/>
            </a:pPr>
            <a:fld id="{16A79295-A291-417C-A27E-843DFF3A1302}" type="datetime1">
              <a:rPr lang="zh-TW" altLang="en-US" smtClean="0"/>
              <a:t>2016/5/20</a:t>
            </a:fld>
            <a:endParaRPr lang="en-US" altLang="zh-CN"/>
          </a:p>
        </p:txBody>
      </p:sp>
      <p:sp>
        <p:nvSpPr>
          <p:cNvPr id="3" name="頁尾版面配置區 2"/>
          <p:cNvSpPr>
            <a:spLocks noGrp="1"/>
          </p:cNvSpPr>
          <p:nvPr>
            <p:ph type="ftr" sz="quarter" idx="11"/>
          </p:nvPr>
        </p:nvSpPr>
        <p:spPr/>
        <p:txBody>
          <a:bodyPr/>
          <a:lstStyle>
            <a:lvl1pPr>
              <a:defRPr/>
            </a:lvl1pPr>
          </a:lstStyle>
          <a:p>
            <a:pPr>
              <a:defRPr/>
            </a:pPr>
            <a:endParaRPr lang="zh-CN" altLang="en-US"/>
          </a:p>
        </p:txBody>
      </p:sp>
      <p:sp>
        <p:nvSpPr>
          <p:cNvPr id="4" name="投影片編號版面配置區 3"/>
          <p:cNvSpPr>
            <a:spLocks noGrp="1"/>
          </p:cNvSpPr>
          <p:nvPr>
            <p:ph type="sldNum" sz="quarter" idx="12"/>
          </p:nvPr>
        </p:nvSpPr>
        <p:spPr/>
        <p:txBody>
          <a:bodyPr/>
          <a:lstStyle>
            <a:lvl1pPr>
              <a:defRPr smtClean="0"/>
            </a:lvl1pPr>
          </a:lstStyle>
          <a:p>
            <a:pPr>
              <a:defRPr/>
            </a:pPr>
            <a:fld id="{E4F98CA9-0E85-4892-A854-2227CDF63010}" type="slidenum">
              <a:rPr lang="zh-CN" altLang="en-US"/>
              <a:pPr>
                <a:defRPr/>
              </a:pPr>
              <a:t>‹#›</a:t>
            </a:fld>
            <a:endParaRPr lang="en-US" altLang="zh-CN"/>
          </a:p>
        </p:txBody>
      </p:sp>
    </p:spTree>
    <p:extLst>
      <p:ext uri="{BB962C8B-B14F-4D97-AF65-F5344CB8AC3E}">
        <p14:creationId xmlns:p14="http://schemas.microsoft.com/office/powerpoint/2010/main" val="35209435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smtClean="0"/>
            </a:lvl1pPr>
          </a:lstStyle>
          <a:p>
            <a:pPr>
              <a:defRPr/>
            </a:pPr>
            <a:fld id="{76CC6DF1-40AF-45CC-A372-7AE253898552}" type="datetime1">
              <a:rPr lang="zh-TW" altLang="en-US" smtClean="0"/>
              <a:t>2016/5/20</a:t>
            </a:fld>
            <a:endParaRPr lang="en-US" altLang="zh-CN"/>
          </a:p>
        </p:txBody>
      </p:sp>
      <p:sp>
        <p:nvSpPr>
          <p:cNvPr id="6" name="頁尾版面配置區 5"/>
          <p:cNvSpPr>
            <a:spLocks noGrp="1"/>
          </p:cNvSpPr>
          <p:nvPr>
            <p:ph type="ftr" sz="quarter" idx="11"/>
          </p:nvPr>
        </p:nvSpPr>
        <p:spPr/>
        <p:txBody>
          <a:bodyPr/>
          <a:lstStyle>
            <a:lvl1pPr>
              <a:defRPr/>
            </a:lvl1pPr>
          </a:lstStyle>
          <a:p>
            <a:pPr>
              <a:defRPr/>
            </a:pPr>
            <a:endParaRPr lang="zh-CN" altLang="en-US"/>
          </a:p>
        </p:txBody>
      </p:sp>
      <p:sp>
        <p:nvSpPr>
          <p:cNvPr id="7" name="投影片編號版面配置區 6"/>
          <p:cNvSpPr>
            <a:spLocks noGrp="1"/>
          </p:cNvSpPr>
          <p:nvPr>
            <p:ph type="sldNum" sz="quarter" idx="12"/>
          </p:nvPr>
        </p:nvSpPr>
        <p:spPr/>
        <p:txBody>
          <a:bodyPr/>
          <a:lstStyle>
            <a:lvl1pPr>
              <a:defRPr smtClean="0"/>
            </a:lvl1pPr>
          </a:lstStyle>
          <a:p>
            <a:pPr>
              <a:defRPr/>
            </a:pPr>
            <a:fld id="{7C1EE305-78A7-4D10-817B-E881DBBAC51A}" type="slidenum">
              <a:rPr lang="zh-CN" altLang="en-US"/>
              <a:pPr>
                <a:defRPr/>
              </a:pPr>
              <a:t>‹#›</a:t>
            </a:fld>
            <a:endParaRPr lang="en-US" altLang="zh-CN"/>
          </a:p>
        </p:txBody>
      </p:sp>
    </p:spTree>
    <p:extLst>
      <p:ext uri="{BB962C8B-B14F-4D97-AF65-F5344CB8AC3E}">
        <p14:creationId xmlns:p14="http://schemas.microsoft.com/office/powerpoint/2010/main" val="367387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smtClean="0"/>
            </a:lvl1pPr>
          </a:lstStyle>
          <a:p>
            <a:pPr>
              <a:defRPr/>
            </a:pPr>
            <a:fld id="{656CE032-B2C5-4732-B8CD-0BE2CB066E2A}" type="datetime1">
              <a:rPr lang="zh-TW" altLang="en-US" smtClean="0"/>
              <a:t>2016/5/20</a:t>
            </a:fld>
            <a:endParaRPr lang="en-US" altLang="zh-CN"/>
          </a:p>
        </p:txBody>
      </p:sp>
      <p:sp>
        <p:nvSpPr>
          <p:cNvPr id="6" name="頁尾版面配置區 5"/>
          <p:cNvSpPr>
            <a:spLocks noGrp="1"/>
          </p:cNvSpPr>
          <p:nvPr>
            <p:ph type="ftr" sz="quarter" idx="11"/>
          </p:nvPr>
        </p:nvSpPr>
        <p:spPr/>
        <p:txBody>
          <a:bodyPr/>
          <a:lstStyle>
            <a:lvl1pPr>
              <a:defRPr/>
            </a:lvl1pPr>
          </a:lstStyle>
          <a:p>
            <a:pPr>
              <a:defRPr/>
            </a:pPr>
            <a:endParaRPr lang="zh-CN" altLang="en-US"/>
          </a:p>
        </p:txBody>
      </p:sp>
      <p:sp>
        <p:nvSpPr>
          <p:cNvPr id="7" name="投影片編號版面配置區 6"/>
          <p:cNvSpPr>
            <a:spLocks noGrp="1"/>
          </p:cNvSpPr>
          <p:nvPr>
            <p:ph type="sldNum" sz="quarter" idx="12"/>
          </p:nvPr>
        </p:nvSpPr>
        <p:spPr/>
        <p:txBody>
          <a:bodyPr/>
          <a:lstStyle>
            <a:lvl1pPr>
              <a:defRPr smtClean="0"/>
            </a:lvl1pPr>
          </a:lstStyle>
          <a:p>
            <a:pPr>
              <a:defRPr/>
            </a:pPr>
            <a:fld id="{F4FC71F8-0C7D-419B-B55A-4FA819DA622E}" type="slidenum">
              <a:rPr lang="zh-CN" altLang="en-US"/>
              <a:pPr>
                <a:defRPr/>
              </a:pPr>
              <a:t>‹#›</a:t>
            </a:fld>
            <a:endParaRPr lang="en-US" altLang="zh-CN"/>
          </a:p>
        </p:txBody>
      </p:sp>
    </p:spTree>
    <p:extLst>
      <p:ext uri="{BB962C8B-B14F-4D97-AF65-F5344CB8AC3E}">
        <p14:creationId xmlns:p14="http://schemas.microsoft.com/office/powerpoint/2010/main" val="20683934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smtClean="0"/>
            </a:lvl1pPr>
          </a:lstStyle>
          <a:p>
            <a:pPr>
              <a:defRPr/>
            </a:pPr>
            <a:fld id="{E9DD60A1-8C93-4C67-9571-F7833BB63012}" type="datetime1">
              <a:rPr lang="zh-TW" altLang="en-US" smtClean="0"/>
              <a:t>2016/5/20</a:t>
            </a:fld>
            <a:endParaRPr lang="en-US" altLang="zh-CN"/>
          </a:p>
        </p:txBody>
      </p:sp>
      <p:sp>
        <p:nvSpPr>
          <p:cNvPr id="5" name="頁尾版面配置區 4"/>
          <p:cNvSpPr>
            <a:spLocks noGrp="1"/>
          </p:cNvSpPr>
          <p:nvPr>
            <p:ph type="ftr" sz="quarter" idx="11"/>
          </p:nvPr>
        </p:nvSpPr>
        <p:spPr/>
        <p:txBody>
          <a:bodyPr/>
          <a:lstStyle>
            <a:lvl1pPr>
              <a:defRPr/>
            </a:lvl1pPr>
          </a:lstStyle>
          <a:p>
            <a:pPr>
              <a:defRPr/>
            </a:pPr>
            <a:endParaRPr lang="zh-CN" altLang="en-US"/>
          </a:p>
        </p:txBody>
      </p:sp>
      <p:sp>
        <p:nvSpPr>
          <p:cNvPr id="6" name="投影片編號版面配置區 5"/>
          <p:cNvSpPr>
            <a:spLocks noGrp="1"/>
          </p:cNvSpPr>
          <p:nvPr>
            <p:ph type="sldNum" sz="quarter" idx="12"/>
          </p:nvPr>
        </p:nvSpPr>
        <p:spPr/>
        <p:txBody>
          <a:bodyPr/>
          <a:lstStyle>
            <a:lvl1pPr>
              <a:defRPr smtClean="0"/>
            </a:lvl1pPr>
          </a:lstStyle>
          <a:p>
            <a:pPr>
              <a:defRPr/>
            </a:pPr>
            <a:fld id="{94B98D1A-1D7C-4D02-939A-08B5522AEC75}" type="slidenum">
              <a:rPr lang="zh-CN" altLang="en-US"/>
              <a:pPr>
                <a:defRPr/>
              </a:pPr>
              <a:t>‹#›</a:t>
            </a:fld>
            <a:endParaRPr lang="en-US" altLang="zh-CN"/>
          </a:p>
        </p:txBody>
      </p:sp>
    </p:spTree>
    <p:extLst>
      <p:ext uri="{BB962C8B-B14F-4D97-AF65-F5344CB8AC3E}">
        <p14:creationId xmlns:p14="http://schemas.microsoft.com/office/powerpoint/2010/main" val="26816664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769100" y="285750"/>
            <a:ext cx="2103438" cy="5840413"/>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85750"/>
            <a:ext cx="6159500" cy="5840413"/>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smtClean="0"/>
            </a:lvl1pPr>
          </a:lstStyle>
          <a:p>
            <a:pPr>
              <a:defRPr/>
            </a:pPr>
            <a:fld id="{09ECF6A5-2F42-4057-824C-1836D76C4FB9}" type="datetime1">
              <a:rPr lang="zh-TW" altLang="en-US" smtClean="0"/>
              <a:t>2016/5/20</a:t>
            </a:fld>
            <a:endParaRPr lang="en-US" altLang="zh-CN"/>
          </a:p>
        </p:txBody>
      </p:sp>
      <p:sp>
        <p:nvSpPr>
          <p:cNvPr id="5" name="頁尾版面配置區 4"/>
          <p:cNvSpPr>
            <a:spLocks noGrp="1"/>
          </p:cNvSpPr>
          <p:nvPr>
            <p:ph type="ftr" sz="quarter" idx="11"/>
          </p:nvPr>
        </p:nvSpPr>
        <p:spPr/>
        <p:txBody>
          <a:bodyPr/>
          <a:lstStyle>
            <a:lvl1pPr>
              <a:defRPr/>
            </a:lvl1pPr>
          </a:lstStyle>
          <a:p>
            <a:pPr>
              <a:defRPr/>
            </a:pPr>
            <a:endParaRPr lang="zh-CN" altLang="en-US"/>
          </a:p>
        </p:txBody>
      </p:sp>
      <p:sp>
        <p:nvSpPr>
          <p:cNvPr id="6" name="投影片編號版面配置區 5"/>
          <p:cNvSpPr>
            <a:spLocks noGrp="1"/>
          </p:cNvSpPr>
          <p:nvPr>
            <p:ph type="sldNum" sz="quarter" idx="12"/>
          </p:nvPr>
        </p:nvSpPr>
        <p:spPr/>
        <p:txBody>
          <a:bodyPr/>
          <a:lstStyle>
            <a:lvl1pPr>
              <a:defRPr smtClean="0"/>
            </a:lvl1pPr>
          </a:lstStyle>
          <a:p>
            <a:pPr>
              <a:defRPr/>
            </a:pPr>
            <a:fld id="{D1729DA8-D38E-4852-B2F3-C32389E637D8}" type="slidenum">
              <a:rPr lang="zh-CN" altLang="en-US"/>
              <a:pPr>
                <a:defRPr/>
              </a:pPr>
              <a:t>‹#›</a:t>
            </a:fld>
            <a:endParaRPr lang="en-US" altLang="zh-CN"/>
          </a:p>
        </p:txBody>
      </p:sp>
    </p:spTree>
    <p:extLst>
      <p:ext uri="{BB962C8B-B14F-4D97-AF65-F5344CB8AC3E}">
        <p14:creationId xmlns:p14="http://schemas.microsoft.com/office/powerpoint/2010/main" val="3708877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13"/>
          <p:cNvSpPr>
            <a:spLocks noGrp="1"/>
          </p:cNvSpPr>
          <p:nvPr>
            <p:ph type="dt" sz="half" idx="10"/>
          </p:nvPr>
        </p:nvSpPr>
        <p:spPr/>
        <p:txBody>
          <a:bodyPr/>
          <a:lstStyle>
            <a:lvl1pPr>
              <a:defRPr/>
            </a:lvl1pPr>
          </a:lstStyle>
          <a:p>
            <a:pPr>
              <a:defRPr/>
            </a:pPr>
            <a:fld id="{1D0457CB-192E-4EA6-B608-A5B24B08781F}" type="datetime1">
              <a:rPr lang="zh-TW" altLang="en-US" smtClean="0"/>
              <a:t>2016/5/20</a:t>
            </a:fld>
            <a:endParaRPr lang="zh-TW" altLang="en-US"/>
          </a:p>
        </p:txBody>
      </p:sp>
      <p:sp>
        <p:nvSpPr>
          <p:cNvPr id="4" name="頁尾版面配置區 2"/>
          <p:cNvSpPr>
            <a:spLocks noGrp="1"/>
          </p:cNvSpPr>
          <p:nvPr>
            <p:ph type="ftr" sz="quarter" idx="11"/>
          </p:nvPr>
        </p:nvSpPr>
        <p:spPr/>
        <p:txBody>
          <a:bodyPr/>
          <a:lstStyle>
            <a:lvl1pPr>
              <a:defRPr/>
            </a:lvl1pPr>
          </a:lstStyle>
          <a:p>
            <a:pPr>
              <a:defRPr/>
            </a:pPr>
            <a:endParaRPr lang="zh-TW" altLang="en-US"/>
          </a:p>
        </p:txBody>
      </p:sp>
      <p:sp>
        <p:nvSpPr>
          <p:cNvPr id="5" name="投影片編號版面配置區 22"/>
          <p:cNvSpPr>
            <a:spLocks noGrp="1"/>
          </p:cNvSpPr>
          <p:nvPr>
            <p:ph type="sldNum" sz="quarter" idx="12"/>
          </p:nvPr>
        </p:nvSpPr>
        <p:spPr/>
        <p:txBody>
          <a:bodyPr/>
          <a:lstStyle>
            <a:lvl1pPr>
              <a:defRPr/>
            </a:lvl1pPr>
          </a:lstStyle>
          <a:p>
            <a:pPr>
              <a:defRPr/>
            </a:pPr>
            <a:fld id="{FFE24EDF-1071-4806-AF87-ECDB323CA6F6}" type="slidenum">
              <a:rPr lang="zh-TW" altLang="en-US"/>
              <a:pPr>
                <a:defRPr/>
              </a:pPr>
              <a:t>‹#›</a:t>
            </a:fld>
            <a:endParaRPr lang="zh-TW" altLang="en-US"/>
          </a:p>
        </p:txBody>
      </p:sp>
    </p:spTree>
    <p:extLst>
      <p:ext uri="{BB962C8B-B14F-4D97-AF65-F5344CB8AC3E}">
        <p14:creationId xmlns:p14="http://schemas.microsoft.com/office/powerpoint/2010/main" val="19557633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4" name="橢圓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5" name="橢圓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14" name="標題 13"/>
          <p:cNvSpPr>
            <a:spLocks noGrp="1"/>
          </p:cNvSpPr>
          <p:nvPr>
            <p:ph type="ctrTitle"/>
          </p:nvPr>
        </p:nvSpPr>
        <p:spPr>
          <a:xfrm>
            <a:off x="1432560" y="359898"/>
            <a:ext cx="7406640" cy="1472184"/>
          </a:xfrm>
        </p:spPr>
        <p:txBody>
          <a:bodyPr anchor="b"/>
          <a:lstStyle>
            <a:lvl1pPr algn="l">
              <a:defRPr/>
            </a:lvl1pPr>
            <a:extLst/>
          </a:lstStyle>
          <a:p>
            <a:r>
              <a:rPr lang="zh-TW" altLang="en-US" smtClean="0"/>
              <a:t>按一下以編輯母片標題樣式</a:t>
            </a:r>
            <a:endParaRPr lang="en-US"/>
          </a:p>
        </p:txBody>
      </p:sp>
      <p:sp>
        <p:nvSpPr>
          <p:cNvPr id="22" name="副標題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zh-TW" altLang="en-US" smtClean="0"/>
              <a:t>按一下以編輯母片副標題樣式</a:t>
            </a:r>
            <a:endParaRPr lang="en-US"/>
          </a:p>
        </p:txBody>
      </p:sp>
      <p:sp>
        <p:nvSpPr>
          <p:cNvPr id="6" name="日期版面配置區 6"/>
          <p:cNvSpPr>
            <a:spLocks noGrp="1"/>
          </p:cNvSpPr>
          <p:nvPr>
            <p:ph type="dt" sz="half" idx="10"/>
          </p:nvPr>
        </p:nvSpPr>
        <p:spPr/>
        <p:txBody>
          <a:bodyPr/>
          <a:lstStyle>
            <a:lvl1pPr>
              <a:defRPr/>
            </a:lvl1pPr>
            <a:extLst/>
          </a:lstStyle>
          <a:p>
            <a:pPr>
              <a:defRPr/>
            </a:pPr>
            <a:fld id="{8CE4D4BC-BF2C-442E-B09D-DCFE642CD2F9}"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7" name="頁尾版面配置區 19"/>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8" name="投影片編號版面配置區 9"/>
          <p:cNvSpPr>
            <a:spLocks noGrp="1"/>
          </p:cNvSpPr>
          <p:nvPr>
            <p:ph type="sldNum" sz="quarter" idx="12"/>
          </p:nvPr>
        </p:nvSpPr>
        <p:spPr/>
        <p:txBody>
          <a:bodyPr/>
          <a:lstStyle>
            <a:lvl1pPr>
              <a:defRPr/>
            </a:lvl1pPr>
            <a:extLst/>
          </a:lstStyle>
          <a:p>
            <a:pPr>
              <a:defRPr/>
            </a:pPr>
            <a:fld id="{7D2120D1-DFBC-4C07-B52C-0CB84688FEC1}"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9523117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lang="zh-TW" altLang="en-US" smtClean="0"/>
              <a:t>按一下以編輯母片標題樣式</a:t>
            </a:r>
            <a:endParaRPr lang="en-US"/>
          </a:p>
        </p:txBody>
      </p:sp>
      <p:sp>
        <p:nvSpPr>
          <p:cNvPr id="3" name="內容版面配置區 2"/>
          <p:cNvSpPr>
            <a:spLocks noGrp="1"/>
          </p:cNvSpPr>
          <p:nvPr>
            <p:ph idx="1"/>
          </p:nvPr>
        </p:nvSpPr>
        <p:spPr/>
        <p:txBody>
          <a:bodyPr/>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7E3901FD-7777-45F5-ACCE-E6FE58B7519D}"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5"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6" name="投影片編號版面配置區 21"/>
          <p:cNvSpPr>
            <a:spLocks noGrp="1"/>
          </p:cNvSpPr>
          <p:nvPr>
            <p:ph type="sldNum" sz="quarter" idx="12"/>
          </p:nvPr>
        </p:nvSpPr>
        <p:spPr/>
        <p:txBody>
          <a:bodyPr/>
          <a:lstStyle>
            <a:lvl1pPr>
              <a:defRPr/>
            </a:lvl1pPr>
          </a:lstStyle>
          <a:p>
            <a:pPr>
              <a:defRPr/>
            </a:pPr>
            <a:fld id="{C337E0F6-5042-48FD-B734-C3934D9A6127}"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15853828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4" name="矩形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5" name="矩形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6" name="橢圓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7" name="橢圓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kumimoji="0" lang="en-US">
              <a:solidFill>
                <a:prstClr val="black"/>
              </a:solidFill>
            </a:endParaRPr>
          </a:p>
        </p:txBody>
      </p:sp>
      <p:sp>
        <p:nvSpPr>
          <p:cNvPr id="2" name="標題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zh-TW" altLang="en-US" smtClean="0"/>
              <a:t>按一下以編輯母片文字樣式</a:t>
            </a:r>
          </a:p>
        </p:txBody>
      </p:sp>
      <p:sp>
        <p:nvSpPr>
          <p:cNvPr id="8" name="日期版面配置區 3"/>
          <p:cNvSpPr>
            <a:spLocks noGrp="1"/>
          </p:cNvSpPr>
          <p:nvPr>
            <p:ph type="dt" sz="half" idx="10"/>
          </p:nvPr>
        </p:nvSpPr>
        <p:spPr/>
        <p:txBody>
          <a:bodyPr/>
          <a:lstStyle>
            <a:lvl1pPr>
              <a:defRPr/>
            </a:lvl1pPr>
            <a:extLst/>
          </a:lstStyle>
          <a:p>
            <a:pPr>
              <a:defRPr/>
            </a:pPr>
            <a:fld id="{B43042CF-7A69-44F2-A2D8-53ACE9E31E0A}"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9" name="頁尾版面配置區 4"/>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10" name="投影片編號版面配置區 5"/>
          <p:cNvSpPr>
            <a:spLocks noGrp="1"/>
          </p:cNvSpPr>
          <p:nvPr>
            <p:ph type="sldNum" sz="quarter" idx="12"/>
          </p:nvPr>
        </p:nvSpPr>
        <p:spPr/>
        <p:txBody>
          <a:bodyPr/>
          <a:lstStyle>
            <a:lvl1pPr>
              <a:defRPr/>
            </a:lvl1pPr>
            <a:extLst/>
          </a:lstStyle>
          <a:p>
            <a:pPr>
              <a:defRPr/>
            </a:pPr>
            <a:fld id="{2E986E9A-63B6-4C5F-B247-8E533592C012}"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3918110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extLst/>
          </a:lstStyle>
          <a:p>
            <a:r>
              <a:rPr lang="zh-TW" altLang="en-US" smtClean="0"/>
              <a:t>按一下以編輯母片標題樣式</a:t>
            </a:r>
            <a:endParaRPr lang="en-US"/>
          </a:p>
        </p:txBody>
      </p:sp>
      <p:sp>
        <p:nvSpPr>
          <p:cNvPr id="3" name="內容版面配置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內容版面配置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23"/>
          <p:cNvSpPr>
            <a:spLocks noGrp="1"/>
          </p:cNvSpPr>
          <p:nvPr>
            <p:ph type="dt" sz="half" idx="10"/>
          </p:nvPr>
        </p:nvSpPr>
        <p:spPr/>
        <p:txBody>
          <a:bodyPr/>
          <a:lstStyle>
            <a:lvl1pPr>
              <a:defRPr/>
            </a:lvl1pPr>
          </a:lstStyle>
          <a:p>
            <a:pPr>
              <a:defRPr/>
            </a:pPr>
            <a:fld id="{DB135F23-E2AF-493F-8C24-9983B9F458A3}"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6"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7" name="投影片編號版面配置區 21"/>
          <p:cNvSpPr>
            <a:spLocks noGrp="1"/>
          </p:cNvSpPr>
          <p:nvPr>
            <p:ph type="sldNum" sz="quarter" idx="12"/>
          </p:nvPr>
        </p:nvSpPr>
        <p:spPr/>
        <p:txBody>
          <a:bodyPr/>
          <a:lstStyle>
            <a:lvl1pPr>
              <a:defRPr/>
            </a:lvl1pPr>
          </a:lstStyle>
          <a:p>
            <a:pPr>
              <a:defRPr/>
            </a:pPr>
            <a:fld id="{CCC075D6-71BB-4ED9-9AB7-7AF26D74DEB5}"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118588684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5160336"/>
            <a:ext cx="8229600" cy="1143000"/>
          </a:xfrm>
        </p:spPr>
        <p:txBody>
          <a:bodyPr/>
          <a:lstStyle>
            <a:lvl1pPr algn="ctr">
              <a:defRPr sz="4500" b="1" cap="none" baseline="0"/>
            </a:lvl1pPr>
            <a:extLst/>
          </a:lstStyle>
          <a:p>
            <a:r>
              <a:rPr lang="zh-TW" altLang="en-US" smtClean="0"/>
              <a:t>按一下以編輯母片標題樣式</a:t>
            </a:r>
            <a:endParaRPr lang="en-US"/>
          </a:p>
        </p:txBody>
      </p:sp>
      <p:sp>
        <p:nvSpPr>
          <p:cNvPr id="3" name="文字版面配置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4" name="文字版面配置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zh-TW" altLang="en-US" smtClean="0"/>
              <a:t>按一下以編輯母片文字樣式</a:t>
            </a:r>
          </a:p>
        </p:txBody>
      </p:sp>
      <p:sp>
        <p:nvSpPr>
          <p:cNvPr id="5" name="內容版面配置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內容版面配置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6"/>
          <p:cNvSpPr>
            <a:spLocks noGrp="1"/>
          </p:cNvSpPr>
          <p:nvPr>
            <p:ph type="dt" sz="half" idx="10"/>
          </p:nvPr>
        </p:nvSpPr>
        <p:spPr/>
        <p:txBody>
          <a:bodyPr/>
          <a:lstStyle>
            <a:lvl1pPr>
              <a:defRPr/>
            </a:lvl1pPr>
            <a:extLst/>
          </a:lstStyle>
          <a:p>
            <a:pPr>
              <a:defRPr/>
            </a:pPr>
            <a:fld id="{247B571B-47C9-4985-AB12-541DEC26173C}"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8" name="頁尾版面配置區 7"/>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9" name="投影片編號版面配置區 8"/>
          <p:cNvSpPr>
            <a:spLocks noGrp="1"/>
          </p:cNvSpPr>
          <p:nvPr>
            <p:ph type="sldNum" sz="quarter" idx="12"/>
          </p:nvPr>
        </p:nvSpPr>
        <p:spPr/>
        <p:txBody>
          <a:bodyPr/>
          <a:lstStyle>
            <a:lvl1pPr>
              <a:defRPr/>
            </a:lvl1pPr>
            <a:extLst/>
          </a:lstStyle>
          <a:p>
            <a:pPr>
              <a:defRPr/>
            </a:pPr>
            <a:fld id="{905D952D-19FB-49AE-BD40-32442C9EC93F}"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400968684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extLst/>
          </a:lstStyle>
          <a:p>
            <a:r>
              <a:rPr lang="zh-TW" altLang="en-US" smtClean="0"/>
              <a:t>按一下以編輯母片標題樣式</a:t>
            </a:r>
            <a:endParaRPr lang="en-US"/>
          </a:p>
        </p:txBody>
      </p:sp>
      <p:sp>
        <p:nvSpPr>
          <p:cNvPr id="3" name="日期版面配置區 23"/>
          <p:cNvSpPr>
            <a:spLocks noGrp="1"/>
          </p:cNvSpPr>
          <p:nvPr>
            <p:ph type="dt" sz="half" idx="10"/>
          </p:nvPr>
        </p:nvSpPr>
        <p:spPr/>
        <p:txBody>
          <a:bodyPr/>
          <a:lstStyle>
            <a:lvl1pPr>
              <a:defRPr/>
            </a:lvl1pPr>
          </a:lstStyle>
          <a:p>
            <a:pPr>
              <a:defRPr/>
            </a:pPr>
            <a:fld id="{2AE93B0E-1114-4279-B1B3-2FB847F9CE5C}"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4"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5" name="投影片編號版面配置區 21"/>
          <p:cNvSpPr>
            <a:spLocks noGrp="1"/>
          </p:cNvSpPr>
          <p:nvPr>
            <p:ph type="sldNum" sz="quarter" idx="12"/>
          </p:nvPr>
        </p:nvSpPr>
        <p:spPr/>
        <p:txBody>
          <a:bodyPr/>
          <a:lstStyle>
            <a:lvl1pPr>
              <a:defRPr/>
            </a:lvl1pPr>
          </a:lstStyle>
          <a:p>
            <a:pPr>
              <a:defRPr/>
            </a:pPr>
            <a:fld id="{C68A4D0B-B17B-447B-8669-72BE348E4FBB}"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20608926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矩形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3" name="矩形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4" name="日期版面配置區 1"/>
          <p:cNvSpPr>
            <a:spLocks noGrp="1"/>
          </p:cNvSpPr>
          <p:nvPr>
            <p:ph type="dt" sz="half" idx="10"/>
          </p:nvPr>
        </p:nvSpPr>
        <p:spPr/>
        <p:txBody>
          <a:bodyPr/>
          <a:lstStyle>
            <a:lvl1pPr>
              <a:defRPr/>
            </a:lvl1pPr>
            <a:extLst/>
          </a:lstStyle>
          <a:p>
            <a:pPr>
              <a:defRPr/>
            </a:pPr>
            <a:fld id="{7F5EC1AB-2BC7-4FF3-9A8D-EA0FDC64D8FF}"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5" name="頁尾版面配置區 2"/>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6" name="投影片編號版面配置區 3"/>
          <p:cNvSpPr>
            <a:spLocks noGrp="1"/>
          </p:cNvSpPr>
          <p:nvPr>
            <p:ph type="sldNum" sz="quarter" idx="12"/>
          </p:nvPr>
        </p:nvSpPr>
        <p:spPr/>
        <p:txBody>
          <a:bodyPr/>
          <a:lstStyle>
            <a:lvl1pPr>
              <a:defRPr/>
            </a:lvl1pPr>
            <a:extLst/>
          </a:lstStyle>
          <a:p>
            <a:pPr>
              <a:defRPr/>
            </a:pPr>
            <a:fld id="{29CE05EE-1B2F-4532-85FB-416A0F9EEF4C}"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1955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zh-TW" altLang="en-US" smtClean="0"/>
              <a:t>按一下以編輯母片標題樣式</a:t>
            </a:r>
            <a:endParaRPr lang="en-US"/>
          </a:p>
        </p:txBody>
      </p:sp>
      <p:sp>
        <p:nvSpPr>
          <p:cNvPr id="3" name="文字版面配置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zh-TW" altLang="en-US" smtClean="0"/>
              <a:t>按一下以編輯母片文字樣式</a:t>
            </a:r>
          </a:p>
        </p:txBody>
      </p:sp>
      <p:sp>
        <p:nvSpPr>
          <p:cNvPr id="4" name="內容版面配置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4"/>
          <p:cNvSpPr>
            <a:spLocks noGrp="1"/>
          </p:cNvSpPr>
          <p:nvPr>
            <p:ph type="dt" sz="half" idx="10"/>
          </p:nvPr>
        </p:nvSpPr>
        <p:spPr/>
        <p:txBody>
          <a:bodyPr/>
          <a:lstStyle>
            <a:lvl1pPr>
              <a:defRPr/>
            </a:lvl1pPr>
            <a:extLst/>
          </a:lstStyle>
          <a:p>
            <a:pPr>
              <a:defRPr/>
            </a:pPr>
            <a:fld id="{8A5565D5-4067-48F4-B3F2-BDAD7EAF8B7D}"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6" name="頁尾版面配置區 5"/>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7" name="投影片編號版面配置區 6"/>
          <p:cNvSpPr>
            <a:spLocks noGrp="1"/>
          </p:cNvSpPr>
          <p:nvPr>
            <p:ph type="sldNum" sz="quarter" idx="12"/>
          </p:nvPr>
        </p:nvSpPr>
        <p:spPr/>
        <p:txBody>
          <a:bodyPr/>
          <a:lstStyle>
            <a:lvl1pPr>
              <a:defRPr/>
            </a:lvl1pPr>
            <a:extLst/>
          </a:lstStyle>
          <a:p>
            <a:pPr>
              <a:defRPr/>
            </a:pPr>
            <a:fld id="{C7DC5EAB-14EE-4941-A65B-EB79FCD68F08}"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68837857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矩形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rgbClr val="3891A7"/>
              </a:buClr>
              <a:buSzPct val="80000"/>
              <a:buFont typeface="Wingdings 2"/>
              <a:buNone/>
              <a:defRPr/>
            </a:pPr>
            <a:endParaRPr kumimoji="0" lang="en-US" sz="3200">
              <a:solidFill>
                <a:prstClr val="black"/>
              </a:solidFill>
              <a:latin typeface="Gill Sans MT"/>
            </a:endParaRPr>
          </a:p>
        </p:txBody>
      </p:sp>
      <p:sp>
        <p:nvSpPr>
          <p:cNvPr id="6" name="流程圖: 程序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7" name="流程圖: 程序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dirty="0">
              <a:solidFill>
                <a:prstClr val="white"/>
              </a:solidFill>
            </a:endParaRPr>
          </a:p>
        </p:txBody>
      </p:sp>
      <p:sp>
        <p:nvSpPr>
          <p:cNvPr id="2" name="標題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zh-TW" altLang="en-US" smtClean="0"/>
              <a:t>按一下以編輯母片標題樣式</a:t>
            </a:r>
            <a:endParaRPr lang="en-US"/>
          </a:p>
        </p:txBody>
      </p:sp>
      <p:sp>
        <p:nvSpPr>
          <p:cNvPr id="3" name="圖片版面配置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zh-TW" altLang="en-US" smtClean="0"/>
              <a:t>按一下以編輯母片文字樣式</a:t>
            </a:r>
          </a:p>
        </p:txBody>
      </p:sp>
      <p:sp>
        <p:nvSpPr>
          <p:cNvPr id="8" name="日期版面配置區 4"/>
          <p:cNvSpPr>
            <a:spLocks noGrp="1"/>
          </p:cNvSpPr>
          <p:nvPr>
            <p:ph type="dt" sz="half" idx="10"/>
          </p:nvPr>
        </p:nvSpPr>
        <p:spPr/>
        <p:txBody>
          <a:bodyPr/>
          <a:lstStyle>
            <a:lvl1pPr>
              <a:defRPr/>
            </a:lvl1pPr>
            <a:extLst/>
          </a:lstStyle>
          <a:p>
            <a:pPr>
              <a:defRPr/>
            </a:pPr>
            <a:fld id="{05D03B59-6B1B-49A5-808C-2F73A6B135EC}"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9" name="頁尾版面配置區 5"/>
          <p:cNvSpPr>
            <a:spLocks noGrp="1"/>
          </p:cNvSpPr>
          <p:nvPr>
            <p:ph type="ftr" sz="quarter" idx="11"/>
          </p:nvPr>
        </p:nvSpPr>
        <p:spPr/>
        <p:txBody>
          <a:bodyPr/>
          <a:lstStyle>
            <a:lvl1pPr>
              <a:defRPr/>
            </a:lvl1pPr>
            <a:extLst/>
          </a:lstStyle>
          <a:p>
            <a:pPr>
              <a:defRPr/>
            </a:pPr>
            <a:endParaRPr lang="zh-TW" altLang="en-US">
              <a:solidFill>
                <a:srgbClr val="E7DEC9">
                  <a:shade val="50000"/>
                  <a:satMod val="200000"/>
                </a:srgbClr>
              </a:solidFill>
            </a:endParaRPr>
          </a:p>
        </p:txBody>
      </p:sp>
      <p:sp>
        <p:nvSpPr>
          <p:cNvPr id="10" name="投影片編號版面配置區 6"/>
          <p:cNvSpPr>
            <a:spLocks noGrp="1"/>
          </p:cNvSpPr>
          <p:nvPr>
            <p:ph type="sldNum" sz="quarter" idx="12"/>
          </p:nvPr>
        </p:nvSpPr>
        <p:spPr/>
        <p:txBody>
          <a:bodyPr/>
          <a:lstStyle>
            <a:lvl1pPr>
              <a:defRPr/>
            </a:lvl1pPr>
            <a:extLst/>
          </a:lstStyle>
          <a:p>
            <a:pPr>
              <a:defRPr/>
            </a:pPr>
            <a:fld id="{81329216-D6B6-4D0E-9AB1-96993AB89EBE}"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5873965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7832CF3E-D0C7-4A4E-A806-4DC29A9F67E6}"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5"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6" name="投影片編號版面配置區 21"/>
          <p:cNvSpPr>
            <a:spLocks noGrp="1"/>
          </p:cNvSpPr>
          <p:nvPr>
            <p:ph type="sldNum" sz="quarter" idx="12"/>
          </p:nvPr>
        </p:nvSpPr>
        <p:spPr/>
        <p:txBody>
          <a:bodyPr/>
          <a:lstStyle>
            <a:lvl1pPr>
              <a:defRPr/>
            </a:lvl1pPr>
          </a:lstStyle>
          <a:p>
            <a:pPr>
              <a:defRPr/>
            </a:pPr>
            <a:fld id="{19B1C60B-DBB7-4B79-8B0A-013A5B99F5AC}"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1503364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C4AFDCB6-49BA-4379-A4C5-AA73BFDB6F6E}" type="datetime1">
              <a:rPr lang="zh-TW" altLang="en-US" smtClean="0"/>
              <a:t>2016/5/20</a:t>
            </a:fld>
            <a:endParaRPr lang="zh-TW" altLang="en-US"/>
          </a:p>
        </p:txBody>
      </p:sp>
      <p:sp>
        <p:nvSpPr>
          <p:cNvPr id="3" name="頁尾版面配置區 2"/>
          <p:cNvSpPr>
            <a:spLocks noGrp="1"/>
          </p:cNvSpPr>
          <p:nvPr>
            <p:ph type="ftr" sz="quarter" idx="11"/>
          </p:nvPr>
        </p:nvSpPr>
        <p:spPr/>
        <p:txBody>
          <a:bodyPr/>
          <a:lstStyle>
            <a:lvl1pPr>
              <a:defRPr/>
            </a:lvl1pPr>
          </a:lstStyle>
          <a:p>
            <a:pPr>
              <a:defRPr/>
            </a:pPr>
            <a:endParaRPr lang="zh-TW" altLang="en-US"/>
          </a:p>
        </p:txBody>
      </p:sp>
      <p:sp>
        <p:nvSpPr>
          <p:cNvPr id="4" name="投影片編號版面配置區 22"/>
          <p:cNvSpPr>
            <a:spLocks noGrp="1"/>
          </p:cNvSpPr>
          <p:nvPr>
            <p:ph type="sldNum" sz="quarter" idx="12"/>
          </p:nvPr>
        </p:nvSpPr>
        <p:spPr/>
        <p:txBody>
          <a:bodyPr/>
          <a:lstStyle>
            <a:lvl1pPr>
              <a:defRPr/>
            </a:lvl1pPr>
          </a:lstStyle>
          <a:p>
            <a:pPr>
              <a:defRPr/>
            </a:pPr>
            <a:fld id="{CD9206B2-6D51-4337-BB14-3640AEB97D2F}" type="slidenum">
              <a:rPr lang="zh-TW" altLang="en-US"/>
              <a:pPr>
                <a:defRPr/>
              </a:pPr>
              <a:t>‹#›</a:t>
            </a:fld>
            <a:endParaRPr lang="zh-TW" altLang="en-US"/>
          </a:p>
        </p:txBody>
      </p:sp>
    </p:spTree>
    <p:extLst>
      <p:ext uri="{BB962C8B-B14F-4D97-AF65-F5344CB8AC3E}">
        <p14:creationId xmlns:p14="http://schemas.microsoft.com/office/powerpoint/2010/main" val="29631314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8000" y="274639"/>
            <a:ext cx="1828800" cy="5851525"/>
          </a:xfrm>
        </p:spPr>
        <p:txBody>
          <a:bodyPr vert="eaVert"/>
          <a:lstStyle>
            <a:extLs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1143000" y="274640"/>
            <a:ext cx="5562600" cy="5851525"/>
          </a:xfrm>
        </p:spPr>
        <p:txBody>
          <a:bodyPr vert="eaVert"/>
          <a:lstStyle>
            <a:extLs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23"/>
          <p:cNvSpPr>
            <a:spLocks noGrp="1"/>
          </p:cNvSpPr>
          <p:nvPr>
            <p:ph type="dt" sz="half" idx="10"/>
          </p:nvPr>
        </p:nvSpPr>
        <p:spPr/>
        <p:txBody>
          <a:bodyPr/>
          <a:lstStyle>
            <a:lvl1pPr>
              <a:defRPr/>
            </a:lvl1pPr>
          </a:lstStyle>
          <a:p>
            <a:pPr>
              <a:defRPr/>
            </a:pPr>
            <a:fld id="{8B1C91AD-8FA2-48FC-82F2-C8D4550481EC}"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5"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6" name="投影片編號版面配置區 21"/>
          <p:cNvSpPr>
            <a:spLocks noGrp="1"/>
          </p:cNvSpPr>
          <p:nvPr>
            <p:ph type="sldNum" sz="quarter" idx="12"/>
          </p:nvPr>
        </p:nvSpPr>
        <p:spPr/>
        <p:txBody>
          <a:bodyPr/>
          <a:lstStyle>
            <a:lvl1pPr>
              <a:defRPr/>
            </a:lvl1pPr>
          </a:lstStyle>
          <a:p>
            <a:pPr>
              <a:defRPr/>
            </a:pPr>
            <a:fld id="{69A1B1E8-3D3A-42B1-ACCC-B6A5B91D6480}"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2258758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版面配置區 23"/>
          <p:cNvSpPr>
            <a:spLocks noGrp="1"/>
          </p:cNvSpPr>
          <p:nvPr>
            <p:ph type="dt" sz="half" idx="10"/>
          </p:nvPr>
        </p:nvSpPr>
        <p:spPr/>
        <p:txBody>
          <a:bodyPr/>
          <a:lstStyle>
            <a:lvl1pPr>
              <a:defRPr/>
            </a:lvl1pPr>
          </a:lstStyle>
          <a:p>
            <a:pPr>
              <a:defRPr/>
            </a:pPr>
            <a:fld id="{5B3581EA-87E4-4758-A4AD-19067F95743F}"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3" name="頁尾版面配置區 9"/>
          <p:cNvSpPr>
            <a:spLocks noGrp="1"/>
          </p:cNvSpPr>
          <p:nvPr>
            <p:ph type="ftr" sz="quarter" idx="11"/>
          </p:nvPr>
        </p:nvSpPr>
        <p:spPr/>
        <p:txBody>
          <a:bodyPr/>
          <a:lstStyle>
            <a:lvl1pPr>
              <a:defRPr/>
            </a:lvl1pPr>
          </a:lstStyle>
          <a:p>
            <a:pPr>
              <a:defRPr/>
            </a:pPr>
            <a:endParaRPr lang="zh-TW" altLang="en-US">
              <a:solidFill>
                <a:srgbClr val="E7DEC9">
                  <a:shade val="50000"/>
                  <a:satMod val="200000"/>
                </a:srgbClr>
              </a:solidFill>
            </a:endParaRPr>
          </a:p>
        </p:txBody>
      </p:sp>
      <p:sp>
        <p:nvSpPr>
          <p:cNvPr id="4" name="投影片編號版面配置區 21"/>
          <p:cNvSpPr>
            <a:spLocks noGrp="1"/>
          </p:cNvSpPr>
          <p:nvPr>
            <p:ph type="sldNum" sz="quarter" idx="12"/>
          </p:nvPr>
        </p:nvSpPr>
        <p:spPr/>
        <p:txBody>
          <a:bodyPr/>
          <a:lstStyle>
            <a:lvl1pPr>
              <a:defRPr/>
            </a:lvl1pPr>
          </a:lstStyle>
          <a:p>
            <a:pPr>
              <a:defRPr/>
            </a:pPr>
            <a:fld id="{675F7DF2-A531-45CB-AB7E-8F630D907154}"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22297695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aphicFrame>
        <p:nvGraphicFramePr>
          <p:cNvPr id="4" name="Object 25"/>
          <p:cNvGraphicFramePr>
            <a:graphicFrameLocks noChangeAspect="1"/>
          </p:cNvGraphicFramePr>
          <p:nvPr userDrawn="1"/>
        </p:nvGraphicFramePr>
        <p:xfrm>
          <a:off x="4643438" y="333375"/>
          <a:ext cx="3817937" cy="3687763"/>
        </p:xfrm>
        <a:graphic>
          <a:graphicData uri="http://schemas.openxmlformats.org/presentationml/2006/ole">
            <mc:AlternateContent xmlns:mc="http://schemas.openxmlformats.org/markup-compatibility/2006">
              <mc:Choice xmlns:v="urn:schemas-microsoft-com:vml" Requires="v">
                <p:oleObj spid="_x0000_s1077" name="PhotoImpact" r:id="rId3" imgW="6273016" imgH="6057143" progId="PI3.Image">
                  <p:embed/>
                </p:oleObj>
              </mc:Choice>
              <mc:Fallback>
                <p:oleObj name="PhotoImpact" r:id="rId3" imgW="6273016" imgH="6057143" progId="PI3.Imag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333375"/>
                        <a:ext cx="3817937" cy="3687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18" descr="Light horizontal"/>
          <p:cNvSpPr>
            <a:spLocks noChangeArrowheads="1"/>
          </p:cNvSpPr>
          <p:nvPr/>
        </p:nvSpPr>
        <p:spPr bwMode="gray">
          <a:xfrm>
            <a:off x="0" y="9525"/>
            <a:ext cx="1476375" cy="6848475"/>
          </a:xfrm>
          <a:prstGeom prst="rect">
            <a:avLst/>
          </a:prstGeom>
          <a:pattFill prst="ltHorz">
            <a:fgClr>
              <a:schemeClr val="bg2"/>
            </a:fgClr>
            <a:bgClr>
              <a:srgbClr val="FFFFFF"/>
            </a:bgClr>
          </a:pattFill>
          <a:ln>
            <a:noFill/>
          </a:ln>
          <a:extLst>
            <a:ext uri="{91240B29-F687-4F45-9708-019B960494DF}">
              <a14:hiddenLine xmlns:a14="http://schemas.microsoft.com/office/drawing/2010/main" w="0" algn="ctr">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sp>
        <p:nvSpPr>
          <p:cNvPr id="6" name="Rectangle 19"/>
          <p:cNvSpPr>
            <a:spLocks noChangeArrowheads="1"/>
          </p:cNvSpPr>
          <p:nvPr/>
        </p:nvSpPr>
        <p:spPr bwMode="ltGray">
          <a:xfrm flipV="1">
            <a:off x="0" y="4267200"/>
            <a:ext cx="9144000" cy="1106488"/>
          </a:xfrm>
          <a:prstGeom prst="rect">
            <a:avLst/>
          </a:prstGeom>
          <a:solidFill>
            <a:schemeClr val="accent1"/>
          </a:solidFill>
          <a:ln>
            <a:noFill/>
          </a:ln>
          <a:extLst>
            <a:ext uri="{91240B29-F687-4F45-9708-019B960494DF}">
              <a14:hiddenLine xmlns:a14="http://schemas.microsoft.com/office/drawing/2010/main" w="0" algn="ctr">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sp>
        <p:nvSpPr>
          <p:cNvPr id="7" name="AutoShape 21"/>
          <p:cNvSpPr>
            <a:spLocks noChangeArrowheads="1"/>
          </p:cNvSpPr>
          <p:nvPr/>
        </p:nvSpPr>
        <p:spPr bwMode="ltGray">
          <a:xfrm>
            <a:off x="1474788" y="5156200"/>
            <a:ext cx="7129462" cy="936625"/>
          </a:xfrm>
          <a:prstGeom prst="roundRect">
            <a:avLst>
              <a:gd name="adj" fmla="val 16667"/>
            </a:avLst>
          </a:prstGeom>
          <a:solidFill>
            <a:schemeClr val="tx1"/>
          </a:solidFill>
          <a:ln w="38100" algn="ctr">
            <a:solidFill>
              <a:schemeClr val="bg1"/>
            </a:solidFill>
            <a:round/>
            <a:headEnd/>
            <a:tailEnd/>
          </a:ln>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pic>
        <p:nvPicPr>
          <p:cNvPr id="8" name="Picture 24" descr="EDU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79388" y="188913"/>
            <a:ext cx="1225550"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bwMode="auto">
          <a:xfrm>
            <a:off x="1476375" y="3573463"/>
            <a:ext cx="7239000" cy="1371600"/>
          </a:xfrm>
        </p:spPr>
        <p:txBody>
          <a:bodyPr/>
          <a:lstStyle>
            <a:lvl1pPr algn="l">
              <a:defRPr sz="4000" b="1">
                <a:solidFill>
                  <a:schemeClr val="tx1"/>
                </a:solidFill>
              </a:defRPr>
            </a:lvl1pPr>
          </a:lstStyle>
          <a:p>
            <a:r>
              <a:rPr lang="zh-TW" altLang="en-US"/>
              <a:t>按一下以編輯母片標題樣式</a:t>
            </a:r>
          </a:p>
        </p:txBody>
      </p:sp>
      <p:sp>
        <p:nvSpPr>
          <p:cNvPr id="3075" name="Rectangle 3"/>
          <p:cNvSpPr>
            <a:spLocks noGrp="1" noChangeArrowheads="1"/>
          </p:cNvSpPr>
          <p:nvPr>
            <p:ph type="subTitle" idx="1"/>
          </p:nvPr>
        </p:nvSpPr>
        <p:spPr bwMode="white">
          <a:xfrm>
            <a:off x="1614488" y="5224463"/>
            <a:ext cx="6858000" cy="796925"/>
          </a:xfrm>
        </p:spPr>
        <p:txBody>
          <a:bodyPr/>
          <a:lstStyle>
            <a:lvl1pPr marL="0" indent="0">
              <a:buFont typeface="Wingdings" pitchFamily="2" charset="2"/>
              <a:buNone/>
              <a:defRPr sz="1400" b="1">
                <a:solidFill>
                  <a:schemeClr val="bg1"/>
                </a:solidFill>
              </a:defRPr>
            </a:lvl1pPr>
          </a:lstStyle>
          <a:p>
            <a:r>
              <a:rPr lang="zh-TW" altLang="en-US"/>
              <a:t>按一下以編輯母片副標題樣式</a:t>
            </a:r>
          </a:p>
        </p:txBody>
      </p:sp>
    </p:spTree>
    <p:extLst>
      <p:ext uri="{BB962C8B-B14F-4D97-AF65-F5344CB8AC3E}">
        <p14:creationId xmlns:p14="http://schemas.microsoft.com/office/powerpoint/2010/main" val="17473532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67BAF3DC-B9B3-4D2F-8793-F5513B794047}"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CA24019-8852-4597-93CF-9543E42813ED}"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81156402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4"/>
          <p:cNvSpPr>
            <a:spLocks noGrp="1" noChangeArrowheads="1"/>
          </p:cNvSpPr>
          <p:nvPr>
            <p:ph type="dt" sz="half" idx="10"/>
          </p:nvPr>
        </p:nvSpPr>
        <p:spPr>
          <a:ln/>
        </p:spPr>
        <p:txBody>
          <a:bodyPr/>
          <a:lstStyle>
            <a:lvl1pPr>
              <a:defRPr/>
            </a:lvl1pPr>
          </a:lstStyle>
          <a:p>
            <a:pPr>
              <a:defRPr/>
            </a:pPr>
            <a:fld id="{8EE9DDFB-3B07-4DD9-969E-A4EE48CC95B0}"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9EDCE6-465C-4103-8A16-A65003920E9E}"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1585749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4"/>
          <p:cNvSpPr>
            <a:spLocks noGrp="1" noChangeArrowheads="1"/>
          </p:cNvSpPr>
          <p:nvPr>
            <p:ph type="dt" sz="half" idx="10"/>
          </p:nvPr>
        </p:nvSpPr>
        <p:spPr>
          <a:ln/>
        </p:spPr>
        <p:txBody>
          <a:bodyPr/>
          <a:lstStyle>
            <a:lvl1pPr>
              <a:defRPr/>
            </a:lvl1pPr>
          </a:lstStyle>
          <a:p>
            <a:pPr>
              <a:defRPr/>
            </a:pPr>
            <a:fld id="{60A643D7-FA97-4247-8D0A-DB9A2031FD92}"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2283C6D-BC0D-4C22-8C5C-D859CFBC74E6}"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0248350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4"/>
          <p:cNvSpPr>
            <a:spLocks noGrp="1" noChangeArrowheads="1"/>
          </p:cNvSpPr>
          <p:nvPr>
            <p:ph type="dt" sz="half" idx="10"/>
          </p:nvPr>
        </p:nvSpPr>
        <p:spPr>
          <a:ln/>
        </p:spPr>
        <p:txBody>
          <a:bodyPr/>
          <a:lstStyle>
            <a:lvl1pPr>
              <a:defRPr/>
            </a:lvl1pPr>
          </a:lstStyle>
          <a:p>
            <a:pPr>
              <a:defRPr/>
            </a:pPr>
            <a:fld id="{225BD9B8-C08A-4A6F-B6B8-6A5CC0C17373}" type="datetime1">
              <a:rPr lang="zh-TW" altLang="en-US" smtClean="0">
                <a:solidFill>
                  <a:srgbClr val="23387D"/>
                </a:solidFill>
              </a:rPr>
              <a:t>2016/5/20</a:t>
            </a:fld>
            <a:endParaRPr lang="en-US" altLang="zh-TW">
              <a:solidFill>
                <a:srgbClr val="23387D"/>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FD8EA17-3B9A-47AA-B141-8276A64011E3}"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5978819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4"/>
          <p:cNvSpPr>
            <a:spLocks noGrp="1" noChangeArrowheads="1"/>
          </p:cNvSpPr>
          <p:nvPr>
            <p:ph type="dt" sz="half" idx="10"/>
          </p:nvPr>
        </p:nvSpPr>
        <p:spPr>
          <a:ln/>
        </p:spPr>
        <p:txBody>
          <a:bodyPr/>
          <a:lstStyle>
            <a:lvl1pPr>
              <a:defRPr/>
            </a:lvl1pPr>
          </a:lstStyle>
          <a:p>
            <a:pPr>
              <a:defRPr/>
            </a:pPr>
            <a:fld id="{2FEA723D-E2F0-4990-AD9E-03D5B0CB6F89}" type="datetime1">
              <a:rPr lang="zh-TW" altLang="en-US" smtClean="0">
                <a:solidFill>
                  <a:srgbClr val="23387D"/>
                </a:solidFill>
              </a:rPr>
              <a:t>2016/5/20</a:t>
            </a:fld>
            <a:endParaRPr lang="en-US" altLang="zh-TW">
              <a:solidFill>
                <a:srgbClr val="23387D"/>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9AB9532-F2F9-4305-A4F5-14034BD6F5C6}"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24418803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444CA6C-B3E6-4121-82D2-BB14A435E263}" type="datetime1">
              <a:rPr lang="zh-TW" altLang="en-US" smtClean="0">
                <a:solidFill>
                  <a:srgbClr val="23387D"/>
                </a:solidFill>
              </a:rPr>
              <a:t>2016/5/20</a:t>
            </a:fld>
            <a:endParaRPr lang="en-US" altLang="zh-TW">
              <a:solidFill>
                <a:srgbClr val="23387D"/>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650AA13-88B2-46A7-B9CE-5A866ADE9664}"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6748129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fld id="{D2797B00-D730-49B3-BEDC-B49141AF98C2}"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633EAA6-390F-46C9-A260-AE6EF986EC21}"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82483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6" name="圓角矩形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2" name="標題 1"/>
          <p:cNvSpPr>
            <a:spLocks noGrp="1"/>
          </p:cNvSpPr>
          <p:nvPr>
            <p:ph type="title"/>
          </p:nvPr>
        </p:nvSpPr>
        <p:spPr>
          <a:xfrm>
            <a:off x="914400" y="273050"/>
            <a:ext cx="7772400" cy="1143000"/>
          </a:xfrm>
        </p:spPr>
        <p:txBody>
          <a:bodyPr/>
          <a:lstStyle>
            <a:lvl1pPr algn="l">
              <a:buNone/>
              <a:defRPr sz="4000" b="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1" name="內容版面配置區 10"/>
          <p:cNvSpPr>
            <a:spLocks noGrp="1"/>
          </p:cNvSpPr>
          <p:nvPr>
            <p:ph sz="quarter" idx="1"/>
          </p:nvPr>
        </p:nvSpPr>
        <p:spPr>
          <a:xfrm>
            <a:off x="2971800" y="1600200"/>
            <a:ext cx="5715000" cy="44958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4"/>
          <p:cNvSpPr>
            <a:spLocks noGrp="1"/>
          </p:cNvSpPr>
          <p:nvPr>
            <p:ph type="dt" sz="half" idx="10"/>
          </p:nvPr>
        </p:nvSpPr>
        <p:spPr/>
        <p:txBody>
          <a:bodyPr/>
          <a:lstStyle>
            <a:lvl1pPr>
              <a:defRPr/>
            </a:lvl1pPr>
          </a:lstStyle>
          <a:p>
            <a:pPr>
              <a:defRPr/>
            </a:pPr>
            <a:fld id="{4EF5E33C-C69C-4347-A79A-CCEC439AF751}" type="datetime1">
              <a:rPr lang="zh-TW" altLang="en-US" smtClean="0"/>
              <a:t>2016/5/20</a:t>
            </a:fld>
            <a:endParaRPr lang="zh-TW" altLang="en-US"/>
          </a:p>
        </p:txBody>
      </p:sp>
      <p:sp>
        <p:nvSpPr>
          <p:cNvPr id="8" name="頁尾版面配置區 5"/>
          <p:cNvSpPr>
            <a:spLocks noGrp="1"/>
          </p:cNvSpPr>
          <p:nvPr>
            <p:ph type="ftr" sz="quarter" idx="11"/>
          </p:nvPr>
        </p:nvSpPr>
        <p:spPr/>
        <p:txBody>
          <a:bodyPr/>
          <a:lstStyle>
            <a:lvl1pPr>
              <a:defRPr/>
            </a:lvl1pPr>
          </a:lstStyle>
          <a:p>
            <a:pPr>
              <a:defRPr/>
            </a:pPr>
            <a:endParaRPr lang="zh-TW" altLang="en-US"/>
          </a:p>
        </p:txBody>
      </p:sp>
      <p:sp>
        <p:nvSpPr>
          <p:cNvPr id="9" name="投影片編號版面配置區 6"/>
          <p:cNvSpPr>
            <a:spLocks noGrp="1"/>
          </p:cNvSpPr>
          <p:nvPr>
            <p:ph type="sldNum" sz="quarter" idx="12"/>
          </p:nvPr>
        </p:nvSpPr>
        <p:spPr/>
        <p:txBody>
          <a:bodyPr/>
          <a:lstStyle>
            <a:lvl1pPr>
              <a:defRPr/>
            </a:lvl1pPr>
          </a:lstStyle>
          <a:p>
            <a:pPr>
              <a:defRPr/>
            </a:pPr>
            <a:fld id="{B818326C-A1D3-4F1B-8181-1FAC7E885551}" type="slidenum">
              <a:rPr lang="zh-TW" altLang="en-US"/>
              <a:pPr>
                <a:defRPr/>
              </a:pPr>
              <a:t>‹#›</a:t>
            </a:fld>
            <a:endParaRPr lang="zh-TW" altLang="en-US"/>
          </a:p>
        </p:txBody>
      </p:sp>
    </p:spTree>
    <p:extLst>
      <p:ext uri="{BB962C8B-B14F-4D97-AF65-F5344CB8AC3E}">
        <p14:creationId xmlns:p14="http://schemas.microsoft.com/office/powerpoint/2010/main" val="11163771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4"/>
          <p:cNvSpPr>
            <a:spLocks noGrp="1" noChangeArrowheads="1"/>
          </p:cNvSpPr>
          <p:nvPr>
            <p:ph type="dt" sz="half" idx="10"/>
          </p:nvPr>
        </p:nvSpPr>
        <p:spPr>
          <a:ln/>
        </p:spPr>
        <p:txBody>
          <a:bodyPr/>
          <a:lstStyle>
            <a:lvl1pPr>
              <a:defRPr/>
            </a:lvl1pPr>
          </a:lstStyle>
          <a:p>
            <a:pPr>
              <a:defRPr/>
            </a:pPr>
            <a:fld id="{3D8906F6-E235-4A5D-B223-8F4444C9D51E}" type="datetime1">
              <a:rPr lang="zh-TW" altLang="en-US" smtClean="0">
                <a:solidFill>
                  <a:srgbClr val="23387D"/>
                </a:solidFill>
              </a:rPr>
              <a:t>2016/5/20</a:t>
            </a:fld>
            <a:endParaRPr lang="en-US" altLang="zh-TW">
              <a:solidFill>
                <a:srgbClr val="23387D"/>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84A5D28-B35D-4E38-AF06-6E055A8488E4}"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38956771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0AD7514F-8AE3-4DD8-AAD6-CACF22F4B157}"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C97B38-4A14-4871-901B-2A375278F437}"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92073025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319088"/>
            <a:ext cx="2057400" cy="6005512"/>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319088"/>
            <a:ext cx="6019800" cy="6005512"/>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4"/>
          <p:cNvSpPr>
            <a:spLocks noGrp="1" noChangeArrowheads="1"/>
          </p:cNvSpPr>
          <p:nvPr>
            <p:ph type="dt" sz="half" idx="10"/>
          </p:nvPr>
        </p:nvSpPr>
        <p:spPr>
          <a:ln/>
        </p:spPr>
        <p:txBody>
          <a:bodyPr/>
          <a:lstStyle>
            <a:lvl1pPr>
              <a:defRPr/>
            </a:lvl1pPr>
          </a:lstStyle>
          <a:p>
            <a:pPr>
              <a:defRPr/>
            </a:pPr>
            <a:fld id="{E1C74B59-98E5-4571-988D-9AB60ECDD1B9}"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41D2AC0-8EA7-4410-8F29-17A2CE906E50}"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183313621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dgm" preserve="1">
  <p:cSld name="標題及圖表或組織圖">
    <p:spTree>
      <p:nvGrpSpPr>
        <p:cNvPr id="1" name=""/>
        <p:cNvGrpSpPr/>
        <p:nvPr/>
      </p:nvGrpSpPr>
      <p:grpSpPr>
        <a:xfrm>
          <a:off x="0" y="0"/>
          <a:ext cx="0" cy="0"/>
          <a:chOff x="0" y="0"/>
          <a:chExt cx="0" cy="0"/>
        </a:xfrm>
      </p:grpSpPr>
      <p:sp>
        <p:nvSpPr>
          <p:cNvPr id="2" name="標題 1"/>
          <p:cNvSpPr>
            <a:spLocks noGrp="1"/>
          </p:cNvSpPr>
          <p:nvPr>
            <p:ph type="title"/>
          </p:nvPr>
        </p:nvSpPr>
        <p:spPr>
          <a:xfrm>
            <a:off x="547688" y="319088"/>
            <a:ext cx="7162800" cy="563562"/>
          </a:xfrm>
        </p:spPr>
        <p:txBody>
          <a:bodyPr/>
          <a:lstStyle/>
          <a:p>
            <a:r>
              <a:rPr lang="zh-TW" altLang="en-US" smtClean="0"/>
              <a:t>按一下以編輯母片標題樣式</a:t>
            </a:r>
            <a:endParaRPr lang="zh-TW" altLang="en-US"/>
          </a:p>
        </p:txBody>
      </p:sp>
      <p:sp>
        <p:nvSpPr>
          <p:cNvPr id="3" name="SmartArt 版面配置區 2"/>
          <p:cNvSpPr>
            <a:spLocks noGrp="1"/>
          </p:cNvSpPr>
          <p:nvPr>
            <p:ph type="dgm" idx="1"/>
          </p:nvPr>
        </p:nvSpPr>
        <p:spPr>
          <a:xfrm>
            <a:off x="457200" y="1076325"/>
            <a:ext cx="8229600" cy="524827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8498B643-BCF0-4EF7-BED3-DB41C3042239}"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196ED16-D1A0-43ED-AF62-7B21A12E016F}"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5145760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547688" y="319088"/>
            <a:ext cx="7162800" cy="563562"/>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457200" y="1076325"/>
            <a:ext cx="8229600" cy="5248275"/>
          </a:xfrm>
        </p:spPr>
        <p:txBody>
          <a:bodyPr/>
          <a:lstStyle/>
          <a:p>
            <a:pPr lvl="0"/>
            <a:endParaRPr lang="zh-TW"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FF7A2DCB-4834-42DA-AC3D-B06752F41CB6}" type="datetime1">
              <a:rPr lang="zh-TW" altLang="en-US" smtClean="0">
                <a:solidFill>
                  <a:srgbClr val="23387D"/>
                </a:solidFill>
              </a:rPr>
              <a:t>2016/5/20</a:t>
            </a:fld>
            <a:endParaRPr lang="en-US" altLang="zh-TW">
              <a:solidFill>
                <a:srgbClr val="23387D"/>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en-US">
              <a:solidFill>
                <a:srgbClr val="23387D"/>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30F09C5-AA49-462E-BBD2-DA9E1855431E}" type="slidenum">
              <a:rPr lang="zh-TW" altLang="en-US">
                <a:solidFill>
                  <a:srgbClr val="23387D"/>
                </a:solidFill>
              </a:rPr>
              <a:pPr>
                <a:defRPr/>
              </a:pPr>
              <a:t>‹#›</a:t>
            </a:fld>
            <a:endParaRPr lang="en-US" altLang="zh-TW">
              <a:solidFill>
                <a:srgbClr val="23387D"/>
              </a:solidFill>
            </a:endParaRPr>
          </a:p>
        </p:txBody>
      </p:sp>
    </p:spTree>
    <p:extLst>
      <p:ext uri="{BB962C8B-B14F-4D97-AF65-F5344CB8AC3E}">
        <p14:creationId xmlns:p14="http://schemas.microsoft.com/office/powerpoint/2010/main" val="6255160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 name="矩形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TW" altLang="en-US" smtClean="0"/>
              <a:t>按一下以編輯母片標題樣式</a:t>
            </a:r>
            <a:endParaRPr lang="en-US"/>
          </a:p>
        </p:txBody>
      </p:sp>
      <p:sp>
        <p:nvSpPr>
          <p:cNvPr id="11" name="日期版面配置區 27"/>
          <p:cNvSpPr>
            <a:spLocks noGrp="1"/>
          </p:cNvSpPr>
          <p:nvPr>
            <p:ph type="dt" sz="half" idx="10"/>
          </p:nvPr>
        </p:nvSpPr>
        <p:spPr/>
        <p:txBody>
          <a:bodyPr/>
          <a:lstStyle>
            <a:lvl1pPr>
              <a:defRPr/>
            </a:lvl1pPr>
          </a:lstStyle>
          <a:p>
            <a:pPr>
              <a:defRPr/>
            </a:pPr>
            <a:fld id="{11BE648D-490F-4DBC-AAC7-14CBE35A498D}" type="datetime1">
              <a:rPr lang="zh-TW" altLang="en-US" smtClean="0">
                <a:solidFill>
                  <a:srgbClr val="04617B"/>
                </a:solidFill>
              </a:rPr>
              <a:t>2016/5/20</a:t>
            </a:fld>
            <a:endParaRPr lang="zh-TW" altLang="en-US">
              <a:solidFill>
                <a:srgbClr val="04617B"/>
              </a:solidFill>
            </a:endParaRPr>
          </a:p>
        </p:txBody>
      </p:sp>
      <p:sp>
        <p:nvSpPr>
          <p:cNvPr id="12" name="頁尾版面配置區 16"/>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13" name="投影片編號版面配置區 28"/>
          <p:cNvSpPr>
            <a:spLocks noGrp="1"/>
          </p:cNvSpPr>
          <p:nvPr>
            <p:ph type="sldNum" sz="quarter" idx="12"/>
          </p:nvPr>
        </p:nvSpPr>
        <p:spPr/>
        <p:txBody>
          <a:bodyPr/>
          <a:lstStyle>
            <a:lvl1pPr>
              <a:defRPr sz="1400">
                <a:solidFill>
                  <a:srgbClr val="FFFFFF"/>
                </a:solidFill>
              </a:defRPr>
            </a:lvl1pPr>
          </a:lstStyle>
          <a:p>
            <a:pPr>
              <a:defRPr/>
            </a:pPr>
            <a:fld id="{93611902-5DCC-41A0-929D-4615F4159FBD}" type="slidenum">
              <a:rPr lang="zh-TW" altLang="en-US"/>
              <a:pPr>
                <a:defRPr/>
              </a:pPr>
              <a:t>‹#›</a:t>
            </a:fld>
            <a:endParaRPr lang="zh-TW" altLang="en-US"/>
          </a:p>
        </p:txBody>
      </p:sp>
    </p:spTree>
    <p:extLst>
      <p:ext uri="{BB962C8B-B14F-4D97-AF65-F5344CB8AC3E}">
        <p14:creationId xmlns:p14="http://schemas.microsoft.com/office/powerpoint/2010/main" val="3432398428"/>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914400" y="1447800"/>
            <a:ext cx="77724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DA8106D2-4A75-49B9-A267-A5B9C596FEAD}"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AE32AF4C-F7DC-487D-830D-C7C140DD0989}" type="slidenum">
              <a:rPr lang="zh-TW" altLang="en-US"/>
              <a:pPr>
                <a:defRPr/>
              </a:pPr>
              <a:t>‹#›</a:t>
            </a:fld>
            <a:endParaRPr lang="zh-TW" altLang="en-US"/>
          </a:p>
        </p:txBody>
      </p:sp>
    </p:spTree>
    <p:extLst>
      <p:ext uri="{BB962C8B-B14F-4D97-AF65-F5344CB8AC3E}">
        <p14:creationId xmlns:p14="http://schemas.microsoft.com/office/powerpoint/2010/main" val="224255323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8" name="矩形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722313" y="952500"/>
            <a:ext cx="7772400" cy="1362075"/>
          </a:xfrm>
        </p:spPr>
        <p:txBody>
          <a:bodyPr/>
          <a:lstStyle>
            <a:lvl1pPr algn="l">
              <a:buNone/>
              <a:defRPr sz="4000" b="0" cap="none"/>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9" name="日期版面配置區 3"/>
          <p:cNvSpPr>
            <a:spLocks noGrp="1"/>
          </p:cNvSpPr>
          <p:nvPr>
            <p:ph type="dt" sz="half" idx="10"/>
          </p:nvPr>
        </p:nvSpPr>
        <p:spPr/>
        <p:txBody>
          <a:bodyPr/>
          <a:lstStyle>
            <a:lvl1pPr>
              <a:defRPr/>
            </a:lvl1pPr>
          </a:lstStyle>
          <a:p>
            <a:pPr>
              <a:defRPr/>
            </a:pPr>
            <a:fld id="{6ACB15A0-AD22-4004-9FF4-33C59A3E7D8E}" type="datetime1">
              <a:rPr lang="zh-TW" altLang="en-US" smtClean="0">
                <a:solidFill>
                  <a:srgbClr val="04617B"/>
                </a:solidFill>
              </a:rPr>
              <a:t>2016/5/20</a:t>
            </a:fld>
            <a:endParaRPr lang="zh-TW" altLang="en-US">
              <a:solidFill>
                <a:srgbClr val="04617B"/>
              </a:solidFill>
            </a:endParaRPr>
          </a:p>
        </p:txBody>
      </p:sp>
      <p:sp>
        <p:nvSpPr>
          <p:cNvPr id="10" name="頁尾版面配置區 4"/>
          <p:cNvSpPr>
            <a:spLocks noGrp="1"/>
          </p:cNvSpPr>
          <p:nvPr>
            <p:ph type="ftr" sz="quarter" idx="11"/>
          </p:nvPr>
        </p:nvSpPr>
        <p:spPr>
          <a:xfrm>
            <a:off x="800100" y="6172200"/>
            <a:ext cx="4000500" cy="457200"/>
          </a:xfrm>
        </p:spPr>
        <p:txBody>
          <a:bodyPr/>
          <a:lstStyle>
            <a:lvl1pPr>
              <a:defRPr/>
            </a:lvl1pPr>
          </a:lstStyle>
          <a:p>
            <a:pPr>
              <a:defRPr/>
            </a:pPr>
            <a:endParaRPr lang="zh-TW" altLang="en-US">
              <a:solidFill>
                <a:srgbClr val="04617B"/>
              </a:solidFill>
            </a:endParaRPr>
          </a:p>
        </p:txBody>
      </p:sp>
      <p:sp>
        <p:nvSpPr>
          <p:cNvPr id="11" name="投影片編號版面配置區 5"/>
          <p:cNvSpPr>
            <a:spLocks noGrp="1"/>
          </p:cNvSpPr>
          <p:nvPr>
            <p:ph type="sldNum" sz="quarter" idx="12"/>
          </p:nvPr>
        </p:nvSpPr>
        <p:spPr>
          <a:xfrm>
            <a:off x="146050" y="6208713"/>
            <a:ext cx="457200" cy="457200"/>
          </a:xfrm>
        </p:spPr>
        <p:txBody>
          <a:bodyPr/>
          <a:lstStyle>
            <a:lvl1pPr>
              <a:defRPr/>
            </a:lvl1pPr>
          </a:lstStyle>
          <a:p>
            <a:pPr>
              <a:defRPr/>
            </a:pPr>
            <a:fld id="{2BB2CCF5-7F11-4496-9BCD-EF4CD653B209}" type="slidenum">
              <a:rPr lang="zh-TW" altLang="en-US"/>
              <a:pPr>
                <a:defRPr/>
              </a:pPr>
              <a:t>‹#›</a:t>
            </a:fld>
            <a:endParaRPr lang="zh-TW" altLang="en-US"/>
          </a:p>
        </p:txBody>
      </p:sp>
    </p:spTree>
    <p:extLst>
      <p:ext uri="{BB962C8B-B14F-4D97-AF65-F5344CB8AC3E}">
        <p14:creationId xmlns:p14="http://schemas.microsoft.com/office/powerpoint/2010/main" val="3976884572"/>
      </p:ext>
    </p:extLst>
  </p:cSld>
  <p:clrMapOvr>
    <a:overrideClrMapping bg1="lt1" tx1="dk1" bg2="lt2" tx2="dk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91440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93395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49E2F9F0-B95A-4F73-A9D9-F86B08AF04BC}" type="datetime1">
              <a:rPr lang="zh-TW" altLang="en-US" smtClean="0">
                <a:solidFill>
                  <a:srgbClr val="04617B"/>
                </a:solidFill>
              </a:rPr>
              <a:t>2016/5/20</a:t>
            </a:fld>
            <a:endParaRPr lang="zh-TW" altLang="en-US">
              <a:solidFill>
                <a:srgbClr val="04617B"/>
              </a:solidFill>
            </a:endParaRPr>
          </a:p>
        </p:txBody>
      </p:sp>
      <p:sp>
        <p:nvSpPr>
          <p:cNvPr id="6"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7" name="投影片編號版面配置區 22"/>
          <p:cNvSpPr>
            <a:spLocks noGrp="1"/>
          </p:cNvSpPr>
          <p:nvPr>
            <p:ph type="sldNum" sz="quarter" idx="12"/>
          </p:nvPr>
        </p:nvSpPr>
        <p:spPr/>
        <p:txBody>
          <a:bodyPr/>
          <a:lstStyle>
            <a:lvl1pPr>
              <a:defRPr/>
            </a:lvl1pPr>
          </a:lstStyle>
          <a:p>
            <a:pPr>
              <a:defRPr/>
            </a:pPr>
            <a:fld id="{43F374E0-4457-40EC-960A-8D8F0548DDCC}" type="slidenum">
              <a:rPr lang="zh-TW" altLang="en-US"/>
              <a:pPr>
                <a:defRPr/>
              </a:pPr>
              <a:t>‹#›</a:t>
            </a:fld>
            <a:endParaRPr lang="zh-TW" altLang="en-US"/>
          </a:p>
        </p:txBody>
      </p:sp>
    </p:spTree>
    <p:extLst>
      <p:ext uri="{BB962C8B-B14F-4D97-AF65-F5344CB8AC3E}">
        <p14:creationId xmlns:p14="http://schemas.microsoft.com/office/powerpoint/2010/main" val="6523959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lstStyle>
            <a:lvl1pPr>
              <a:defRPr/>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11" name="內容版面配置區 10"/>
          <p:cNvSpPr>
            <a:spLocks noGrp="1"/>
          </p:cNvSpPr>
          <p:nvPr>
            <p:ph sz="half" idx="2"/>
          </p:nvPr>
        </p:nvSpPr>
        <p:spPr>
          <a:xfrm>
            <a:off x="9144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half" idx="4"/>
          </p:nvPr>
        </p:nvSpPr>
        <p:spPr>
          <a:xfrm>
            <a:off x="49530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13"/>
          <p:cNvSpPr>
            <a:spLocks noGrp="1"/>
          </p:cNvSpPr>
          <p:nvPr>
            <p:ph type="dt" sz="half" idx="10"/>
          </p:nvPr>
        </p:nvSpPr>
        <p:spPr/>
        <p:txBody>
          <a:bodyPr/>
          <a:lstStyle>
            <a:lvl1pPr>
              <a:defRPr/>
            </a:lvl1pPr>
          </a:lstStyle>
          <a:p>
            <a:pPr>
              <a:defRPr/>
            </a:pPr>
            <a:fld id="{84BACB9E-5229-4E17-B7DC-6E40836CA4DB}" type="datetime1">
              <a:rPr lang="zh-TW" altLang="en-US" smtClean="0">
                <a:solidFill>
                  <a:srgbClr val="04617B"/>
                </a:solidFill>
              </a:rPr>
              <a:t>2016/5/20</a:t>
            </a:fld>
            <a:endParaRPr lang="zh-TW" altLang="en-US">
              <a:solidFill>
                <a:srgbClr val="04617B"/>
              </a:solidFill>
            </a:endParaRPr>
          </a:p>
        </p:txBody>
      </p:sp>
      <p:sp>
        <p:nvSpPr>
          <p:cNvPr id="8"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22"/>
          <p:cNvSpPr>
            <a:spLocks noGrp="1"/>
          </p:cNvSpPr>
          <p:nvPr>
            <p:ph type="sldNum" sz="quarter" idx="12"/>
          </p:nvPr>
        </p:nvSpPr>
        <p:spPr/>
        <p:txBody>
          <a:bodyPr/>
          <a:lstStyle>
            <a:lvl1pPr>
              <a:defRPr/>
            </a:lvl1pPr>
          </a:lstStyle>
          <a:p>
            <a:pPr>
              <a:defRPr/>
            </a:pPr>
            <a:fld id="{F689F03C-4E42-4975-9572-67B4D4EF60B1}" type="slidenum">
              <a:rPr lang="zh-TW" altLang="en-US"/>
              <a:pPr>
                <a:defRPr/>
              </a:pPr>
              <a:t>‹#›</a:t>
            </a:fld>
            <a:endParaRPr lang="zh-TW" altLang="en-US"/>
          </a:p>
        </p:txBody>
      </p:sp>
    </p:spTree>
    <p:extLst>
      <p:ext uri="{BB962C8B-B14F-4D97-AF65-F5344CB8AC3E}">
        <p14:creationId xmlns:p14="http://schemas.microsoft.com/office/powerpoint/2010/main" val="125449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矩形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lang="zh-TW" altLang="en-US" smtClean="0"/>
              <a:t>按一下以編輯母片標題樣式</a:t>
            </a:r>
            <a:endParaRPr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8" name="日期版面配置區 4"/>
          <p:cNvSpPr>
            <a:spLocks noGrp="1"/>
          </p:cNvSpPr>
          <p:nvPr>
            <p:ph type="dt" sz="half" idx="10"/>
          </p:nvPr>
        </p:nvSpPr>
        <p:spPr/>
        <p:txBody>
          <a:bodyPr/>
          <a:lstStyle>
            <a:lvl1pPr>
              <a:defRPr/>
            </a:lvl1pPr>
          </a:lstStyle>
          <a:p>
            <a:pPr>
              <a:defRPr/>
            </a:pPr>
            <a:fld id="{F1A6E754-05CB-4C77-A684-B6E6971DA317}" type="datetime1">
              <a:rPr lang="zh-TW" altLang="en-US" smtClean="0"/>
              <a:t>2016/5/20</a:t>
            </a:fld>
            <a:endParaRPr lang="zh-TW" altLang="en-US"/>
          </a:p>
        </p:txBody>
      </p:sp>
      <p:sp>
        <p:nvSpPr>
          <p:cNvPr id="9" name="頁尾版面配置區 5"/>
          <p:cNvSpPr>
            <a:spLocks noGrp="1"/>
          </p:cNvSpPr>
          <p:nvPr>
            <p:ph type="ftr" sz="quarter" idx="11"/>
          </p:nvPr>
        </p:nvSpPr>
        <p:spPr>
          <a:xfrm>
            <a:off x="914400" y="6172200"/>
            <a:ext cx="3886200" cy="457200"/>
          </a:xfrm>
        </p:spPr>
        <p:txBody>
          <a:bodyPr/>
          <a:lstStyle>
            <a:lvl1pPr>
              <a:defRPr/>
            </a:lvl1pPr>
          </a:lstStyle>
          <a:p>
            <a:pPr>
              <a:defRPr/>
            </a:pPr>
            <a:endParaRPr lang="zh-TW" altLang="en-US"/>
          </a:p>
        </p:txBody>
      </p:sp>
      <p:sp>
        <p:nvSpPr>
          <p:cNvPr id="10" name="投影片編號版面配置區 6"/>
          <p:cNvSpPr>
            <a:spLocks noGrp="1"/>
          </p:cNvSpPr>
          <p:nvPr>
            <p:ph type="sldNum" sz="quarter" idx="12"/>
          </p:nvPr>
        </p:nvSpPr>
        <p:spPr>
          <a:xfrm>
            <a:off x="146050" y="6208713"/>
            <a:ext cx="457200" cy="457200"/>
          </a:xfrm>
        </p:spPr>
        <p:txBody>
          <a:bodyPr/>
          <a:lstStyle>
            <a:lvl1pPr>
              <a:defRPr/>
            </a:lvl1pPr>
          </a:lstStyle>
          <a:p>
            <a:pPr>
              <a:defRPr/>
            </a:pPr>
            <a:fld id="{ED0ECEC1-D036-41F4-99B3-AC99C14BBC0B}" type="slidenum">
              <a:rPr lang="zh-TW" altLang="en-US"/>
              <a:pPr>
                <a:defRPr/>
              </a:pPr>
              <a:t>‹#›</a:t>
            </a:fld>
            <a:endParaRPr lang="zh-TW" altLang="en-US"/>
          </a:p>
        </p:txBody>
      </p:sp>
    </p:spTree>
    <p:extLst>
      <p:ext uri="{BB962C8B-B14F-4D97-AF65-F5344CB8AC3E}">
        <p14:creationId xmlns:p14="http://schemas.microsoft.com/office/powerpoint/2010/main" val="200357936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13"/>
          <p:cNvSpPr>
            <a:spLocks noGrp="1"/>
          </p:cNvSpPr>
          <p:nvPr>
            <p:ph type="dt" sz="half" idx="10"/>
          </p:nvPr>
        </p:nvSpPr>
        <p:spPr/>
        <p:txBody>
          <a:bodyPr/>
          <a:lstStyle>
            <a:lvl1pPr>
              <a:defRPr/>
            </a:lvl1pPr>
          </a:lstStyle>
          <a:p>
            <a:pPr>
              <a:defRPr/>
            </a:pPr>
            <a:fld id="{0A01CCCD-9DA7-4B90-AA55-92029AF57F03}" type="datetime1">
              <a:rPr lang="zh-TW" altLang="en-US" smtClean="0">
                <a:solidFill>
                  <a:srgbClr val="04617B"/>
                </a:solidFill>
              </a:rPr>
              <a:t>2016/5/20</a:t>
            </a:fld>
            <a:endParaRPr lang="zh-TW" altLang="en-US">
              <a:solidFill>
                <a:srgbClr val="04617B"/>
              </a:solidFill>
            </a:endParaRPr>
          </a:p>
        </p:txBody>
      </p:sp>
      <p:sp>
        <p:nvSpPr>
          <p:cNvPr id="4"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5" name="投影片編號版面配置區 22"/>
          <p:cNvSpPr>
            <a:spLocks noGrp="1"/>
          </p:cNvSpPr>
          <p:nvPr>
            <p:ph type="sldNum" sz="quarter" idx="12"/>
          </p:nvPr>
        </p:nvSpPr>
        <p:spPr/>
        <p:txBody>
          <a:bodyPr/>
          <a:lstStyle>
            <a:lvl1pPr>
              <a:defRPr/>
            </a:lvl1pPr>
          </a:lstStyle>
          <a:p>
            <a:pPr>
              <a:defRPr/>
            </a:pPr>
            <a:fld id="{FFE24EDF-1071-4806-AF87-ECDB323CA6F6}" type="slidenum">
              <a:rPr lang="zh-TW" altLang="en-US"/>
              <a:pPr>
                <a:defRPr/>
              </a:pPr>
              <a:t>‹#›</a:t>
            </a:fld>
            <a:endParaRPr lang="zh-TW" altLang="en-US"/>
          </a:p>
        </p:txBody>
      </p:sp>
    </p:spTree>
    <p:extLst>
      <p:ext uri="{BB962C8B-B14F-4D97-AF65-F5344CB8AC3E}">
        <p14:creationId xmlns:p14="http://schemas.microsoft.com/office/powerpoint/2010/main" val="173776911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43E6DC63-EC2E-44E6-8093-F4A169B11009}"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4" name="投影片編號版面配置區 22"/>
          <p:cNvSpPr>
            <a:spLocks noGrp="1"/>
          </p:cNvSpPr>
          <p:nvPr>
            <p:ph type="sldNum" sz="quarter" idx="12"/>
          </p:nvPr>
        </p:nvSpPr>
        <p:spPr/>
        <p:txBody>
          <a:bodyPr/>
          <a:lstStyle>
            <a:lvl1pPr>
              <a:defRPr/>
            </a:lvl1pPr>
          </a:lstStyle>
          <a:p>
            <a:pPr>
              <a:defRPr/>
            </a:pPr>
            <a:fld id="{CD9206B2-6D51-4337-BB14-3640AEB97D2F}" type="slidenum">
              <a:rPr lang="zh-TW" altLang="en-US"/>
              <a:pPr>
                <a:defRPr/>
              </a:pPr>
              <a:t>‹#›</a:t>
            </a:fld>
            <a:endParaRPr lang="zh-TW" altLang="en-US"/>
          </a:p>
        </p:txBody>
      </p:sp>
    </p:spTree>
    <p:extLst>
      <p:ext uri="{BB962C8B-B14F-4D97-AF65-F5344CB8AC3E}">
        <p14:creationId xmlns:p14="http://schemas.microsoft.com/office/powerpoint/2010/main" val="25455016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6" name="圓角矩形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273050"/>
            <a:ext cx="7772400" cy="1143000"/>
          </a:xfrm>
        </p:spPr>
        <p:txBody>
          <a:bodyPr/>
          <a:lstStyle>
            <a:lvl1pPr algn="l">
              <a:buNone/>
              <a:defRPr sz="4000" b="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1" name="內容版面配置區 10"/>
          <p:cNvSpPr>
            <a:spLocks noGrp="1"/>
          </p:cNvSpPr>
          <p:nvPr>
            <p:ph sz="quarter" idx="1"/>
          </p:nvPr>
        </p:nvSpPr>
        <p:spPr>
          <a:xfrm>
            <a:off x="2971800" y="1600200"/>
            <a:ext cx="5715000" cy="44958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4"/>
          <p:cNvSpPr>
            <a:spLocks noGrp="1"/>
          </p:cNvSpPr>
          <p:nvPr>
            <p:ph type="dt" sz="half" idx="10"/>
          </p:nvPr>
        </p:nvSpPr>
        <p:spPr/>
        <p:txBody>
          <a:bodyPr/>
          <a:lstStyle>
            <a:lvl1pPr>
              <a:defRPr/>
            </a:lvl1pPr>
          </a:lstStyle>
          <a:p>
            <a:pPr>
              <a:defRPr/>
            </a:pPr>
            <a:fld id="{77E164C6-56E0-4C51-884B-3E658924D4D3}" type="datetime1">
              <a:rPr lang="zh-TW" altLang="en-US" smtClean="0">
                <a:solidFill>
                  <a:srgbClr val="04617B"/>
                </a:solidFill>
              </a:rPr>
              <a:t>2016/5/20</a:t>
            </a:fld>
            <a:endParaRPr lang="zh-TW" altLang="en-US">
              <a:solidFill>
                <a:srgbClr val="04617B"/>
              </a:solidFill>
            </a:endParaRPr>
          </a:p>
        </p:txBody>
      </p:sp>
      <p:sp>
        <p:nvSpPr>
          <p:cNvPr id="8" name="頁尾版面配置區 5"/>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9" name="投影片編號版面配置區 6"/>
          <p:cNvSpPr>
            <a:spLocks noGrp="1"/>
          </p:cNvSpPr>
          <p:nvPr>
            <p:ph type="sldNum" sz="quarter" idx="12"/>
          </p:nvPr>
        </p:nvSpPr>
        <p:spPr/>
        <p:txBody>
          <a:bodyPr/>
          <a:lstStyle>
            <a:lvl1pPr>
              <a:defRPr/>
            </a:lvl1pPr>
          </a:lstStyle>
          <a:p>
            <a:pPr>
              <a:defRPr/>
            </a:pPr>
            <a:fld id="{B818326C-A1D3-4F1B-8181-1FAC7E885551}" type="slidenum">
              <a:rPr lang="zh-TW" altLang="en-US"/>
              <a:pPr>
                <a:defRPr/>
              </a:pPr>
              <a:t>‹#›</a:t>
            </a:fld>
            <a:endParaRPr lang="zh-TW" altLang="en-US"/>
          </a:p>
        </p:txBody>
      </p:sp>
    </p:spTree>
    <p:extLst>
      <p:ext uri="{BB962C8B-B14F-4D97-AF65-F5344CB8AC3E}">
        <p14:creationId xmlns:p14="http://schemas.microsoft.com/office/powerpoint/2010/main" val="67821456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矩形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lang="zh-TW" altLang="en-US" smtClean="0"/>
              <a:t>按一下以編輯母片標題樣式</a:t>
            </a:r>
            <a:endParaRPr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8" name="日期版面配置區 4"/>
          <p:cNvSpPr>
            <a:spLocks noGrp="1"/>
          </p:cNvSpPr>
          <p:nvPr>
            <p:ph type="dt" sz="half" idx="10"/>
          </p:nvPr>
        </p:nvSpPr>
        <p:spPr/>
        <p:txBody>
          <a:bodyPr/>
          <a:lstStyle>
            <a:lvl1pPr>
              <a:defRPr/>
            </a:lvl1pPr>
          </a:lstStyle>
          <a:p>
            <a:pPr>
              <a:defRPr/>
            </a:pPr>
            <a:fld id="{9E26C631-16C0-4A73-800D-F690430AE20B}" type="datetime1">
              <a:rPr lang="zh-TW" altLang="en-US" smtClean="0">
                <a:solidFill>
                  <a:srgbClr val="04617B"/>
                </a:solidFill>
              </a:rPr>
              <a:t>2016/5/20</a:t>
            </a:fld>
            <a:endParaRPr lang="zh-TW" altLang="en-US">
              <a:solidFill>
                <a:srgbClr val="04617B"/>
              </a:solidFill>
            </a:endParaRPr>
          </a:p>
        </p:txBody>
      </p:sp>
      <p:sp>
        <p:nvSpPr>
          <p:cNvPr id="9" name="頁尾版面配置區 5"/>
          <p:cNvSpPr>
            <a:spLocks noGrp="1"/>
          </p:cNvSpPr>
          <p:nvPr>
            <p:ph type="ftr" sz="quarter" idx="11"/>
          </p:nvPr>
        </p:nvSpPr>
        <p:spPr>
          <a:xfrm>
            <a:off x="914400" y="6172200"/>
            <a:ext cx="3886200" cy="457200"/>
          </a:xfrm>
        </p:spPr>
        <p:txBody>
          <a:bodyPr/>
          <a:lstStyle>
            <a:lvl1pPr>
              <a:defRPr/>
            </a:lvl1pPr>
          </a:lstStyle>
          <a:p>
            <a:pPr>
              <a:defRPr/>
            </a:pPr>
            <a:endParaRPr lang="zh-TW" altLang="en-US">
              <a:solidFill>
                <a:srgbClr val="04617B"/>
              </a:solidFill>
            </a:endParaRPr>
          </a:p>
        </p:txBody>
      </p:sp>
      <p:sp>
        <p:nvSpPr>
          <p:cNvPr id="10" name="投影片編號版面配置區 6"/>
          <p:cNvSpPr>
            <a:spLocks noGrp="1"/>
          </p:cNvSpPr>
          <p:nvPr>
            <p:ph type="sldNum" sz="quarter" idx="12"/>
          </p:nvPr>
        </p:nvSpPr>
        <p:spPr>
          <a:xfrm>
            <a:off x="146050" y="6208713"/>
            <a:ext cx="457200" cy="457200"/>
          </a:xfrm>
        </p:spPr>
        <p:txBody>
          <a:bodyPr/>
          <a:lstStyle>
            <a:lvl1pPr>
              <a:defRPr/>
            </a:lvl1pPr>
          </a:lstStyle>
          <a:p>
            <a:pPr>
              <a:defRPr/>
            </a:pPr>
            <a:fld id="{ED0ECEC1-D036-41F4-99B3-AC99C14BBC0B}" type="slidenum">
              <a:rPr lang="zh-TW" altLang="en-US"/>
              <a:pPr>
                <a:defRPr/>
              </a:pPr>
              <a:t>‹#›</a:t>
            </a:fld>
            <a:endParaRPr lang="zh-TW" altLang="en-US"/>
          </a:p>
        </p:txBody>
      </p:sp>
    </p:spTree>
    <p:extLst>
      <p:ext uri="{BB962C8B-B14F-4D97-AF65-F5344CB8AC3E}">
        <p14:creationId xmlns:p14="http://schemas.microsoft.com/office/powerpoint/2010/main" val="326930654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A04CAAF4-C80C-4BA2-BC5E-9A039B74FC80}"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6644ACD4-9DC9-4609-BC94-95B0077C12C6}" type="slidenum">
              <a:rPr lang="zh-TW" altLang="en-US"/>
              <a:pPr>
                <a:defRPr/>
              </a:pPr>
              <a:t>‹#›</a:t>
            </a:fld>
            <a:endParaRPr lang="zh-TW" altLang="en-US"/>
          </a:p>
        </p:txBody>
      </p:sp>
    </p:spTree>
    <p:extLst>
      <p:ext uri="{BB962C8B-B14F-4D97-AF65-F5344CB8AC3E}">
        <p14:creationId xmlns:p14="http://schemas.microsoft.com/office/powerpoint/2010/main" val="35317890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E550E9E9-4AEC-4E4D-A334-2B22E8634415}"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DEB4E311-2F03-4A93-B346-4A34DDFE442B}" type="slidenum">
              <a:rPr lang="zh-TW" altLang="en-US"/>
              <a:pPr>
                <a:defRPr/>
              </a:pPr>
              <a:t>‹#›</a:t>
            </a:fld>
            <a:endParaRPr lang="zh-TW" altLang="en-US"/>
          </a:p>
        </p:txBody>
      </p:sp>
    </p:spTree>
    <p:extLst>
      <p:ext uri="{BB962C8B-B14F-4D97-AF65-F5344CB8AC3E}">
        <p14:creationId xmlns:p14="http://schemas.microsoft.com/office/powerpoint/2010/main" val="4263597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 name="矩形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TW" altLang="en-US" smtClean="0"/>
              <a:t>按一下以編輯母片標題樣式</a:t>
            </a:r>
            <a:endParaRPr lang="en-US"/>
          </a:p>
        </p:txBody>
      </p:sp>
      <p:sp>
        <p:nvSpPr>
          <p:cNvPr id="11" name="日期版面配置區 27"/>
          <p:cNvSpPr>
            <a:spLocks noGrp="1"/>
          </p:cNvSpPr>
          <p:nvPr>
            <p:ph type="dt" sz="half" idx="10"/>
          </p:nvPr>
        </p:nvSpPr>
        <p:spPr/>
        <p:txBody>
          <a:bodyPr/>
          <a:lstStyle>
            <a:lvl1pPr>
              <a:defRPr/>
            </a:lvl1pPr>
          </a:lstStyle>
          <a:p>
            <a:pPr>
              <a:defRPr/>
            </a:pPr>
            <a:fld id="{C9FABE9D-8459-42A9-8E6D-D7F1974039C4}" type="datetime1">
              <a:rPr lang="zh-TW" altLang="en-US" smtClean="0">
                <a:solidFill>
                  <a:srgbClr val="04617B"/>
                </a:solidFill>
              </a:rPr>
              <a:t>2016/5/20</a:t>
            </a:fld>
            <a:endParaRPr lang="zh-TW" altLang="en-US">
              <a:solidFill>
                <a:srgbClr val="04617B"/>
              </a:solidFill>
            </a:endParaRPr>
          </a:p>
        </p:txBody>
      </p:sp>
      <p:sp>
        <p:nvSpPr>
          <p:cNvPr id="12" name="頁尾版面配置區 16"/>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13" name="投影片編號版面配置區 28"/>
          <p:cNvSpPr>
            <a:spLocks noGrp="1"/>
          </p:cNvSpPr>
          <p:nvPr>
            <p:ph type="sldNum" sz="quarter" idx="12"/>
          </p:nvPr>
        </p:nvSpPr>
        <p:spPr/>
        <p:txBody>
          <a:bodyPr/>
          <a:lstStyle>
            <a:lvl1pPr>
              <a:defRPr sz="1400">
                <a:solidFill>
                  <a:srgbClr val="FFFFFF"/>
                </a:solidFill>
              </a:defRPr>
            </a:lvl1pPr>
          </a:lstStyle>
          <a:p>
            <a:pPr>
              <a:defRPr/>
            </a:pPr>
            <a:fld id="{93611902-5DCC-41A0-929D-4615F4159FBD}" type="slidenum">
              <a:rPr lang="zh-TW" altLang="en-US"/>
              <a:pPr>
                <a:defRPr/>
              </a:pPr>
              <a:t>‹#›</a:t>
            </a:fld>
            <a:endParaRPr lang="zh-TW" altLang="en-US"/>
          </a:p>
        </p:txBody>
      </p:sp>
    </p:spTree>
    <p:extLst>
      <p:ext uri="{BB962C8B-B14F-4D97-AF65-F5344CB8AC3E}">
        <p14:creationId xmlns:p14="http://schemas.microsoft.com/office/powerpoint/2010/main" val="4121967965"/>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914400" y="1447800"/>
            <a:ext cx="77724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E6A097EC-B77C-462A-9BAA-FEFE641FA69C}" type="datetime1">
              <a:rPr lang="zh-TW" altLang="en-US" smtClean="0">
                <a:solidFill>
                  <a:srgbClr val="04617B"/>
                </a:solidFill>
              </a:rPr>
              <a:t>2016/5/20</a:t>
            </a:fld>
            <a:endParaRPr lang="zh-TW" altLang="en-US">
              <a:solidFill>
                <a:srgbClr val="04617B"/>
              </a:solidFill>
            </a:endParaRPr>
          </a:p>
        </p:txBody>
      </p:sp>
      <p:sp>
        <p:nvSpPr>
          <p:cNvPr id="5"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6" name="投影片編號版面配置區 22"/>
          <p:cNvSpPr>
            <a:spLocks noGrp="1"/>
          </p:cNvSpPr>
          <p:nvPr>
            <p:ph type="sldNum" sz="quarter" idx="12"/>
          </p:nvPr>
        </p:nvSpPr>
        <p:spPr/>
        <p:txBody>
          <a:bodyPr/>
          <a:lstStyle>
            <a:lvl1pPr>
              <a:defRPr/>
            </a:lvl1pPr>
          </a:lstStyle>
          <a:p>
            <a:pPr>
              <a:defRPr/>
            </a:pPr>
            <a:fld id="{AE32AF4C-F7DC-487D-830D-C7C140DD0989}" type="slidenum">
              <a:rPr lang="zh-TW" altLang="en-US"/>
              <a:pPr>
                <a:defRPr/>
              </a:pPr>
              <a:t>‹#›</a:t>
            </a:fld>
            <a:endParaRPr lang="zh-TW" altLang="en-US"/>
          </a:p>
        </p:txBody>
      </p:sp>
    </p:spTree>
    <p:extLst>
      <p:ext uri="{BB962C8B-B14F-4D97-AF65-F5344CB8AC3E}">
        <p14:creationId xmlns:p14="http://schemas.microsoft.com/office/powerpoint/2010/main" val="248190213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5" name="圓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6" name="矩形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7" name="矩形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8" name="矩形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2" name="標題 1"/>
          <p:cNvSpPr>
            <a:spLocks noGrp="1"/>
          </p:cNvSpPr>
          <p:nvPr>
            <p:ph type="title"/>
          </p:nvPr>
        </p:nvSpPr>
        <p:spPr>
          <a:xfrm>
            <a:off x="722313" y="952500"/>
            <a:ext cx="7772400" cy="1362075"/>
          </a:xfrm>
        </p:spPr>
        <p:txBody>
          <a:bodyPr/>
          <a:lstStyle>
            <a:lvl1pPr algn="l">
              <a:buNone/>
              <a:defRPr sz="4000" b="0" cap="none"/>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9" name="日期版面配置區 3"/>
          <p:cNvSpPr>
            <a:spLocks noGrp="1"/>
          </p:cNvSpPr>
          <p:nvPr>
            <p:ph type="dt" sz="half" idx="10"/>
          </p:nvPr>
        </p:nvSpPr>
        <p:spPr/>
        <p:txBody>
          <a:bodyPr/>
          <a:lstStyle>
            <a:lvl1pPr>
              <a:defRPr/>
            </a:lvl1pPr>
          </a:lstStyle>
          <a:p>
            <a:pPr>
              <a:defRPr/>
            </a:pPr>
            <a:fld id="{22408E93-EF10-45F4-95D5-6F7269519455}" type="datetime1">
              <a:rPr lang="zh-TW" altLang="en-US" smtClean="0">
                <a:solidFill>
                  <a:srgbClr val="04617B"/>
                </a:solidFill>
              </a:rPr>
              <a:t>2016/5/20</a:t>
            </a:fld>
            <a:endParaRPr lang="zh-TW" altLang="en-US">
              <a:solidFill>
                <a:srgbClr val="04617B"/>
              </a:solidFill>
            </a:endParaRPr>
          </a:p>
        </p:txBody>
      </p:sp>
      <p:sp>
        <p:nvSpPr>
          <p:cNvPr id="10" name="頁尾版面配置區 4"/>
          <p:cNvSpPr>
            <a:spLocks noGrp="1"/>
          </p:cNvSpPr>
          <p:nvPr>
            <p:ph type="ftr" sz="quarter" idx="11"/>
          </p:nvPr>
        </p:nvSpPr>
        <p:spPr>
          <a:xfrm>
            <a:off x="800100" y="6172200"/>
            <a:ext cx="4000500" cy="457200"/>
          </a:xfrm>
        </p:spPr>
        <p:txBody>
          <a:bodyPr/>
          <a:lstStyle>
            <a:lvl1pPr>
              <a:defRPr/>
            </a:lvl1pPr>
          </a:lstStyle>
          <a:p>
            <a:pPr>
              <a:defRPr/>
            </a:pPr>
            <a:endParaRPr lang="zh-TW" altLang="en-US">
              <a:solidFill>
                <a:srgbClr val="04617B"/>
              </a:solidFill>
            </a:endParaRPr>
          </a:p>
        </p:txBody>
      </p:sp>
      <p:sp>
        <p:nvSpPr>
          <p:cNvPr id="11" name="投影片編號版面配置區 5"/>
          <p:cNvSpPr>
            <a:spLocks noGrp="1"/>
          </p:cNvSpPr>
          <p:nvPr>
            <p:ph type="sldNum" sz="quarter" idx="12"/>
          </p:nvPr>
        </p:nvSpPr>
        <p:spPr>
          <a:xfrm>
            <a:off x="146050" y="6208713"/>
            <a:ext cx="457200" cy="457200"/>
          </a:xfrm>
        </p:spPr>
        <p:txBody>
          <a:bodyPr/>
          <a:lstStyle>
            <a:lvl1pPr>
              <a:defRPr/>
            </a:lvl1pPr>
          </a:lstStyle>
          <a:p>
            <a:pPr>
              <a:defRPr/>
            </a:pPr>
            <a:fld id="{2BB2CCF5-7F11-4496-9BCD-EF4CD653B209}" type="slidenum">
              <a:rPr lang="zh-TW" altLang="en-US"/>
              <a:pPr>
                <a:defRPr/>
              </a:pPr>
              <a:t>‹#›</a:t>
            </a:fld>
            <a:endParaRPr lang="zh-TW" altLang="en-US"/>
          </a:p>
        </p:txBody>
      </p:sp>
    </p:spTree>
    <p:extLst>
      <p:ext uri="{BB962C8B-B14F-4D97-AF65-F5344CB8AC3E}">
        <p14:creationId xmlns:p14="http://schemas.microsoft.com/office/powerpoint/2010/main" val="2544496996"/>
      </p:ext>
    </p:extLst>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91440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93395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5F7774FF-4131-4121-AFD0-5BA61FE02454}" type="datetime1">
              <a:rPr lang="zh-TW" altLang="en-US" smtClean="0">
                <a:solidFill>
                  <a:srgbClr val="04617B"/>
                </a:solidFill>
              </a:rPr>
              <a:t>2016/5/20</a:t>
            </a:fld>
            <a:endParaRPr lang="zh-TW" altLang="en-US">
              <a:solidFill>
                <a:srgbClr val="04617B"/>
              </a:solidFill>
            </a:endParaRPr>
          </a:p>
        </p:txBody>
      </p:sp>
      <p:sp>
        <p:nvSpPr>
          <p:cNvPr id="6" name="頁尾版面配置區 2"/>
          <p:cNvSpPr>
            <a:spLocks noGrp="1"/>
          </p:cNvSpPr>
          <p:nvPr>
            <p:ph type="ftr" sz="quarter" idx="11"/>
          </p:nvPr>
        </p:nvSpPr>
        <p:spPr/>
        <p:txBody>
          <a:bodyPr/>
          <a:lstStyle>
            <a:lvl1pPr>
              <a:defRPr/>
            </a:lvl1pPr>
          </a:lstStyle>
          <a:p>
            <a:pPr>
              <a:defRPr/>
            </a:pPr>
            <a:endParaRPr lang="zh-TW" altLang="en-US">
              <a:solidFill>
                <a:srgbClr val="04617B"/>
              </a:solidFill>
            </a:endParaRPr>
          </a:p>
        </p:txBody>
      </p:sp>
      <p:sp>
        <p:nvSpPr>
          <p:cNvPr id="7" name="投影片編號版面配置區 22"/>
          <p:cNvSpPr>
            <a:spLocks noGrp="1"/>
          </p:cNvSpPr>
          <p:nvPr>
            <p:ph type="sldNum" sz="quarter" idx="12"/>
          </p:nvPr>
        </p:nvSpPr>
        <p:spPr/>
        <p:txBody>
          <a:bodyPr/>
          <a:lstStyle>
            <a:lvl1pPr>
              <a:defRPr/>
            </a:lvl1pPr>
          </a:lstStyle>
          <a:p>
            <a:pPr>
              <a:defRPr/>
            </a:pPr>
            <a:fld id="{43F374E0-4457-40EC-960A-8D8F0548DDCC}" type="slidenum">
              <a:rPr lang="zh-TW" altLang="en-US"/>
              <a:pPr>
                <a:defRPr/>
              </a:pPr>
              <a:t>‹#›</a:t>
            </a:fld>
            <a:endParaRPr lang="zh-TW" altLang="en-US"/>
          </a:p>
        </p:txBody>
      </p:sp>
    </p:spTree>
    <p:extLst>
      <p:ext uri="{BB962C8B-B14F-4D97-AF65-F5344CB8AC3E}">
        <p14:creationId xmlns:p14="http://schemas.microsoft.com/office/powerpoint/2010/main" val="2572527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4.pn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6.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5.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image" Target="../media/image4.png"/><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8.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9.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8" name="圓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28" name="標題版面配置區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TW" altLang="en-US" smtClean="0"/>
              <a:t>按一下以編輯母片標題樣式</a:t>
            </a:r>
            <a:endParaRPr lang="en-US" altLang="zh-TW" smtClean="0"/>
          </a:p>
        </p:txBody>
      </p:sp>
      <p:sp>
        <p:nvSpPr>
          <p:cNvPr id="1029" name="文字版面配置區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ea typeface="+mn-ea"/>
              </a:defRPr>
            </a:lvl1pPr>
          </a:lstStyle>
          <a:p>
            <a:pPr>
              <a:defRPr/>
            </a:pPr>
            <a:fld id="{7CFB3E3A-F096-4820-A22D-817332BD8932}" type="datetime1">
              <a:rPr lang="zh-TW" altLang="en-US" smtClean="0"/>
              <a:t>2016/5/20</a:t>
            </a:fld>
            <a:endParaRPr lang="zh-TW" altLang="en-US"/>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ea typeface="+mn-ea"/>
              </a:defRPr>
            </a:lvl1pPr>
          </a:lstStyle>
          <a:p>
            <a:pPr>
              <a:defRPr/>
            </a:pPr>
            <a:endParaRPr lang="zh-TW" altLang="en-US"/>
          </a:p>
        </p:txBody>
      </p:sp>
      <p:sp>
        <p:nvSpPr>
          <p:cNvPr id="23" name="投影片編號版面配置區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7BE4D664-682B-4C3F-A2E4-4E38FA2E2B3D}"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4044" r:id="rId1"/>
    <p:sldLayoutId id="2147484037" r:id="rId2"/>
    <p:sldLayoutId id="2147484045" r:id="rId3"/>
    <p:sldLayoutId id="2147484038" r:id="rId4"/>
    <p:sldLayoutId id="2147484039" r:id="rId5"/>
    <p:sldLayoutId id="2147484040" r:id="rId6"/>
    <p:sldLayoutId id="2147484041" r:id="rId7"/>
    <p:sldLayoutId id="2147484046" r:id="rId8"/>
    <p:sldLayoutId id="2147484047" r:id="rId9"/>
    <p:sldLayoutId id="2147484042" r:id="rId10"/>
    <p:sldLayoutId id="2147484043"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微軟正黑體"/>
        </a:defRPr>
      </a:lvl1pPr>
      <a:lvl2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2pPr>
      <a:lvl3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3pPr>
      <a:lvl4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4pPr>
      <a:lvl5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5pPr>
      <a:lvl6pPr marL="457200" algn="l" rtl="0" fontAlgn="base">
        <a:spcBef>
          <a:spcPct val="0"/>
        </a:spcBef>
        <a:spcAft>
          <a:spcPct val="0"/>
        </a:spcAft>
        <a:defRPr sz="4000">
          <a:solidFill>
            <a:schemeClr val="tx2"/>
          </a:solidFill>
          <a:latin typeface="Franklin Gothic Book" pitchFamily="34" charset="0"/>
          <a:ea typeface="微軟正黑體"/>
          <a:cs typeface="微軟正黑體"/>
        </a:defRPr>
      </a:lvl6pPr>
      <a:lvl7pPr marL="914400" algn="l" rtl="0" fontAlgn="base">
        <a:spcBef>
          <a:spcPct val="0"/>
        </a:spcBef>
        <a:spcAft>
          <a:spcPct val="0"/>
        </a:spcAft>
        <a:defRPr sz="4000">
          <a:solidFill>
            <a:schemeClr val="tx2"/>
          </a:solidFill>
          <a:latin typeface="Franklin Gothic Book" pitchFamily="34" charset="0"/>
          <a:ea typeface="微軟正黑體"/>
          <a:cs typeface="微軟正黑體"/>
        </a:defRPr>
      </a:lvl7pPr>
      <a:lvl8pPr marL="1371600" algn="l" rtl="0" fontAlgn="base">
        <a:spcBef>
          <a:spcPct val="0"/>
        </a:spcBef>
        <a:spcAft>
          <a:spcPct val="0"/>
        </a:spcAft>
        <a:defRPr sz="4000">
          <a:solidFill>
            <a:schemeClr val="tx2"/>
          </a:solidFill>
          <a:latin typeface="Franklin Gothic Book" pitchFamily="34" charset="0"/>
          <a:ea typeface="微軟正黑體"/>
          <a:cs typeface="微軟正黑體"/>
        </a:defRPr>
      </a:lvl8pPr>
      <a:lvl9pPr marL="1828800" algn="l" rtl="0" fontAlgn="base">
        <a:spcBef>
          <a:spcPct val="0"/>
        </a:spcBef>
        <a:spcAft>
          <a:spcPct val="0"/>
        </a:spcAft>
        <a:defRPr sz="4000">
          <a:solidFill>
            <a:schemeClr val="tx2"/>
          </a:solidFill>
          <a:latin typeface="Franklin Gothic Book" pitchFamily="34" charset="0"/>
          <a:ea typeface="微軟正黑體"/>
          <a:cs typeface="微軟正黑體"/>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AABBDF"/>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0BD0D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0BD0D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接點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latin typeface="Century Schoolbook"/>
            </a:endParaRPr>
          </a:p>
        </p:txBody>
      </p:sp>
      <p:sp>
        <p:nvSpPr>
          <p:cNvPr id="22" name="標題版面配置區 21"/>
          <p:cNvSpPr>
            <a:spLocks noGrp="1"/>
          </p:cNvSpPr>
          <p:nvPr>
            <p:ph type="title"/>
          </p:nvPr>
        </p:nvSpPr>
        <p:spPr>
          <a:xfrm>
            <a:off x="457200" y="274638"/>
            <a:ext cx="7467600" cy="1143000"/>
          </a:xfrm>
          <a:prstGeom prst="rect">
            <a:avLst/>
          </a:prstGeom>
        </p:spPr>
        <p:txBody>
          <a:bodyPr vert="horz" anchor="b">
            <a:normAutofit/>
          </a:bodyPr>
          <a:lstStyle/>
          <a:p>
            <a:r>
              <a:rPr lang="zh-TW" altLang="en-US" smtClean="0"/>
              <a:t>按一下以編輯母片標題樣式</a:t>
            </a:r>
            <a:endParaRPr lang="en-US"/>
          </a:p>
        </p:txBody>
      </p:sp>
      <p:sp>
        <p:nvSpPr>
          <p:cNvPr id="1028" name="文字版面配置區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14" name="日期版面配置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ea typeface="+mn-ea"/>
              </a:defRPr>
            </a:lvl1pPr>
          </a:lstStyle>
          <a:p>
            <a:pPr>
              <a:defRPr/>
            </a:pPr>
            <a:fld id="{D997311E-7B90-4F0B-940C-A017DBBB4E33}" type="datetime1">
              <a:rPr lang="zh-TW" altLang="en-US" smtClean="0">
                <a:solidFill>
                  <a:srgbClr val="575F6D"/>
                </a:solidFill>
              </a:rPr>
              <a:t>2016/5/20</a:t>
            </a:fld>
            <a:endParaRPr lang="zh-TW" altLang="en-US">
              <a:solidFill>
                <a:srgbClr val="575F6D"/>
              </a:solidFill>
            </a:endParaRPr>
          </a:p>
        </p:txBody>
      </p:sp>
      <p:sp>
        <p:nvSpPr>
          <p:cNvPr id="3" name="頁尾版面配置區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defRPr>
            </a:lvl1pPr>
          </a:lstStyle>
          <a:p>
            <a:pPr>
              <a:defRPr/>
            </a:pPr>
            <a:endParaRPr lang="zh-TW" altLang="en-US">
              <a:solidFill>
                <a:srgbClr val="575F6D"/>
              </a:solidFill>
            </a:endParaRPr>
          </a:p>
        </p:txBody>
      </p:sp>
      <p:sp>
        <p:nvSpPr>
          <p:cNvPr id="7" name="直線接點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latin typeface="Century Schoolbook"/>
            </a:endParaRPr>
          </a:p>
        </p:txBody>
      </p:sp>
      <p:sp>
        <p:nvSpPr>
          <p:cNvPr id="1032" name="直線接點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34" name="直線接點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solidFill>
                <a:prstClr val="black"/>
              </a:solidFill>
              <a:latin typeface="Arial" pitchFamily="34" charset="0"/>
            </a:endParaRPr>
          </a:p>
        </p:txBody>
      </p:sp>
      <p:sp>
        <p:nvSpPr>
          <p:cNvPr id="12" name="橢圓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ndParaRPr>
          </a:p>
        </p:txBody>
      </p:sp>
      <p:sp>
        <p:nvSpPr>
          <p:cNvPr id="23" name="投影片編號版面配置區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ea typeface="+mn-ea"/>
              </a:defRPr>
            </a:lvl1pPr>
          </a:lstStyle>
          <a:p>
            <a:pPr>
              <a:defRPr/>
            </a:pPr>
            <a:fld id="{9AC87E64-513C-4D7F-8D1E-B02B7F01EB79}" type="slidenum">
              <a:rPr lang="zh-TW" altLang="en-US"/>
              <a:pPr>
                <a:defRPr/>
              </a:pPr>
              <a:t>‹#›</a:t>
            </a:fld>
            <a:endParaRPr lang="zh-TW" altLang="en-US"/>
          </a:p>
        </p:txBody>
      </p:sp>
    </p:spTree>
    <p:extLst>
      <p:ext uri="{BB962C8B-B14F-4D97-AF65-F5344CB8AC3E}">
        <p14:creationId xmlns:p14="http://schemas.microsoft.com/office/powerpoint/2010/main" val="1474768282"/>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 id="2147484189" r:id="rId12"/>
    <p:sldLayoutId id="2147484190" r:id="rId13"/>
  </p:sldLayoutIdLst>
  <p:hf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新細明體" charset="-120"/>
        </a:defRPr>
      </a:lvl2pPr>
      <a:lvl3pPr algn="l" rtl="0" eaLnBrk="0" fontAlgn="base" hangingPunct="0">
        <a:spcBef>
          <a:spcPct val="0"/>
        </a:spcBef>
        <a:spcAft>
          <a:spcPct val="0"/>
        </a:spcAft>
        <a:defRPr sz="3000">
          <a:solidFill>
            <a:schemeClr val="tx2"/>
          </a:solidFill>
          <a:latin typeface="Century Schoolbook" pitchFamily="18" charset="0"/>
          <a:ea typeface="新細明體" charset="-120"/>
        </a:defRPr>
      </a:lvl3pPr>
      <a:lvl4pPr algn="l" rtl="0" eaLnBrk="0" fontAlgn="base" hangingPunct="0">
        <a:spcBef>
          <a:spcPct val="0"/>
        </a:spcBef>
        <a:spcAft>
          <a:spcPct val="0"/>
        </a:spcAft>
        <a:defRPr sz="3000">
          <a:solidFill>
            <a:schemeClr val="tx2"/>
          </a:solidFill>
          <a:latin typeface="Century Schoolbook" pitchFamily="18" charset="0"/>
          <a:ea typeface="新細明體" charset="-120"/>
        </a:defRPr>
      </a:lvl4pPr>
      <a:lvl5pPr algn="l" rtl="0" eaLnBrk="0" fontAlgn="base" hangingPunct="0">
        <a:spcBef>
          <a:spcPct val="0"/>
        </a:spcBef>
        <a:spcAft>
          <a:spcPct val="0"/>
        </a:spcAft>
        <a:defRPr sz="3000">
          <a:solidFill>
            <a:schemeClr val="tx2"/>
          </a:solidFill>
          <a:latin typeface="Century Schoolbook" pitchFamily="18" charset="0"/>
          <a:ea typeface="新細明體" charset="-120"/>
        </a:defRPr>
      </a:lvl5pPr>
      <a:lvl6pPr marL="457200" algn="l" rtl="0" fontAlgn="base">
        <a:spcBef>
          <a:spcPct val="0"/>
        </a:spcBef>
        <a:spcAft>
          <a:spcPct val="0"/>
        </a:spcAft>
        <a:defRPr sz="3000">
          <a:solidFill>
            <a:schemeClr val="tx2"/>
          </a:solidFill>
          <a:latin typeface="Century Schoolbook" pitchFamily="18" charset="0"/>
          <a:ea typeface="新細明體" charset="-120"/>
        </a:defRPr>
      </a:lvl6pPr>
      <a:lvl7pPr marL="914400" algn="l" rtl="0" fontAlgn="base">
        <a:spcBef>
          <a:spcPct val="0"/>
        </a:spcBef>
        <a:spcAft>
          <a:spcPct val="0"/>
        </a:spcAft>
        <a:defRPr sz="3000">
          <a:solidFill>
            <a:schemeClr val="tx2"/>
          </a:solidFill>
          <a:latin typeface="Century Schoolbook" pitchFamily="18" charset="0"/>
          <a:ea typeface="新細明體" charset="-120"/>
        </a:defRPr>
      </a:lvl7pPr>
      <a:lvl8pPr marL="1371600" algn="l" rtl="0" fontAlgn="base">
        <a:spcBef>
          <a:spcPct val="0"/>
        </a:spcBef>
        <a:spcAft>
          <a:spcPct val="0"/>
        </a:spcAft>
        <a:defRPr sz="3000">
          <a:solidFill>
            <a:schemeClr val="tx2"/>
          </a:solidFill>
          <a:latin typeface="Century Schoolbook" pitchFamily="18" charset="0"/>
          <a:ea typeface="新細明體" charset="-120"/>
        </a:defRPr>
      </a:lvl8pPr>
      <a:lvl9pPr marL="1828800" algn="l" rtl="0" fontAlgn="base">
        <a:spcBef>
          <a:spcPct val="0"/>
        </a:spcBef>
        <a:spcAft>
          <a:spcPct val="0"/>
        </a:spcAft>
        <a:defRPr sz="3000">
          <a:solidFill>
            <a:schemeClr val="tx2"/>
          </a:solidFill>
          <a:latin typeface="Century Schoolbook" pitchFamily="18" charset="0"/>
          <a:ea typeface="新細明體" charset="-12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圓形圖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8" name="橢圓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11" name="甜甜圈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12" name="矩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5" name="標題版面配置區 4"/>
          <p:cNvSpPr>
            <a:spLocks noGrp="1"/>
          </p:cNvSpPr>
          <p:nvPr>
            <p:ph type="title"/>
          </p:nvPr>
        </p:nvSpPr>
        <p:spPr>
          <a:xfrm>
            <a:off x="1435100" y="274638"/>
            <a:ext cx="7499350" cy="1143000"/>
          </a:xfrm>
          <a:prstGeom prst="rect">
            <a:avLst/>
          </a:prstGeom>
        </p:spPr>
        <p:txBody>
          <a:bodyPr anchor="ctr">
            <a:normAutofit/>
          </a:bodyPr>
          <a:lstStyle>
            <a:extLst/>
          </a:lstStyle>
          <a:p>
            <a:r>
              <a:rPr lang="zh-TW" altLang="en-US" smtClean="0"/>
              <a:t>按一下以編輯母片標題樣式</a:t>
            </a:r>
            <a:endParaRPr lang="en-US"/>
          </a:p>
        </p:txBody>
      </p:sp>
      <p:sp>
        <p:nvSpPr>
          <p:cNvPr id="2057" name="文字版面配置區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24" name="日期版面配置區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rgbClr val="E7DEC9">
                    <a:shade val="50000"/>
                    <a:satMod val="200000"/>
                  </a:srgbClr>
                </a:solidFill>
                <a:latin typeface="+mn-lt"/>
                <a:ea typeface="+mn-ea"/>
              </a:defRPr>
            </a:lvl1pPr>
            <a:extLst/>
          </a:lstStyle>
          <a:p>
            <a:pPr>
              <a:defRPr/>
            </a:pPr>
            <a:fld id="{4E8B618B-6D18-41CE-BCA9-AEF982894AA8}" type="datetime1">
              <a:rPr lang="zh-TW" altLang="en-US" smtClean="0"/>
              <a:t>2016/5/20</a:t>
            </a:fld>
            <a:endParaRPr lang="zh-TW" altLang="en-US"/>
          </a:p>
        </p:txBody>
      </p:sp>
      <p:sp>
        <p:nvSpPr>
          <p:cNvPr id="10" name="頁尾版面配置區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rgbClr val="E7DEC9">
                    <a:shade val="50000"/>
                    <a:satMod val="200000"/>
                  </a:srgbClr>
                </a:solidFill>
                <a:effectLst/>
                <a:latin typeface="+mn-lt"/>
                <a:ea typeface="+mn-ea"/>
              </a:defRPr>
            </a:lvl1pPr>
            <a:extLst/>
          </a:lstStyle>
          <a:p>
            <a:pPr>
              <a:defRPr/>
            </a:pPr>
            <a:endParaRPr lang="zh-TW" altLang="en-US"/>
          </a:p>
        </p:txBody>
      </p:sp>
      <p:sp>
        <p:nvSpPr>
          <p:cNvPr id="22" name="投影片編號版面配置區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rgbClr val="E7DEC9">
                    <a:shade val="50000"/>
                    <a:satMod val="200000"/>
                  </a:srgbClr>
                </a:solidFill>
                <a:effectLst/>
                <a:latin typeface="+mn-lt"/>
                <a:ea typeface="+mn-ea"/>
              </a:defRPr>
            </a:lvl1pPr>
            <a:extLst/>
          </a:lstStyle>
          <a:p>
            <a:pPr>
              <a:defRPr/>
            </a:pPr>
            <a:fld id="{DCCF74AA-3C31-453F-9F79-998910D61AA6}" type="slidenum">
              <a:rPr lang="zh-TW" altLang="en-US"/>
              <a:pPr>
                <a:defRPr/>
              </a:pPr>
              <a:t>‹#›</a:t>
            </a:fld>
            <a:endParaRPr lang="zh-TW" altLang="en-US"/>
          </a:p>
        </p:txBody>
      </p:sp>
      <p:sp>
        <p:nvSpPr>
          <p:cNvPr id="15" name="矩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Tree>
    <p:extLst>
      <p:ext uri="{BB962C8B-B14F-4D97-AF65-F5344CB8AC3E}">
        <p14:creationId xmlns:p14="http://schemas.microsoft.com/office/powerpoint/2010/main" val="2322469386"/>
      </p:ext>
    </p:extLst>
  </p:cSld>
  <p:clrMap bg1="lt1" tx1="dk1" bg2="lt2" tx2="dk2" accent1="accent1" accent2="accent2" accent3="accent3" accent4="accent4" accent5="accent5" accent6="accent6" hlink="hlink" folHlink="folHlink"/>
  <p:sldLayoutIdLst>
    <p:sldLayoutId id="2147484049" r:id="rId1"/>
    <p:sldLayoutId id="2147484050"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 id="2147484061" r:id="rId13"/>
  </p:sldLayoutIdLst>
  <p:hf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ea typeface="微軟正黑體" pitchFamily="34" charset="-120"/>
        </a:defRPr>
      </a:lvl2pPr>
      <a:lvl3pPr algn="l" rtl="0" eaLnBrk="0" fontAlgn="base" hangingPunct="0">
        <a:spcBef>
          <a:spcPct val="0"/>
        </a:spcBef>
        <a:spcAft>
          <a:spcPct val="0"/>
        </a:spcAft>
        <a:defRPr sz="4300">
          <a:solidFill>
            <a:srgbClr val="572314"/>
          </a:solidFill>
          <a:latin typeface="Gill Sans MT" pitchFamily="34" charset="0"/>
          <a:ea typeface="微軟正黑體" pitchFamily="34" charset="-120"/>
        </a:defRPr>
      </a:lvl3pPr>
      <a:lvl4pPr algn="l" rtl="0" eaLnBrk="0" fontAlgn="base" hangingPunct="0">
        <a:spcBef>
          <a:spcPct val="0"/>
        </a:spcBef>
        <a:spcAft>
          <a:spcPct val="0"/>
        </a:spcAft>
        <a:defRPr sz="4300">
          <a:solidFill>
            <a:srgbClr val="572314"/>
          </a:solidFill>
          <a:latin typeface="Gill Sans MT" pitchFamily="34" charset="0"/>
          <a:ea typeface="微軟正黑體" pitchFamily="34" charset="-120"/>
        </a:defRPr>
      </a:lvl4pPr>
      <a:lvl5pPr algn="l" rtl="0" eaLnBrk="0" fontAlgn="base" hangingPunct="0">
        <a:spcBef>
          <a:spcPct val="0"/>
        </a:spcBef>
        <a:spcAft>
          <a:spcPct val="0"/>
        </a:spcAft>
        <a:defRPr sz="4300">
          <a:solidFill>
            <a:srgbClr val="572314"/>
          </a:solidFill>
          <a:latin typeface="Gill Sans MT" pitchFamily="34" charset="0"/>
          <a:ea typeface="微軟正黑體" pitchFamily="34" charset="-120"/>
        </a:defRPr>
      </a:lvl5pPr>
      <a:lvl6pPr marL="457200" algn="l" rtl="0" fontAlgn="base">
        <a:spcBef>
          <a:spcPct val="0"/>
        </a:spcBef>
        <a:spcAft>
          <a:spcPct val="0"/>
        </a:spcAft>
        <a:defRPr sz="4300">
          <a:solidFill>
            <a:srgbClr val="572314"/>
          </a:solidFill>
          <a:latin typeface="Gill Sans MT" pitchFamily="34" charset="0"/>
          <a:ea typeface="微軟正黑體" pitchFamily="34" charset="-120"/>
        </a:defRPr>
      </a:lvl6pPr>
      <a:lvl7pPr marL="914400" algn="l" rtl="0" fontAlgn="base">
        <a:spcBef>
          <a:spcPct val="0"/>
        </a:spcBef>
        <a:spcAft>
          <a:spcPct val="0"/>
        </a:spcAft>
        <a:defRPr sz="4300">
          <a:solidFill>
            <a:srgbClr val="572314"/>
          </a:solidFill>
          <a:latin typeface="Gill Sans MT" pitchFamily="34" charset="0"/>
          <a:ea typeface="微軟正黑體" pitchFamily="34" charset="-120"/>
        </a:defRPr>
      </a:lvl7pPr>
      <a:lvl8pPr marL="1371600" algn="l" rtl="0" fontAlgn="base">
        <a:spcBef>
          <a:spcPct val="0"/>
        </a:spcBef>
        <a:spcAft>
          <a:spcPct val="0"/>
        </a:spcAft>
        <a:defRPr sz="4300">
          <a:solidFill>
            <a:srgbClr val="572314"/>
          </a:solidFill>
          <a:latin typeface="Gill Sans MT" pitchFamily="34" charset="0"/>
          <a:ea typeface="微軟正黑體" pitchFamily="34" charset="-120"/>
        </a:defRPr>
      </a:lvl8pPr>
      <a:lvl9pPr marL="1828800" algn="l" rtl="0" fontAlgn="base">
        <a:spcBef>
          <a:spcPct val="0"/>
        </a:spcBef>
        <a:spcAft>
          <a:spcPct val="0"/>
        </a:spcAft>
        <a:defRPr sz="4300">
          <a:solidFill>
            <a:srgbClr val="572314"/>
          </a:solidFill>
          <a:latin typeface="Gill Sans MT" pitchFamily="34" charset="0"/>
          <a:ea typeface="微軟正黑體" pitchFamily="34" charset="-12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8" name="圓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28" name="標題版面配置區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TW" altLang="en-US" smtClean="0"/>
              <a:t>按一下以編輯母片標題樣式</a:t>
            </a:r>
            <a:endParaRPr lang="en-US" altLang="zh-TW" smtClean="0"/>
          </a:p>
        </p:txBody>
      </p:sp>
      <p:sp>
        <p:nvSpPr>
          <p:cNvPr id="1029" name="文字版面配置區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ea typeface="+mn-ea"/>
              </a:defRPr>
            </a:lvl1pPr>
          </a:lstStyle>
          <a:p>
            <a:pPr>
              <a:defRPr/>
            </a:pPr>
            <a:fld id="{030F739E-1391-44A1-B747-753A1FC283DB}"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ea typeface="+mn-ea"/>
              </a:defRPr>
            </a:lvl1pPr>
          </a:lstStyle>
          <a:p>
            <a:pPr>
              <a:defRPr/>
            </a:pPr>
            <a:endParaRPr lang="zh-TW" altLang="en-US">
              <a:solidFill>
                <a:srgbClr val="04617B"/>
              </a:solidFill>
            </a:endParaRPr>
          </a:p>
        </p:txBody>
      </p:sp>
      <p:sp>
        <p:nvSpPr>
          <p:cNvPr id="23" name="投影片編號版面配置區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7BE4D664-682B-4C3F-A2E4-4E38FA2E2B3D}" type="slidenum">
              <a:rPr lang="zh-TW" altLang="en-US"/>
              <a:pPr>
                <a:defRPr/>
              </a:pPr>
              <a:t>‹#›</a:t>
            </a:fld>
            <a:endParaRPr lang="zh-TW" altLang="en-US"/>
          </a:p>
        </p:txBody>
      </p:sp>
    </p:spTree>
    <p:extLst>
      <p:ext uri="{BB962C8B-B14F-4D97-AF65-F5344CB8AC3E}">
        <p14:creationId xmlns:p14="http://schemas.microsoft.com/office/powerpoint/2010/main" val="3601449049"/>
      </p:ext>
    </p:extLst>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微軟正黑體"/>
        </a:defRPr>
      </a:lvl1pPr>
      <a:lvl2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2pPr>
      <a:lvl3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3pPr>
      <a:lvl4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4pPr>
      <a:lvl5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5pPr>
      <a:lvl6pPr marL="457200" algn="l" rtl="0" fontAlgn="base">
        <a:spcBef>
          <a:spcPct val="0"/>
        </a:spcBef>
        <a:spcAft>
          <a:spcPct val="0"/>
        </a:spcAft>
        <a:defRPr sz="4000">
          <a:solidFill>
            <a:schemeClr val="tx2"/>
          </a:solidFill>
          <a:latin typeface="Franklin Gothic Book" pitchFamily="34" charset="0"/>
          <a:ea typeface="微軟正黑體"/>
          <a:cs typeface="微軟正黑體"/>
        </a:defRPr>
      </a:lvl6pPr>
      <a:lvl7pPr marL="914400" algn="l" rtl="0" fontAlgn="base">
        <a:spcBef>
          <a:spcPct val="0"/>
        </a:spcBef>
        <a:spcAft>
          <a:spcPct val="0"/>
        </a:spcAft>
        <a:defRPr sz="4000">
          <a:solidFill>
            <a:schemeClr val="tx2"/>
          </a:solidFill>
          <a:latin typeface="Franklin Gothic Book" pitchFamily="34" charset="0"/>
          <a:ea typeface="微軟正黑體"/>
          <a:cs typeface="微軟正黑體"/>
        </a:defRPr>
      </a:lvl7pPr>
      <a:lvl8pPr marL="1371600" algn="l" rtl="0" fontAlgn="base">
        <a:spcBef>
          <a:spcPct val="0"/>
        </a:spcBef>
        <a:spcAft>
          <a:spcPct val="0"/>
        </a:spcAft>
        <a:defRPr sz="4000">
          <a:solidFill>
            <a:schemeClr val="tx2"/>
          </a:solidFill>
          <a:latin typeface="Franklin Gothic Book" pitchFamily="34" charset="0"/>
          <a:ea typeface="微軟正黑體"/>
          <a:cs typeface="微軟正黑體"/>
        </a:defRPr>
      </a:lvl8pPr>
      <a:lvl9pPr marL="1828800" algn="l" rtl="0" fontAlgn="base">
        <a:spcBef>
          <a:spcPct val="0"/>
        </a:spcBef>
        <a:spcAft>
          <a:spcPct val="0"/>
        </a:spcAft>
        <a:defRPr sz="4000">
          <a:solidFill>
            <a:schemeClr val="tx2"/>
          </a:solidFill>
          <a:latin typeface="Franklin Gothic Book" pitchFamily="34" charset="0"/>
          <a:ea typeface="微軟正黑體"/>
          <a:cs typeface="微軟正黑體"/>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AABBDF"/>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0BD0D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0BD0D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5" descr="Light horizontal"/>
          <p:cNvSpPr>
            <a:spLocks noChangeArrowheads="1"/>
          </p:cNvSpPr>
          <p:nvPr/>
        </p:nvSpPr>
        <p:spPr bwMode="gray">
          <a:xfrm>
            <a:off x="0" y="0"/>
            <a:ext cx="468313" cy="6858000"/>
          </a:xfrm>
          <a:prstGeom prst="rect">
            <a:avLst/>
          </a:prstGeom>
          <a:pattFill prst="ltHorz">
            <a:fgClr>
              <a:schemeClr val="bg2"/>
            </a:fgClr>
            <a:bgClr>
              <a:srgbClr val="FFFFFF"/>
            </a:bgClr>
          </a:pattFill>
          <a:ln w="0" algn="ctr">
            <a:noFill/>
            <a:miter lim="800000"/>
            <a:headEnd/>
            <a:tailEnd/>
          </a:ln>
        </p:spPr>
        <p:txBody>
          <a:bodyPr wrap="none" anchor="ctr"/>
          <a:lstStyle/>
          <a:p>
            <a:pPr>
              <a:defRPr/>
            </a:pPr>
            <a:endParaRPr kumimoji="0" lang="zh-TW" altLang="en-US" sz="2800">
              <a:solidFill>
                <a:srgbClr val="23387D"/>
              </a:solidFill>
              <a:latin typeface="Arial" pitchFamily="34" charset="0"/>
              <a:ea typeface="華康行書體" pitchFamily="65" charset="-120"/>
            </a:endParaRPr>
          </a:p>
        </p:txBody>
      </p:sp>
      <p:sp>
        <p:nvSpPr>
          <p:cNvPr id="2051" name="Rectangle 16"/>
          <p:cNvSpPr>
            <a:spLocks noChangeArrowheads="1"/>
          </p:cNvSpPr>
          <p:nvPr/>
        </p:nvSpPr>
        <p:spPr bwMode="invGray">
          <a:xfrm>
            <a:off x="0" y="-26988"/>
            <a:ext cx="9144000" cy="692151"/>
          </a:xfrm>
          <a:prstGeom prst="rect">
            <a:avLst/>
          </a:prstGeom>
          <a:solidFill>
            <a:schemeClr val="accent1"/>
          </a:solidFill>
          <a:ln w="0" algn="ctr">
            <a:noFill/>
            <a:miter lim="800000"/>
            <a:headEnd/>
            <a:tailEnd/>
          </a:ln>
        </p:spPr>
        <p:txBody>
          <a:bodyPr wrap="none" anchor="ctr"/>
          <a:lstStyle/>
          <a:p>
            <a:pPr>
              <a:defRPr/>
            </a:pPr>
            <a:endParaRPr kumimoji="0" lang="zh-TW" altLang="en-US" sz="2800">
              <a:solidFill>
                <a:srgbClr val="23387D"/>
              </a:solidFill>
              <a:latin typeface="Arial" pitchFamily="34" charset="0"/>
              <a:ea typeface="華康行書體" pitchFamily="65" charset="-120"/>
            </a:endParaRPr>
          </a:p>
        </p:txBody>
      </p:sp>
      <p:sp>
        <p:nvSpPr>
          <p:cNvPr id="2052" name="Line 17"/>
          <p:cNvSpPr>
            <a:spLocks noChangeShapeType="1"/>
          </p:cNvSpPr>
          <p:nvPr/>
        </p:nvSpPr>
        <p:spPr bwMode="gray">
          <a:xfrm>
            <a:off x="468313" y="6410325"/>
            <a:ext cx="8424862" cy="0"/>
          </a:xfrm>
          <a:prstGeom prst="line">
            <a:avLst/>
          </a:prstGeom>
          <a:noFill/>
          <a:ln w="0">
            <a:solidFill>
              <a:schemeClr val="tx2"/>
            </a:solidFill>
            <a:round/>
            <a:headEnd/>
            <a:tailEnd/>
          </a:ln>
        </p:spPr>
        <p:txBody>
          <a:bodyPr/>
          <a:lstStyle/>
          <a:p>
            <a:pPr>
              <a:defRPr/>
            </a:pPr>
            <a:endParaRPr lang="zh-TW" altLang="en-US">
              <a:solidFill>
                <a:srgbClr val="23387D"/>
              </a:solidFill>
              <a:latin typeface="Arial" pitchFamily="34" charset="0"/>
            </a:endParaRPr>
          </a:p>
        </p:txBody>
      </p:sp>
      <p:sp>
        <p:nvSpPr>
          <p:cNvPr id="2053" name="AutoShape 18"/>
          <p:cNvSpPr>
            <a:spLocks noChangeArrowheads="1"/>
          </p:cNvSpPr>
          <p:nvPr/>
        </p:nvSpPr>
        <p:spPr bwMode="blackWhite">
          <a:xfrm>
            <a:off x="468313" y="233363"/>
            <a:ext cx="7488237" cy="720725"/>
          </a:xfrm>
          <a:prstGeom prst="roundRect">
            <a:avLst>
              <a:gd name="adj" fmla="val 16667"/>
            </a:avLst>
          </a:prstGeom>
          <a:solidFill>
            <a:schemeClr val="tx1"/>
          </a:solidFill>
          <a:ln w="38100" algn="ctr">
            <a:solidFill>
              <a:schemeClr val="bg1"/>
            </a:solidFill>
            <a:round/>
            <a:headEnd/>
            <a:tailEnd/>
          </a:ln>
        </p:spPr>
        <p:txBody>
          <a:bodyPr wrap="none" anchor="ctr"/>
          <a:lstStyle/>
          <a:p>
            <a:pPr>
              <a:defRPr/>
            </a:pPr>
            <a:endParaRPr kumimoji="0" lang="zh-TW" altLang="en-US" sz="2800">
              <a:solidFill>
                <a:srgbClr val="23387D"/>
              </a:solidFill>
              <a:latin typeface="Arial" pitchFamily="34" charset="0"/>
              <a:ea typeface="華康行書體" pitchFamily="65" charset="-120"/>
            </a:endParaRPr>
          </a:p>
        </p:txBody>
      </p:sp>
      <p:sp>
        <p:nvSpPr>
          <p:cNvPr id="2054"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28" name="Rectangle 4"/>
          <p:cNvSpPr>
            <a:spLocks noGrp="1" noChangeArrowheads="1"/>
          </p:cNvSpPr>
          <p:nvPr>
            <p:ph type="dt" sz="half" idx="2"/>
          </p:nvPr>
        </p:nvSpPr>
        <p:spPr bwMode="auto">
          <a:xfrm>
            <a:off x="457200" y="6400800"/>
            <a:ext cx="2667000" cy="255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a:latin typeface="+mn-lt"/>
                <a:ea typeface="+mn-ea"/>
              </a:defRPr>
            </a:lvl1pPr>
          </a:lstStyle>
          <a:p>
            <a:pPr>
              <a:defRPr/>
            </a:pPr>
            <a:fld id="{EC4AEE6D-2A80-4292-AB73-3777C67DB960}" type="datetime1">
              <a:rPr lang="zh-TW" altLang="en-US" smtClean="0">
                <a:solidFill>
                  <a:srgbClr val="23387D"/>
                </a:solidFill>
              </a:rPr>
              <a:t>2016/5/20</a:t>
            </a:fld>
            <a:endParaRPr lang="en-US" altLang="zh-TW">
              <a:solidFill>
                <a:srgbClr val="23387D"/>
              </a:solidFill>
            </a:endParaRPr>
          </a:p>
        </p:txBody>
      </p:sp>
      <p:sp>
        <p:nvSpPr>
          <p:cNvPr id="1029" name="Rectangle 5"/>
          <p:cNvSpPr>
            <a:spLocks noGrp="1" noChangeArrowheads="1"/>
          </p:cNvSpPr>
          <p:nvPr>
            <p:ph type="ftr" sz="quarter" idx="3"/>
          </p:nvPr>
        </p:nvSpPr>
        <p:spPr bwMode="auto">
          <a:xfrm>
            <a:off x="5943600" y="64008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mn-lt"/>
                <a:ea typeface="+mn-ea"/>
              </a:defRPr>
            </a:lvl1pPr>
          </a:lstStyle>
          <a:p>
            <a:pPr>
              <a:defRPr/>
            </a:pPr>
            <a:endParaRPr lang="zh-TW" altLang="en-US">
              <a:solidFill>
                <a:srgbClr val="23387D"/>
              </a:solidFill>
            </a:endParaRPr>
          </a:p>
        </p:txBody>
      </p:sp>
      <p:sp>
        <p:nvSpPr>
          <p:cNvPr id="1030" name="Rectangle 6"/>
          <p:cNvSpPr>
            <a:spLocks noGrp="1" noChangeArrowheads="1"/>
          </p:cNvSpPr>
          <p:nvPr>
            <p:ph type="sldNum" sz="quarter" idx="4"/>
          </p:nvPr>
        </p:nvSpPr>
        <p:spPr bwMode="auto">
          <a:xfrm>
            <a:off x="3657600" y="6386513"/>
            <a:ext cx="2133600" cy="211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b="1">
                <a:latin typeface="+mn-lt"/>
                <a:ea typeface="+mn-ea"/>
              </a:defRPr>
            </a:lvl1pPr>
          </a:lstStyle>
          <a:p>
            <a:pPr>
              <a:defRPr/>
            </a:pPr>
            <a:fld id="{E9BEE6E9-59C4-4412-9243-55AF7E8602EC}" type="slidenum">
              <a:rPr lang="zh-TW" altLang="en-US">
                <a:solidFill>
                  <a:srgbClr val="23387D"/>
                </a:solidFill>
              </a:rPr>
              <a:pPr>
                <a:defRPr/>
              </a:pPr>
              <a:t>‹#›</a:t>
            </a:fld>
            <a:endParaRPr lang="en-US" altLang="zh-TW">
              <a:solidFill>
                <a:srgbClr val="23387D"/>
              </a:solidFill>
            </a:endParaRPr>
          </a:p>
        </p:txBody>
      </p:sp>
      <p:sp>
        <p:nvSpPr>
          <p:cNvPr id="2058" name="Rectangle 2"/>
          <p:cNvSpPr>
            <a:spLocks noGrp="1" noChangeArrowheads="1"/>
          </p:cNvSpPr>
          <p:nvPr>
            <p:ph type="title"/>
          </p:nvPr>
        </p:nvSpPr>
        <p:spPr bwMode="black">
          <a:xfrm>
            <a:off x="547688" y="319088"/>
            <a:ext cx="71628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2059" name="AutoShape 14"/>
          <p:cNvSpPr>
            <a:spLocks noChangeArrowheads="1"/>
          </p:cNvSpPr>
          <p:nvPr/>
        </p:nvSpPr>
        <p:spPr bwMode="ltGray">
          <a:xfrm rot="5400000">
            <a:off x="8397876" y="-136525"/>
            <a:ext cx="284162" cy="750887"/>
          </a:xfrm>
          <a:prstGeom prst="moon">
            <a:avLst>
              <a:gd name="adj" fmla="val 21208"/>
            </a:avLst>
          </a:prstGeom>
          <a:solidFill>
            <a:schemeClr val="accent2"/>
          </a:solidFill>
          <a:ln w="9525">
            <a:noFill/>
            <a:miter lim="800000"/>
            <a:headEnd/>
            <a:tailEnd/>
          </a:ln>
        </p:spPr>
        <p:txBody>
          <a:bodyPr wrap="none" anchor="ctr"/>
          <a:lstStyle/>
          <a:p>
            <a:pPr>
              <a:defRPr/>
            </a:pPr>
            <a:endParaRPr kumimoji="0" lang="zh-TW" altLang="en-US" sz="2800">
              <a:solidFill>
                <a:srgbClr val="23387D"/>
              </a:solidFill>
              <a:latin typeface="Arial" pitchFamily="34" charset="0"/>
              <a:ea typeface="華康行書體" pitchFamily="65" charset="-120"/>
            </a:endParaRPr>
          </a:p>
        </p:txBody>
      </p:sp>
      <p:pic>
        <p:nvPicPr>
          <p:cNvPr id="2060" name="Picture 19" descr="EDU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101013" y="115888"/>
            <a:ext cx="8636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7998660"/>
      </p:ext>
    </p:extLst>
  </p:cSld>
  <p:clrMap bg1="lt1" tx1="dk1" bg2="lt2" tx2="dk2" accent1="accent1" accent2="accent2" accent3="accent3" accent4="accent4" accent5="accent5" accent6="accent6" hlink="hlink" folHlink="folHlink"/>
  <p:sldLayoutIdLst>
    <p:sldLayoutId id="2147484089" r:id="rId1"/>
    <p:sldLayoutId id="2147484090" r:id="rId2"/>
    <p:sldLayoutId id="2147484091" r:id="rId3"/>
    <p:sldLayoutId id="2147484092" r:id="rId4"/>
    <p:sldLayoutId id="2147484093" r:id="rId5"/>
    <p:sldLayoutId id="2147484094" r:id="rId6"/>
    <p:sldLayoutId id="2147484095" r:id="rId7"/>
    <p:sldLayoutId id="2147484096" r:id="rId8"/>
    <p:sldLayoutId id="2147484097" r:id="rId9"/>
    <p:sldLayoutId id="2147484098" r:id="rId10"/>
    <p:sldLayoutId id="2147484099" r:id="rId11"/>
    <p:sldLayoutId id="2147484100" r:id="rId12"/>
    <p:sldLayoutId id="2147484101" r:id="rId13"/>
  </p:sldLayoutIdLst>
  <p:hf hdr="0" ftr="0" dt="0"/>
  <p:txStyles>
    <p:titleStyle>
      <a:lvl1pPr algn="ctr" rtl="0" eaLnBrk="0" fontAlgn="base" hangingPunct="0">
        <a:spcBef>
          <a:spcPct val="0"/>
        </a:spcBef>
        <a:spcAft>
          <a:spcPct val="0"/>
        </a:spcAft>
        <a:defRPr kumimoji="1" sz="3200">
          <a:solidFill>
            <a:schemeClr val="bg1"/>
          </a:solidFill>
          <a:latin typeface="+mj-lt"/>
          <a:ea typeface="+mj-ea"/>
          <a:cs typeface="+mj-cs"/>
        </a:defRPr>
      </a:lvl1pPr>
      <a:lvl2pPr algn="ctr" rtl="0" eaLnBrk="0" fontAlgn="base" hangingPunct="0">
        <a:spcBef>
          <a:spcPct val="0"/>
        </a:spcBef>
        <a:spcAft>
          <a:spcPct val="0"/>
        </a:spcAft>
        <a:defRPr kumimoji="1" sz="3200">
          <a:solidFill>
            <a:schemeClr val="bg1"/>
          </a:solidFill>
          <a:latin typeface="Verdana" pitchFamily="34" charset="0"/>
          <a:ea typeface="新細明體" pitchFamily="18" charset="-120"/>
        </a:defRPr>
      </a:lvl2pPr>
      <a:lvl3pPr algn="ctr" rtl="0" eaLnBrk="0" fontAlgn="base" hangingPunct="0">
        <a:spcBef>
          <a:spcPct val="0"/>
        </a:spcBef>
        <a:spcAft>
          <a:spcPct val="0"/>
        </a:spcAft>
        <a:defRPr kumimoji="1" sz="3200">
          <a:solidFill>
            <a:schemeClr val="bg1"/>
          </a:solidFill>
          <a:latin typeface="Verdana" pitchFamily="34" charset="0"/>
          <a:ea typeface="新細明體" pitchFamily="18" charset="-120"/>
        </a:defRPr>
      </a:lvl3pPr>
      <a:lvl4pPr algn="ctr" rtl="0" eaLnBrk="0" fontAlgn="base" hangingPunct="0">
        <a:spcBef>
          <a:spcPct val="0"/>
        </a:spcBef>
        <a:spcAft>
          <a:spcPct val="0"/>
        </a:spcAft>
        <a:defRPr kumimoji="1" sz="3200">
          <a:solidFill>
            <a:schemeClr val="bg1"/>
          </a:solidFill>
          <a:latin typeface="Verdana" pitchFamily="34" charset="0"/>
          <a:ea typeface="新細明體" pitchFamily="18" charset="-120"/>
        </a:defRPr>
      </a:lvl4pPr>
      <a:lvl5pPr algn="ctr" rtl="0" eaLnBrk="0" fontAlgn="base" hangingPunct="0">
        <a:spcBef>
          <a:spcPct val="0"/>
        </a:spcBef>
        <a:spcAft>
          <a:spcPct val="0"/>
        </a:spcAft>
        <a:defRPr kumimoji="1" sz="3200">
          <a:solidFill>
            <a:schemeClr val="bg1"/>
          </a:solidFill>
          <a:latin typeface="Verdana" pitchFamily="34" charset="0"/>
          <a:ea typeface="新細明體" pitchFamily="18" charset="-120"/>
        </a:defRPr>
      </a:lvl5pPr>
      <a:lvl6pPr marL="457200" algn="ctr" rtl="0" fontAlgn="base">
        <a:spcBef>
          <a:spcPct val="0"/>
        </a:spcBef>
        <a:spcAft>
          <a:spcPct val="0"/>
        </a:spcAft>
        <a:defRPr kumimoji="1" sz="3200">
          <a:solidFill>
            <a:schemeClr val="bg1"/>
          </a:solidFill>
          <a:latin typeface="Verdana" pitchFamily="34" charset="0"/>
          <a:ea typeface="新細明體" pitchFamily="18" charset="-120"/>
        </a:defRPr>
      </a:lvl6pPr>
      <a:lvl7pPr marL="914400" algn="ctr" rtl="0" fontAlgn="base">
        <a:spcBef>
          <a:spcPct val="0"/>
        </a:spcBef>
        <a:spcAft>
          <a:spcPct val="0"/>
        </a:spcAft>
        <a:defRPr kumimoji="1" sz="3200">
          <a:solidFill>
            <a:schemeClr val="bg1"/>
          </a:solidFill>
          <a:latin typeface="Verdana" pitchFamily="34" charset="0"/>
          <a:ea typeface="新細明體" pitchFamily="18" charset="-120"/>
        </a:defRPr>
      </a:lvl7pPr>
      <a:lvl8pPr marL="1371600" algn="ctr" rtl="0" fontAlgn="base">
        <a:spcBef>
          <a:spcPct val="0"/>
        </a:spcBef>
        <a:spcAft>
          <a:spcPct val="0"/>
        </a:spcAft>
        <a:defRPr kumimoji="1" sz="3200">
          <a:solidFill>
            <a:schemeClr val="bg1"/>
          </a:solidFill>
          <a:latin typeface="Verdana" pitchFamily="34" charset="0"/>
          <a:ea typeface="新細明體" pitchFamily="18" charset="-120"/>
        </a:defRPr>
      </a:lvl8pPr>
      <a:lvl9pPr marL="1828800" algn="ctr" rtl="0" fontAlgn="base">
        <a:spcBef>
          <a:spcPct val="0"/>
        </a:spcBef>
        <a:spcAft>
          <a:spcPct val="0"/>
        </a:spcAft>
        <a:defRPr kumimoji="1" sz="3200">
          <a:solidFill>
            <a:schemeClr val="bg1"/>
          </a:solidFill>
          <a:latin typeface="Verdana" pitchFamily="34" charset="0"/>
          <a:ea typeface="新細明體" pitchFamily="18" charset="-12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kumimoji="1" sz="2800">
          <a:solidFill>
            <a:schemeClr val="tx1"/>
          </a:solidFill>
          <a:latin typeface="Arial" pitchFamily="34" charset="0"/>
          <a:ea typeface="+mn-ea"/>
        </a:defRPr>
      </a:lvl2pPr>
      <a:lvl3pPr marL="1143000" indent="-228600" algn="l" rtl="0" eaLnBrk="0" fontAlgn="base" hangingPunct="0">
        <a:spcBef>
          <a:spcPct val="20000"/>
        </a:spcBef>
        <a:spcAft>
          <a:spcPct val="0"/>
        </a:spcAft>
        <a:buClr>
          <a:schemeClr val="tx1"/>
        </a:buClr>
        <a:buChar char="•"/>
        <a:defRPr kumimoji="1" sz="2400">
          <a:solidFill>
            <a:schemeClr val="tx1"/>
          </a:solidFill>
          <a:latin typeface="Arial" pitchFamily="34" charset="0"/>
          <a:ea typeface="+mn-ea"/>
        </a:defRPr>
      </a:lvl3pPr>
      <a:lvl4pPr marL="1600200" indent="-228600" algn="l" rtl="0" eaLnBrk="0" fontAlgn="base" hangingPunct="0">
        <a:spcBef>
          <a:spcPct val="20000"/>
        </a:spcBef>
        <a:spcAft>
          <a:spcPct val="0"/>
        </a:spcAft>
        <a:buChar char="–"/>
        <a:defRPr kumimoji="1" sz="2000">
          <a:solidFill>
            <a:schemeClr val="tx1"/>
          </a:solidFill>
          <a:latin typeface="Arial" pitchFamily="34" charset="0"/>
          <a:ea typeface="+mn-ea"/>
        </a:defRPr>
      </a:lvl4pPr>
      <a:lvl5pPr marL="2057400" indent="-228600" algn="l" rtl="0" eaLnBrk="0" fontAlgn="base" hangingPunct="0">
        <a:spcBef>
          <a:spcPct val="20000"/>
        </a:spcBef>
        <a:spcAft>
          <a:spcPct val="0"/>
        </a:spcAft>
        <a:buChar char="»"/>
        <a:defRPr kumimoji="1" sz="2000">
          <a:solidFill>
            <a:schemeClr val="tx1"/>
          </a:solidFill>
          <a:latin typeface="Arial" pitchFamily="34" charset="0"/>
          <a:ea typeface="+mn-ea"/>
        </a:defRPr>
      </a:lvl5pPr>
      <a:lvl6pPr marL="2514600" indent="-228600" algn="l" rtl="0" fontAlgn="base">
        <a:spcBef>
          <a:spcPct val="20000"/>
        </a:spcBef>
        <a:spcAft>
          <a:spcPct val="0"/>
        </a:spcAft>
        <a:buChar char="»"/>
        <a:defRPr kumimoji="1" sz="2000">
          <a:solidFill>
            <a:schemeClr val="tx1"/>
          </a:solidFill>
          <a:latin typeface="Arial" pitchFamily="34" charset="0"/>
          <a:ea typeface="+mn-ea"/>
        </a:defRPr>
      </a:lvl6pPr>
      <a:lvl7pPr marL="2971800" indent="-228600" algn="l" rtl="0" fontAlgn="base">
        <a:spcBef>
          <a:spcPct val="20000"/>
        </a:spcBef>
        <a:spcAft>
          <a:spcPct val="0"/>
        </a:spcAft>
        <a:buChar char="»"/>
        <a:defRPr kumimoji="1" sz="2000">
          <a:solidFill>
            <a:schemeClr val="tx1"/>
          </a:solidFill>
          <a:latin typeface="Arial" pitchFamily="34" charset="0"/>
          <a:ea typeface="+mn-ea"/>
        </a:defRPr>
      </a:lvl7pPr>
      <a:lvl8pPr marL="3429000" indent="-228600" algn="l" rtl="0" fontAlgn="base">
        <a:spcBef>
          <a:spcPct val="20000"/>
        </a:spcBef>
        <a:spcAft>
          <a:spcPct val="0"/>
        </a:spcAft>
        <a:buChar char="»"/>
        <a:defRPr kumimoji="1" sz="2000">
          <a:solidFill>
            <a:schemeClr val="tx1"/>
          </a:solidFill>
          <a:latin typeface="Arial" pitchFamily="34" charset="0"/>
          <a:ea typeface="+mn-ea"/>
        </a:defRPr>
      </a:lvl8pPr>
      <a:lvl9pPr marL="3886200" indent="-228600" algn="l" rtl="0" fontAlgn="base">
        <a:spcBef>
          <a:spcPct val="20000"/>
        </a:spcBef>
        <a:spcAft>
          <a:spcPct val="0"/>
        </a:spcAft>
        <a:buChar char="»"/>
        <a:defRPr kumimoji="1" sz="2000">
          <a:solidFill>
            <a:schemeClr val="tx1"/>
          </a:solidFill>
          <a:latin typeface="Arial" pitchFamily="34" charset="0"/>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矩形 6"/>
          <p:cNvSpPr/>
          <p:nvPr userDrawn="1"/>
        </p:nvSpPr>
        <p:spPr>
          <a:xfrm>
            <a:off x="0" y="0"/>
            <a:ext cx="9144000" cy="1357313"/>
          </a:xfrm>
          <a:prstGeom prst="rect">
            <a:avLst/>
          </a:prstGeom>
          <a:solidFill>
            <a:srgbClr val="DDF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FFFFFF"/>
              </a:solidFill>
            </a:endParaRPr>
          </a:p>
        </p:txBody>
      </p:sp>
      <p:sp>
        <p:nvSpPr>
          <p:cNvPr id="15" name="椭圆 14"/>
          <p:cNvSpPr/>
          <p:nvPr userDrawn="1"/>
        </p:nvSpPr>
        <p:spPr>
          <a:xfrm>
            <a:off x="762000" y="-425450"/>
            <a:ext cx="500063" cy="4286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6" name="椭圆 15"/>
          <p:cNvSpPr/>
          <p:nvPr userDrawn="1"/>
        </p:nvSpPr>
        <p:spPr>
          <a:xfrm>
            <a:off x="976313" y="-354013"/>
            <a:ext cx="500062" cy="5715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7" name="椭圆 16"/>
          <p:cNvSpPr/>
          <p:nvPr userDrawn="1"/>
        </p:nvSpPr>
        <p:spPr>
          <a:xfrm>
            <a:off x="1262063" y="-211138"/>
            <a:ext cx="704850"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8" name="椭圆 17"/>
          <p:cNvSpPr/>
          <p:nvPr userDrawn="1"/>
        </p:nvSpPr>
        <p:spPr>
          <a:xfrm>
            <a:off x="1404938" y="-496888"/>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9" name="椭圆 18"/>
          <p:cNvSpPr/>
          <p:nvPr userDrawn="1"/>
        </p:nvSpPr>
        <p:spPr>
          <a:xfrm>
            <a:off x="2833688" y="-425450"/>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1" name="椭圆 20"/>
          <p:cNvSpPr/>
          <p:nvPr userDrawn="1"/>
        </p:nvSpPr>
        <p:spPr>
          <a:xfrm>
            <a:off x="3262313" y="-35401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2" name="椭圆 21"/>
          <p:cNvSpPr/>
          <p:nvPr userDrawn="1"/>
        </p:nvSpPr>
        <p:spPr>
          <a:xfrm>
            <a:off x="3905250" y="-354013"/>
            <a:ext cx="714375" cy="642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3" name="椭圆 22"/>
          <p:cNvSpPr/>
          <p:nvPr userDrawn="1"/>
        </p:nvSpPr>
        <p:spPr>
          <a:xfrm>
            <a:off x="6048375" y="3175"/>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4" name="椭圆 23"/>
          <p:cNvSpPr/>
          <p:nvPr userDrawn="1"/>
        </p:nvSpPr>
        <p:spPr>
          <a:xfrm rot="759723">
            <a:off x="7188200" y="-331788"/>
            <a:ext cx="928688"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5" name="椭圆 24"/>
          <p:cNvSpPr/>
          <p:nvPr userDrawn="1"/>
        </p:nvSpPr>
        <p:spPr>
          <a:xfrm rot="20050139">
            <a:off x="6300788" y="-25876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6" name="椭圆 25"/>
          <p:cNvSpPr/>
          <p:nvPr userDrawn="1"/>
        </p:nvSpPr>
        <p:spPr>
          <a:xfrm rot="2087486">
            <a:off x="6691313" y="-788988"/>
            <a:ext cx="714375" cy="642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7" name="椭圆 26"/>
          <p:cNvSpPr/>
          <p:nvPr userDrawn="1"/>
        </p:nvSpPr>
        <p:spPr>
          <a:xfrm>
            <a:off x="6834188" y="74613"/>
            <a:ext cx="714375" cy="5000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8" name="椭圆 27"/>
          <p:cNvSpPr/>
          <p:nvPr userDrawn="1"/>
        </p:nvSpPr>
        <p:spPr>
          <a:xfrm>
            <a:off x="5691188" y="-139700"/>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06512" name="标题占位符 1"/>
          <p:cNvSpPr>
            <a:spLocks noGrp="1"/>
          </p:cNvSpPr>
          <p:nvPr>
            <p:ph type="title"/>
          </p:nvPr>
        </p:nvSpPr>
        <p:spPr bwMode="auto">
          <a:xfrm>
            <a:off x="642938" y="2857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6513"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429125" y="4286250"/>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latin typeface="+mn-lt"/>
                <a:ea typeface="SimSun" pitchFamily="2" charset="-122"/>
              </a:defRPr>
            </a:lvl1pPr>
          </a:lstStyle>
          <a:p>
            <a:pPr>
              <a:defRPr/>
            </a:pPr>
            <a:fld id="{75026D10-BE77-4D4C-B9E8-1FFB75FC2398}" type="datetime1">
              <a:rPr lang="zh-TW" altLang="en-US" smtClean="0"/>
              <a:t>2016/5/20</a:t>
            </a:fld>
            <a:endParaRPr lang="en-US" altLang="zh-CN"/>
          </a:p>
        </p:txBody>
      </p:sp>
      <p:sp>
        <p:nvSpPr>
          <p:cNvPr id="5" name="页脚占位符 4"/>
          <p:cNvSpPr>
            <a:spLocks noGrp="1"/>
          </p:cNvSpPr>
          <p:nvPr>
            <p:ph type="ftr" sz="quarter" idx="3"/>
          </p:nvPr>
        </p:nvSpPr>
        <p:spPr>
          <a:xfrm>
            <a:off x="4643438" y="742950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mn-lt"/>
                <a:ea typeface="SimSun" pitchFamily="2" charset="-122"/>
              </a:defRPr>
            </a:lvl1pPr>
          </a:lstStyle>
          <a:p>
            <a:pPr>
              <a:defRPr/>
            </a:pPr>
            <a:endParaRPr lang="zh-CN" altLang="en-US"/>
          </a:p>
        </p:txBody>
      </p:sp>
      <p:sp>
        <p:nvSpPr>
          <p:cNvPr id="6" name="灯片编号占位符 5"/>
          <p:cNvSpPr>
            <a:spLocks noGrp="1"/>
          </p:cNvSpPr>
          <p:nvPr>
            <p:ph type="sldNum" sz="quarter" idx="4"/>
          </p:nvPr>
        </p:nvSpPr>
        <p:spPr>
          <a:xfrm>
            <a:off x="9144000" y="7358063"/>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latin typeface="+mn-lt"/>
                <a:ea typeface="SimSun" pitchFamily="2" charset="-122"/>
              </a:defRPr>
            </a:lvl1pPr>
          </a:lstStyle>
          <a:p>
            <a:pPr>
              <a:defRPr/>
            </a:pPr>
            <a:fld id="{4B1003EF-9008-42E6-8BDA-F69E28440F74}" type="slidenum">
              <a:rPr lang="zh-CN" altLang="en-US"/>
              <a:pPr>
                <a:defRPr/>
              </a:pPr>
              <a:t>‹#›</a:t>
            </a:fld>
            <a:endParaRPr lang="en-US" altLang="zh-CN"/>
          </a:p>
        </p:txBody>
      </p:sp>
      <p:sp>
        <p:nvSpPr>
          <p:cNvPr id="8" name="矩形 7"/>
          <p:cNvSpPr/>
          <p:nvPr userDrawn="1"/>
        </p:nvSpPr>
        <p:spPr>
          <a:xfrm>
            <a:off x="0" y="1285875"/>
            <a:ext cx="9144000" cy="1428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FFFFFF"/>
              </a:solidFill>
            </a:endParaRPr>
          </a:p>
        </p:txBody>
      </p:sp>
      <p:grpSp>
        <p:nvGrpSpPr>
          <p:cNvPr id="10" name="组合 9"/>
          <p:cNvGrpSpPr/>
          <p:nvPr userDrawn="1"/>
        </p:nvGrpSpPr>
        <p:grpSpPr>
          <a:xfrm rot="20840572">
            <a:off x="6343837" y="618933"/>
            <a:ext cx="262892" cy="236198"/>
            <a:chOff x="1571604" y="4015744"/>
            <a:chExt cx="262892" cy="236198"/>
          </a:xfrm>
          <a:effectLst>
            <a:outerShdw blurRad="50800" dist="38100" dir="2700000" algn="tl" rotWithShape="0">
              <a:prstClr val="black">
                <a:alpha val="40000"/>
              </a:prstClr>
            </a:outerShdw>
          </a:effectLst>
        </p:grpSpPr>
        <p:sp>
          <p:nvSpPr>
            <p:cNvPr id="11" name="同心圆 10"/>
            <p:cNvSpPr/>
            <p:nvPr/>
          </p:nvSpPr>
          <p:spPr>
            <a:xfrm>
              <a:off x="1571604" y="4071942"/>
              <a:ext cx="180000" cy="180000"/>
            </a:xfrm>
            <a:prstGeom prst="donut">
              <a:avLst>
                <a:gd name="adj" fmla="val 2202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cxnSp>
          <p:nvCxnSpPr>
            <p:cNvPr id="12" name="直接箭头连接符 11"/>
            <p:cNvCxnSpPr/>
            <p:nvPr/>
          </p:nvCxnSpPr>
          <p:spPr>
            <a:xfrm flipV="1">
              <a:off x="1691620" y="4015744"/>
              <a:ext cx="142876" cy="107157"/>
            </a:xfrm>
            <a:prstGeom prst="straightConnector1">
              <a:avLst/>
            </a:prstGeom>
            <a:ln w="28575">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grpSp>
      <p:cxnSp>
        <p:nvCxnSpPr>
          <p:cNvPr id="13" name="直接连接符 12"/>
          <p:cNvCxnSpPr>
            <a:stCxn id="14" idx="4"/>
          </p:cNvCxnSpPr>
          <p:nvPr userDrawn="1"/>
        </p:nvCxnSpPr>
        <p:spPr>
          <a:xfrm rot="5400000">
            <a:off x="6592094" y="1035844"/>
            <a:ext cx="642938" cy="0"/>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同心圆 13"/>
          <p:cNvSpPr/>
          <p:nvPr userDrawn="1"/>
        </p:nvSpPr>
        <p:spPr>
          <a:xfrm>
            <a:off x="6770688" y="427038"/>
            <a:ext cx="287337" cy="287337"/>
          </a:xfrm>
          <a:prstGeom prst="donut">
            <a:avLst>
              <a:gd name="adj" fmla="val 12800"/>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0" lang="en-US" altLang="zh-CN" sz="2000" b="1">
                <a:solidFill>
                  <a:srgbClr val="7F7F7F"/>
                </a:solidFill>
                <a:cs typeface="Calibri" pitchFamily="34" charset="0"/>
              </a:rPr>
              <a:t>$</a:t>
            </a:r>
            <a:endParaRPr kumimoji="0" lang="zh-CN" altLang="en-US" sz="2000" b="1">
              <a:solidFill>
                <a:srgbClr val="7F7F7F"/>
              </a:solidFill>
              <a:cs typeface="Calibri" pitchFamily="34" charset="0"/>
            </a:endParaRPr>
          </a:p>
        </p:txBody>
      </p:sp>
      <p:sp>
        <p:nvSpPr>
          <p:cNvPr id="20" name="椭圆 19"/>
          <p:cNvSpPr/>
          <p:nvPr userDrawn="1"/>
        </p:nvSpPr>
        <p:spPr>
          <a:xfrm rot="759723">
            <a:off x="5973763" y="-35401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9" name="太阳形 28"/>
          <p:cNvSpPr/>
          <p:nvPr userDrawn="1"/>
        </p:nvSpPr>
        <p:spPr>
          <a:xfrm>
            <a:off x="-241300" y="-252413"/>
            <a:ext cx="749300" cy="750888"/>
          </a:xfrm>
          <a:prstGeom prst="su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1" name="心形 30"/>
          <p:cNvSpPr/>
          <p:nvPr userDrawn="1"/>
        </p:nvSpPr>
        <p:spPr>
          <a:xfrm>
            <a:off x="7200900" y="596900"/>
            <a:ext cx="285750" cy="285750"/>
          </a:xfrm>
          <a:prstGeom prst="hear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cxnSp>
        <p:nvCxnSpPr>
          <p:cNvPr id="32" name="直接连接符 31"/>
          <p:cNvCxnSpPr>
            <a:stCxn id="31" idx="0"/>
          </p:cNvCxnSpPr>
          <p:nvPr userDrawn="1"/>
        </p:nvCxnSpPr>
        <p:spPr>
          <a:xfrm rot="16200000" flipH="1" flipV="1">
            <a:off x="6997700" y="1011238"/>
            <a:ext cx="688975" cy="3175"/>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33" name="加号 32"/>
          <p:cNvSpPr/>
          <p:nvPr userDrawn="1"/>
        </p:nvSpPr>
        <p:spPr>
          <a:xfrm>
            <a:off x="7700963" y="642938"/>
            <a:ext cx="357187" cy="357187"/>
          </a:xfrm>
          <a:prstGeom prst="mathPlus">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cxnSp>
        <p:nvCxnSpPr>
          <p:cNvPr id="34" name="直接连接符 33"/>
          <p:cNvCxnSpPr/>
          <p:nvPr userDrawn="1"/>
        </p:nvCxnSpPr>
        <p:spPr>
          <a:xfrm rot="5400000">
            <a:off x="6234112" y="1079501"/>
            <a:ext cx="460375" cy="0"/>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106527" name="组合 34"/>
          <p:cNvGrpSpPr>
            <a:grpSpLocks/>
          </p:cNvGrpSpPr>
          <p:nvPr userDrawn="1"/>
        </p:nvGrpSpPr>
        <p:grpSpPr bwMode="auto">
          <a:xfrm>
            <a:off x="8129588" y="571500"/>
            <a:ext cx="287337" cy="179388"/>
            <a:chOff x="-1928858" y="1643050"/>
            <a:chExt cx="500066" cy="357190"/>
          </a:xfrm>
        </p:grpSpPr>
        <p:sp>
          <p:nvSpPr>
            <p:cNvPr id="36" name="矩形 35"/>
            <p:cNvSpPr/>
            <p:nvPr/>
          </p:nvSpPr>
          <p:spPr>
            <a:xfrm>
              <a:off x="-1928858" y="1643050"/>
              <a:ext cx="500066" cy="35719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7" name="等腰三角形 36"/>
            <p:cNvSpPr/>
            <p:nvPr/>
          </p:nvSpPr>
          <p:spPr>
            <a:xfrm>
              <a:off x="-1928858" y="1715753"/>
              <a:ext cx="500066" cy="284487"/>
            </a:xfrm>
            <a:prstGeom prst="triangle">
              <a:avLst/>
            </a:prstGeom>
            <a:no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8" name="等腰三角形 37"/>
            <p:cNvSpPr/>
            <p:nvPr/>
          </p:nvSpPr>
          <p:spPr>
            <a:xfrm rot="10800000">
              <a:off x="-1928858" y="1643050"/>
              <a:ext cx="500066" cy="284487"/>
            </a:xfrm>
            <a:prstGeom prst="triangle">
              <a:avLst/>
            </a:prstGeom>
            <a:solidFill>
              <a:srgbClr val="CCECFF"/>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grpSp>
      <p:cxnSp>
        <p:nvCxnSpPr>
          <p:cNvPr id="39" name="直接连接符 38"/>
          <p:cNvCxnSpPr/>
          <p:nvPr userDrawn="1"/>
        </p:nvCxnSpPr>
        <p:spPr>
          <a:xfrm rot="5400000">
            <a:off x="7970044" y="1053307"/>
            <a:ext cx="606425"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40" name="直接连接符 39"/>
          <p:cNvCxnSpPr/>
          <p:nvPr userDrawn="1"/>
        </p:nvCxnSpPr>
        <p:spPr>
          <a:xfrm rot="5400000">
            <a:off x="8166100" y="963613"/>
            <a:ext cx="785813"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41" name="组合 40"/>
          <p:cNvGrpSpPr/>
          <p:nvPr userDrawn="1"/>
        </p:nvGrpSpPr>
        <p:grpSpPr>
          <a:xfrm>
            <a:off x="8486801" y="373541"/>
            <a:ext cx="157165" cy="269377"/>
            <a:chOff x="1300141" y="3818402"/>
            <a:chExt cx="181268" cy="310689"/>
          </a:xfrm>
          <a:effectLst>
            <a:outerShdw blurRad="50800" dist="38100" dir="2700000" algn="tl" rotWithShape="0">
              <a:prstClr val="black">
                <a:alpha val="40000"/>
              </a:prstClr>
            </a:outerShdw>
          </a:effectLst>
        </p:grpSpPr>
        <p:sp>
          <p:nvSpPr>
            <p:cNvPr id="42" name="同心圆 41"/>
            <p:cNvSpPr/>
            <p:nvPr/>
          </p:nvSpPr>
          <p:spPr>
            <a:xfrm rot="20840572">
              <a:off x="1301409" y="3818402"/>
              <a:ext cx="180000" cy="180000"/>
            </a:xfrm>
            <a:prstGeom prst="donut">
              <a:avLst>
                <a:gd name="adj" fmla="val 22023"/>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sp>
          <p:nvSpPr>
            <p:cNvPr id="43" name="加号 42"/>
            <p:cNvSpPr/>
            <p:nvPr/>
          </p:nvSpPr>
          <p:spPr>
            <a:xfrm>
              <a:off x="1300141" y="3949091"/>
              <a:ext cx="180000" cy="180000"/>
            </a:xfrm>
            <a:prstGeom prst="mathPlu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grpSp>
      <p:cxnSp>
        <p:nvCxnSpPr>
          <p:cNvPr id="51" name="直接连接符 50"/>
          <p:cNvCxnSpPr/>
          <p:nvPr userDrawn="1"/>
        </p:nvCxnSpPr>
        <p:spPr>
          <a:xfrm rot="5400000">
            <a:off x="7652544" y="1126332"/>
            <a:ext cx="460375"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25832703"/>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Lst>
  <p:hf hdr="0" ftr="0" dt="0"/>
  <p:txStyles>
    <p:titleStyle>
      <a:lvl1pPr algn="l" rtl="0" fontAlgn="base">
        <a:spcBef>
          <a:spcPct val="0"/>
        </a:spcBef>
        <a:spcAft>
          <a:spcPct val="0"/>
        </a:spcAft>
        <a:defRPr kumimoji="1" sz="2800" b="1">
          <a:solidFill>
            <a:srgbClr val="7F7F7F"/>
          </a:solidFill>
          <a:latin typeface="+mj-lt"/>
          <a:ea typeface="+mj-ea"/>
          <a:cs typeface="+mj-cs"/>
        </a:defRPr>
      </a:lvl1pPr>
      <a:lvl2pPr algn="l" rtl="0" fontAlgn="base">
        <a:spcBef>
          <a:spcPct val="0"/>
        </a:spcBef>
        <a:spcAft>
          <a:spcPct val="0"/>
        </a:spcAft>
        <a:defRPr kumimoji="1" sz="2800" b="1">
          <a:solidFill>
            <a:srgbClr val="7F7F7F"/>
          </a:solidFill>
          <a:latin typeface="Microsoft YaHei" pitchFamily="34" charset="-122"/>
          <a:ea typeface="新細明體" pitchFamily="18" charset="-120"/>
        </a:defRPr>
      </a:lvl2pPr>
      <a:lvl3pPr algn="l" rtl="0" fontAlgn="base">
        <a:spcBef>
          <a:spcPct val="0"/>
        </a:spcBef>
        <a:spcAft>
          <a:spcPct val="0"/>
        </a:spcAft>
        <a:defRPr kumimoji="1" sz="2800" b="1">
          <a:solidFill>
            <a:srgbClr val="7F7F7F"/>
          </a:solidFill>
          <a:latin typeface="Microsoft YaHei" pitchFamily="34" charset="-122"/>
          <a:ea typeface="新細明體" pitchFamily="18" charset="-120"/>
        </a:defRPr>
      </a:lvl3pPr>
      <a:lvl4pPr algn="l" rtl="0" fontAlgn="base">
        <a:spcBef>
          <a:spcPct val="0"/>
        </a:spcBef>
        <a:spcAft>
          <a:spcPct val="0"/>
        </a:spcAft>
        <a:defRPr kumimoji="1" sz="2800" b="1">
          <a:solidFill>
            <a:srgbClr val="7F7F7F"/>
          </a:solidFill>
          <a:latin typeface="Microsoft YaHei" pitchFamily="34" charset="-122"/>
          <a:ea typeface="新細明體" pitchFamily="18" charset="-120"/>
        </a:defRPr>
      </a:lvl4pPr>
      <a:lvl5pPr algn="l" rtl="0" fontAlgn="base">
        <a:spcBef>
          <a:spcPct val="0"/>
        </a:spcBef>
        <a:spcAft>
          <a:spcPct val="0"/>
        </a:spcAft>
        <a:defRPr kumimoji="1" sz="2800" b="1">
          <a:solidFill>
            <a:srgbClr val="7F7F7F"/>
          </a:solidFill>
          <a:latin typeface="Microsoft YaHei" pitchFamily="34" charset="-122"/>
          <a:ea typeface="新細明體" pitchFamily="18" charset="-120"/>
        </a:defRPr>
      </a:lvl5pPr>
      <a:lvl6pPr marL="457200" algn="l" rtl="0" fontAlgn="base">
        <a:spcBef>
          <a:spcPct val="0"/>
        </a:spcBef>
        <a:spcAft>
          <a:spcPct val="0"/>
        </a:spcAft>
        <a:defRPr kumimoji="1" sz="2800" b="1">
          <a:solidFill>
            <a:srgbClr val="7F7F7F"/>
          </a:solidFill>
          <a:latin typeface="Microsoft YaHei" pitchFamily="34" charset="-122"/>
          <a:ea typeface="新細明體" pitchFamily="18" charset="-120"/>
        </a:defRPr>
      </a:lvl6pPr>
      <a:lvl7pPr marL="914400" algn="l" rtl="0" fontAlgn="base">
        <a:spcBef>
          <a:spcPct val="0"/>
        </a:spcBef>
        <a:spcAft>
          <a:spcPct val="0"/>
        </a:spcAft>
        <a:defRPr kumimoji="1" sz="2800" b="1">
          <a:solidFill>
            <a:srgbClr val="7F7F7F"/>
          </a:solidFill>
          <a:latin typeface="Microsoft YaHei" pitchFamily="34" charset="-122"/>
          <a:ea typeface="新細明體" pitchFamily="18" charset="-120"/>
        </a:defRPr>
      </a:lvl7pPr>
      <a:lvl8pPr marL="1371600" algn="l" rtl="0" fontAlgn="base">
        <a:spcBef>
          <a:spcPct val="0"/>
        </a:spcBef>
        <a:spcAft>
          <a:spcPct val="0"/>
        </a:spcAft>
        <a:defRPr kumimoji="1" sz="2800" b="1">
          <a:solidFill>
            <a:srgbClr val="7F7F7F"/>
          </a:solidFill>
          <a:latin typeface="Microsoft YaHei" pitchFamily="34" charset="-122"/>
          <a:ea typeface="新細明體" pitchFamily="18" charset="-120"/>
        </a:defRPr>
      </a:lvl8pPr>
      <a:lvl9pPr marL="1828800" algn="l" rtl="0" fontAlgn="base">
        <a:spcBef>
          <a:spcPct val="0"/>
        </a:spcBef>
        <a:spcAft>
          <a:spcPct val="0"/>
        </a:spcAft>
        <a:defRPr kumimoji="1" sz="2800" b="1">
          <a:solidFill>
            <a:srgbClr val="7F7F7F"/>
          </a:solidFill>
          <a:latin typeface="Microsoft YaHei" pitchFamily="34" charset="-122"/>
          <a:ea typeface="新細明體" pitchFamily="18" charset="-120"/>
        </a:defRPr>
      </a:lvl9pPr>
    </p:titleStyle>
    <p:bodyStyle>
      <a:lvl1pPr marL="342900" indent="-342900" algn="l" rtl="0" fontAlgn="base">
        <a:spcBef>
          <a:spcPct val="20000"/>
        </a:spcBef>
        <a:spcAft>
          <a:spcPct val="0"/>
        </a:spcAft>
        <a:buFont typeface="Arial" pitchFamily="34" charset="0"/>
        <a:buChar char="•"/>
        <a:defRPr kumimoji="1"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kumimoji="1"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kumimoji="1"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kumimoji="1"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kumimoji="1"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kumimoji="1"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kumimoji="1"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kumimoji="1"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圓形圖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8" name="橢圓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11" name="甜甜圈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12" name="矩形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
        <p:nvSpPr>
          <p:cNvPr id="5" name="標題版面配置區 4"/>
          <p:cNvSpPr>
            <a:spLocks noGrp="1"/>
          </p:cNvSpPr>
          <p:nvPr>
            <p:ph type="title"/>
          </p:nvPr>
        </p:nvSpPr>
        <p:spPr>
          <a:xfrm>
            <a:off x="1435100" y="274638"/>
            <a:ext cx="7499350" cy="1143000"/>
          </a:xfrm>
          <a:prstGeom prst="rect">
            <a:avLst/>
          </a:prstGeom>
        </p:spPr>
        <p:txBody>
          <a:bodyPr anchor="ctr">
            <a:normAutofit/>
          </a:bodyPr>
          <a:lstStyle>
            <a:extLst/>
          </a:lstStyle>
          <a:p>
            <a:r>
              <a:rPr lang="zh-TW" altLang="en-US" smtClean="0"/>
              <a:t>按一下以編輯母片標題樣式</a:t>
            </a:r>
            <a:endParaRPr lang="en-US"/>
          </a:p>
        </p:txBody>
      </p:sp>
      <p:sp>
        <p:nvSpPr>
          <p:cNvPr id="2057" name="文字版面配置區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24" name="日期版面配置區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ea typeface="+mn-ea"/>
              </a:defRPr>
            </a:lvl1pPr>
            <a:extLst/>
          </a:lstStyle>
          <a:p>
            <a:pPr>
              <a:defRPr/>
            </a:pPr>
            <a:fld id="{1141ECE5-E290-44E8-B04D-DC832EA7DD74}" type="datetime1">
              <a:rPr lang="zh-TW" altLang="en-US" smtClean="0">
                <a:solidFill>
                  <a:srgbClr val="E7DEC9">
                    <a:shade val="50000"/>
                    <a:satMod val="200000"/>
                  </a:srgbClr>
                </a:solidFill>
              </a:rPr>
              <a:t>2016/5/20</a:t>
            </a:fld>
            <a:endParaRPr lang="zh-TW" altLang="en-US">
              <a:solidFill>
                <a:srgbClr val="E7DEC9">
                  <a:shade val="50000"/>
                  <a:satMod val="200000"/>
                </a:srgbClr>
              </a:solidFill>
            </a:endParaRPr>
          </a:p>
        </p:txBody>
      </p:sp>
      <p:sp>
        <p:nvSpPr>
          <p:cNvPr id="10" name="頁尾版面配置區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ea typeface="+mn-ea"/>
              </a:defRPr>
            </a:lvl1pPr>
            <a:extLst/>
          </a:lstStyle>
          <a:p>
            <a:pPr>
              <a:defRPr/>
            </a:pPr>
            <a:endParaRPr lang="zh-TW" altLang="en-US">
              <a:solidFill>
                <a:srgbClr val="E7DEC9">
                  <a:shade val="50000"/>
                  <a:satMod val="200000"/>
                </a:srgbClr>
              </a:solidFill>
            </a:endParaRPr>
          </a:p>
        </p:txBody>
      </p:sp>
      <p:sp>
        <p:nvSpPr>
          <p:cNvPr id="22" name="投影片編號版面配置區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ea typeface="+mn-ea"/>
              </a:defRPr>
            </a:lvl1pPr>
            <a:extLst/>
          </a:lstStyle>
          <a:p>
            <a:pPr>
              <a:defRPr/>
            </a:pPr>
            <a:fld id="{7E1EF3BA-4A67-4F8B-AE62-89B641EAB6AC}" type="slidenum">
              <a:rPr lang="zh-TW" altLang="en-US">
                <a:solidFill>
                  <a:srgbClr val="E7DEC9">
                    <a:shade val="50000"/>
                    <a:satMod val="200000"/>
                  </a:srgbClr>
                </a:solidFill>
              </a:rPr>
              <a:pPr>
                <a:defRPr/>
              </a:pPr>
              <a:t>‹#›</a:t>
            </a:fld>
            <a:endParaRPr lang="zh-TW" altLang="en-US">
              <a:solidFill>
                <a:srgbClr val="E7DEC9">
                  <a:shade val="50000"/>
                  <a:satMod val="200000"/>
                </a:srgbClr>
              </a:solidFill>
            </a:endParaRPr>
          </a:p>
        </p:txBody>
      </p:sp>
      <p:sp>
        <p:nvSpPr>
          <p:cNvPr id="15" name="矩形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kumimoji="0" lang="en-US">
              <a:solidFill>
                <a:prstClr val="white"/>
              </a:solidFill>
            </a:endParaRPr>
          </a:p>
        </p:txBody>
      </p:sp>
    </p:spTree>
    <p:extLst>
      <p:ext uri="{BB962C8B-B14F-4D97-AF65-F5344CB8AC3E}">
        <p14:creationId xmlns:p14="http://schemas.microsoft.com/office/powerpoint/2010/main" val="1184674532"/>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Lst>
  <p:hf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微軟正黑體"/>
        </a:defRPr>
      </a:lvl1pPr>
      <a:lvl2pPr algn="l" rtl="0" eaLnBrk="0" fontAlgn="base" hangingPunct="0">
        <a:spcBef>
          <a:spcPct val="0"/>
        </a:spcBef>
        <a:spcAft>
          <a:spcPct val="0"/>
        </a:spcAft>
        <a:defRPr sz="4300">
          <a:solidFill>
            <a:srgbClr val="572314"/>
          </a:solidFill>
          <a:latin typeface="Gill Sans MT" pitchFamily="34" charset="0"/>
          <a:ea typeface="微軟正黑體" pitchFamily="34" charset="-120"/>
          <a:cs typeface="微軟正黑體"/>
        </a:defRPr>
      </a:lvl2pPr>
      <a:lvl3pPr algn="l" rtl="0" eaLnBrk="0" fontAlgn="base" hangingPunct="0">
        <a:spcBef>
          <a:spcPct val="0"/>
        </a:spcBef>
        <a:spcAft>
          <a:spcPct val="0"/>
        </a:spcAft>
        <a:defRPr sz="4300">
          <a:solidFill>
            <a:srgbClr val="572314"/>
          </a:solidFill>
          <a:latin typeface="Gill Sans MT" pitchFamily="34" charset="0"/>
          <a:ea typeface="微軟正黑體" pitchFamily="34" charset="-120"/>
          <a:cs typeface="微軟正黑體"/>
        </a:defRPr>
      </a:lvl3pPr>
      <a:lvl4pPr algn="l" rtl="0" eaLnBrk="0" fontAlgn="base" hangingPunct="0">
        <a:spcBef>
          <a:spcPct val="0"/>
        </a:spcBef>
        <a:spcAft>
          <a:spcPct val="0"/>
        </a:spcAft>
        <a:defRPr sz="4300">
          <a:solidFill>
            <a:srgbClr val="572314"/>
          </a:solidFill>
          <a:latin typeface="Gill Sans MT" pitchFamily="34" charset="0"/>
          <a:ea typeface="微軟正黑體" pitchFamily="34" charset="-120"/>
          <a:cs typeface="微軟正黑體"/>
        </a:defRPr>
      </a:lvl4pPr>
      <a:lvl5pPr algn="l" rtl="0" eaLnBrk="0" fontAlgn="base" hangingPunct="0">
        <a:spcBef>
          <a:spcPct val="0"/>
        </a:spcBef>
        <a:spcAft>
          <a:spcPct val="0"/>
        </a:spcAft>
        <a:defRPr sz="4300">
          <a:solidFill>
            <a:srgbClr val="572314"/>
          </a:solidFill>
          <a:latin typeface="Gill Sans MT" pitchFamily="34" charset="0"/>
          <a:ea typeface="微軟正黑體" pitchFamily="34" charset="-120"/>
          <a:cs typeface="微軟正黑體"/>
        </a:defRPr>
      </a:lvl5pPr>
      <a:lvl6pPr marL="457200" algn="l" rtl="0" fontAlgn="base">
        <a:spcBef>
          <a:spcPct val="0"/>
        </a:spcBef>
        <a:spcAft>
          <a:spcPct val="0"/>
        </a:spcAft>
        <a:defRPr sz="4300">
          <a:solidFill>
            <a:srgbClr val="572314"/>
          </a:solidFill>
          <a:latin typeface="Gill Sans MT" pitchFamily="34" charset="0"/>
          <a:ea typeface="微軟正黑體" pitchFamily="34" charset="-120"/>
        </a:defRPr>
      </a:lvl6pPr>
      <a:lvl7pPr marL="914400" algn="l" rtl="0" fontAlgn="base">
        <a:spcBef>
          <a:spcPct val="0"/>
        </a:spcBef>
        <a:spcAft>
          <a:spcPct val="0"/>
        </a:spcAft>
        <a:defRPr sz="4300">
          <a:solidFill>
            <a:srgbClr val="572314"/>
          </a:solidFill>
          <a:latin typeface="Gill Sans MT" pitchFamily="34" charset="0"/>
          <a:ea typeface="微軟正黑體" pitchFamily="34" charset="-120"/>
        </a:defRPr>
      </a:lvl7pPr>
      <a:lvl8pPr marL="1371600" algn="l" rtl="0" fontAlgn="base">
        <a:spcBef>
          <a:spcPct val="0"/>
        </a:spcBef>
        <a:spcAft>
          <a:spcPct val="0"/>
        </a:spcAft>
        <a:defRPr sz="4300">
          <a:solidFill>
            <a:srgbClr val="572314"/>
          </a:solidFill>
          <a:latin typeface="Gill Sans MT" pitchFamily="34" charset="0"/>
          <a:ea typeface="微軟正黑體" pitchFamily="34" charset="-120"/>
        </a:defRPr>
      </a:lvl8pPr>
      <a:lvl9pPr marL="1828800" algn="l" rtl="0" fontAlgn="base">
        <a:spcBef>
          <a:spcPct val="0"/>
        </a:spcBef>
        <a:spcAft>
          <a:spcPct val="0"/>
        </a:spcAft>
        <a:defRPr sz="4300">
          <a:solidFill>
            <a:srgbClr val="572314"/>
          </a:solidFill>
          <a:latin typeface="Gill Sans MT" pitchFamily="34" charset="0"/>
          <a:ea typeface="微軟正黑體" pitchFamily="34" charset="-12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微軟正黑體"/>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微軟正黑體"/>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微軟正黑體"/>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微軟正黑體"/>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微軟正黑體"/>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5" descr="Light horizontal"/>
          <p:cNvSpPr>
            <a:spLocks noChangeArrowheads="1"/>
          </p:cNvSpPr>
          <p:nvPr/>
        </p:nvSpPr>
        <p:spPr bwMode="gray">
          <a:xfrm>
            <a:off x="0" y="0"/>
            <a:ext cx="468313" cy="6858000"/>
          </a:xfrm>
          <a:prstGeom prst="rect">
            <a:avLst/>
          </a:prstGeom>
          <a:pattFill prst="ltHorz">
            <a:fgClr>
              <a:schemeClr val="bg2"/>
            </a:fgClr>
            <a:bgClr>
              <a:srgbClr val="FFFFFF"/>
            </a:bgClr>
          </a:pattFill>
          <a:ln>
            <a:noFill/>
          </a:ln>
          <a:extLst>
            <a:ext uri="{91240B29-F687-4F45-9708-019B960494DF}">
              <a14:hiddenLine xmlns:a14="http://schemas.microsoft.com/office/drawing/2010/main" w="0" algn="ctr">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sp>
        <p:nvSpPr>
          <p:cNvPr id="13315" name="Rectangle 16"/>
          <p:cNvSpPr>
            <a:spLocks noChangeArrowheads="1"/>
          </p:cNvSpPr>
          <p:nvPr/>
        </p:nvSpPr>
        <p:spPr bwMode="invGray">
          <a:xfrm>
            <a:off x="0" y="-26988"/>
            <a:ext cx="9144000" cy="692151"/>
          </a:xfrm>
          <a:prstGeom prst="rect">
            <a:avLst/>
          </a:prstGeom>
          <a:solidFill>
            <a:schemeClr val="accent1"/>
          </a:solidFill>
          <a:ln>
            <a:noFill/>
          </a:ln>
          <a:extLst>
            <a:ext uri="{91240B29-F687-4F45-9708-019B960494DF}">
              <a14:hiddenLine xmlns:a14="http://schemas.microsoft.com/office/drawing/2010/main" w="0" algn="ctr">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sp>
        <p:nvSpPr>
          <p:cNvPr id="13316" name="Line 17"/>
          <p:cNvSpPr>
            <a:spLocks noChangeShapeType="1"/>
          </p:cNvSpPr>
          <p:nvPr/>
        </p:nvSpPr>
        <p:spPr bwMode="gray">
          <a:xfrm>
            <a:off x="468313" y="6410325"/>
            <a:ext cx="8424862" cy="0"/>
          </a:xfrm>
          <a:prstGeom prst="line">
            <a:avLst/>
          </a:prstGeom>
          <a:noFill/>
          <a:ln w="0">
            <a:solidFill>
              <a:schemeClr val="tx2"/>
            </a:solidFill>
            <a:round/>
            <a:headEnd/>
            <a:tailEnd/>
          </a:ln>
          <a:extLst>
            <a:ext uri="{909E8E84-426E-40DD-AFC4-6F175D3DCCD1}">
              <a14:hiddenFill xmlns:a14="http://schemas.microsoft.com/office/drawing/2010/main">
                <a:noFill/>
              </a14:hiddenFill>
            </a:ext>
          </a:extLst>
        </p:spPr>
        <p:txBody>
          <a:bodyPr/>
          <a:lstStyle/>
          <a:p>
            <a:endParaRPr kumimoji="0" lang="zh-TW" altLang="en-US" sz="2400">
              <a:solidFill>
                <a:srgbClr val="23387D"/>
              </a:solidFill>
              <a:latin typeface="Arial" pitchFamily="34" charset="0"/>
              <a:ea typeface="標楷體" pitchFamily="65" charset="-120"/>
            </a:endParaRPr>
          </a:p>
        </p:txBody>
      </p:sp>
      <p:sp>
        <p:nvSpPr>
          <p:cNvPr id="13317" name="AutoShape 18"/>
          <p:cNvSpPr>
            <a:spLocks noChangeArrowheads="1"/>
          </p:cNvSpPr>
          <p:nvPr/>
        </p:nvSpPr>
        <p:spPr bwMode="blackWhite">
          <a:xfrm>
            <a:off x="468313" y="233363"/>
            <a:ext cx="7488237" cy="720725"/>
          </a:xfrm>
          <a:prstGeom prst="roundRect">
            <a:avLst>
              <a:gd name="adj" fmla="val 16667"/>
            </a:avLst>
          </a:prstGeom>
          <a:solidFill>
            <a:schemeClr val="tx1"/>
          </a:solidFill>
          <a:ln w="38100" algn="ctr">
            <a:solidFill>
              <a:schemeClr val="bg1"/>
            </a:solidFill>
            <a:round/>
            <a:headEnd/>
            <a:tailEnd/>
          </a:ln>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sp>
        <p:nvSpPr>
          <p:cNvPr id="13318"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28" name="Rectangle 4"/>
          <p:cNvSpPr>
            <a:spLocks noGrp="1" noChangeArrowheads="1"/>
          </p:cNvSpPr>
          <p:nvPr>
            <p:ph type="dt" sz="half" idx="2"/>
          </p:nvPr>
        </p:nvSpPr>
        <p:spPr bwMode="auto">
          <a:xfrm>
            <a:off x="457200" y="6400800"/>
            <a:ext cx="2667000" cy="255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mn-lt"/>
                <a:ea typeface="新細明體" charset="-120"/>
              </a:defRPr>
            </a:lvl1pPr>
          </a:lstStyle>
          <a:p>
            <a:pPr>
              <a:defRPr/>
            </a:pPr>
            <a:fld id="{A1F341CE-665C-4971-B29E-EE780971D2C7}" type="datetime1">
              <a:rPr kumimoji="0" lang="zh-TW" altLang="en-US" smtClean="0">
                <a:solidFill>
                  <a:srgbClr val="23387D"/>
                </a:solidFill>
              </a:rPr>
              <a:t>2016/5/20</a:t>
            </a:fld>
            <a:endParaRPr kumimoji="0" lang="en-US" altLang="zh-TW">
              <a:solidFill>
                <a:srgbClr val="23387D"/>
              </a:solidFill>
            </a:endParaRPr>
          </a:p>
        </p:txBody>
      </p:sp>
      <p:sp>
        <p:nvSpPr>
          <p:cNvPr id="1029" name="Rectangle 5"/>
          <p:cNvSpPr>
            <a:spLocks noGrp="1" noChangeArrowheads="1"/>
          </p:cNvSpPr>
          <p:nvPr>
            <p:ph type="ftr" sz="quarter" idx="3"/>
          </p:nvPr>
        </p:nvSpPr>
        <p:spPr bwMode="auto">
          <a:xfrm>
            <a:off x="5943600" y="64008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ea typeface="新細明體" charset="-120"/>
              </a:defRPr>
            </a:lvl1pPr>
          </a:lstStyle>
          <a:p>
            <a:pPr>
              <a:defRPr/>
            </a:pPr>
            <a:endParaRPr kumimoji="0" lang="zh-TW" altLang="en-US">
              <a:solidFill>
                <a:srgbClr val="23387D"/>
              </a:solidFill>
            </a:endParaRPr>
          </a:p>
        </p:txBody>
      </p:sp>
      <p:sp>
        <p:nvSpPr>
          <p:cNvPr id="1030" name="Rectangle 6"/>
          <p:cNvSpPr>
            <a:spLocks noGrp="1" noChangeArrowheads="1"/>
          </p:cNvSpPr>
          <p:nvPr>
            <p:ph type="sldNum" sz="quarter" idx="4"/>
          </p:nvPr>
        </p:nvSpPr>
        <p:spPr bwMode="auto">
          <a:xfrm>
            <a:off x="3657600" y="6386513"/>
            <a:ext cx="2133600" cy="211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a:latin typeface="+mn-lt"/>
                <a:ea typeface="新細明體" charset="-120"/>
              </a:defRPr>
            </a:lvl1pPr>
          </a:lstStyle>
          <a:p>
            <a:pPr>
              <a:defRPr/>
            </a:pPr>
            <a:fld id="{E7928D75-A335-4444-86BA-6AD4F5FEF08B}" type="slidenum">
              <a:rPr kumimoji="0" lang="zh-TW" altLang="en-US">
                <a:solidFill>
                  <a:srgbClr val="23387D"/>
                </a:solidFill>
              </a:rPr>
              <a:pPr>
                <a:defRPr/>
              </a:pPr>
              <a:t>‹#›</a:t>
            </a:fld>
            <a:endParaRPr kumimoji="0" lang="en-US" altLang="zh-TW">
              <a:solidFill>
                <a:srgbClr val="23387D"/>
              </a:solidFill>
            </a:endParaRPr>
          </a:p>
        </p:txBody>
      </p:sp>
      <p:sp>
        <p:nvSpPr>
          <p:cNvPr id="13322" name="Rectangle 2"/>
          <p:cNvSpPr>
            <a:spLocks noGrp="1" noChangeArrowheads="1"/>
          </p:cNvSpPr>
          <p:nvPr>
            <p:ph type="title"/>
          </p:nvPr>
        </p:nvSpPr>
        <p:spPr bwMode="black">
          <a:xfrm>
            <a:off x="547688" y="319088"/>
            <a:ext cx="71628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3323" name="AutoShape 14"/>
          <p:cNvSpPr>
            <a:spLocks noChangeArrowheads="1"/>
          </p:cNvSpPr>
          <p:nvPr/>
        </p:nvSpPr>
        <p:spPr bwMode="ltGray">
          <a:xfrm rot="5400000">
            <a:off x="8397876" y="-136525"/>
            <a:ext cx="284162" cy="750887"/>
          </a:xfrm>
          <a:prstGeom prst="moon">
            <a:avLst>
              <a:gd name="adj" fmla="val 21208"/>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eaLnBrk="1" hangingPunct="1"/>
            <a:endParaRPr kumimoji="0" lang="zh-TW" altLang="en-US" sz="2800">
              <a:solidFill>
                <a:srgbClr val="23387D"/>
              </a:solidFill>
              <a:ea typeface="華康行書體" pitchFamily="65" charset="-120"/>
            </a:endParaRPr>
          </a:p>
        </p:txBody>
      </p:sp>
      <p:pic>
        <p:nvPicPr>
          <p:cNvPr id="13324" name="Picture 19" descr="EDU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101013" y="115888"/>
            <a:ext cx="8636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6632465"/>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 id="2147484139" r:id="rId12"/>
    <p:sldLayoutId id="2147484140" r:id="rId13"/>
  </p:sldLayoutIdLst>
  <p:hf hdr="0" ftr="0" dt="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Verdana" pitchFamily="34" charset="0"/>
        </a:defRPr>
      </a:lvl2pPr>
      <a:lvl3pPr algn="ctr" rtl="0" eaLnBrk="0" fontAlgn="base" hangingPunct="0">
        <a:spcBef>
          <a:spcPct val="0"/>
        </a:spcBef>
        <a:spcAft>
          <a:spcPct val="0"/>
        </a:spcAft>
        <a:defRPr sz="3200">
          <a:solidFill>
            <a:schemeClr val="bg1"/>
          </a:solidFill>
          <a:latin typeface="Verdana" pitchFamily="34" charset="0"/>
        </a:defRPr>
      </a:lvl3pPr>
      <a:lvl4pPr algn="ctr" rtl="0" eaLnBrk="0" fontAlgn="base" hangingPunct="0">
        <a:spcBef>
          <a:spcPct val="0"/>
        </a:spcBef>
        <a:spcAft>
          <a:spcPct val="0"/>
        </a:spcAft>
        <a:defRPr sz="3200">
          <a:solidFill>
            <a:schemeClr val="bg1"/>
          </a:solidFill>
          <a:latin typeface="Verdana" pitchFamily="34" charset="0"/>
        </a:defRPr>
      </a:lvl4pPr>
      <a:lvl5pPr algn="ctr" rtl="0" eaLnBrk="0" fontAlgn="base" hangingPunct="0">
        <a:spcBef>
          <a:spcPct val="0"/>
        </a:spcBef>
        <a:spcAft>
          <a:spcPct val="0"/>
        </a:spcAft>
        <a:defRPr sz="3200">
          <a:solidFill>
            <a:schemeClr val="bg1"/>
          </a:solidFill>
          <a:latin typeface="Verdana" pitchFamily="34" charset="0"/>
        </a:defRPr>
      </a:lvl5pPr>
      <a:lvl6pPr marL="457200" algn="ctr" rtl="0" fontAlgn="base">
        <a:spcBef>
          <a:spcPct val="0"/>
        </a:spcBef>
        <a:spcAft>
          <a:spcPct val="0"/>
        </a:spcAft>
        <a:defRPr sz="3200">
          <a:solidFill>
            <a:schemeClr val="bg1"/>
          </a:solidFill>
          <a:latin typeface="Verdana" pitchFamily="34" charset="0"/>
        </a:defRPr>
      </a:lvl6pPr>
      <a:lvl7pPr marL="914400" algn="ctr" rtl="0" fontAlgn="base">
        <a:spcBef>
          <a:spcPct val="0"/>
        </a:spcBef>
        <a:spcAft>
          <a:spcPct val="0"/>
        </a:spcAft>
        <a:defRPr sz="3200">
          <a:solidFill>
            <a:schemeClr val="bg1"/>
          </a:solidFill>
          <a:latin typeface="Verdana" pitchFamily="34" charset="0"/>
        </a:defRPr>
      </a:lvl7pPr>
      <a:lvl8pPr marL="1371600" algn="ctr" rtl="0" fontAlgn="base">
        <a:spcBef>
          <a:spcPct val="0"/>
        </a:spcBef>
        <a:spcAft>
          <a:spcPct val="0"/>
        </a:spcAft>
        <a:defRPr sz="3200">
          <a:solidFill>
            <a:schemeClr val="bg1"/>
          </a:solidFill>
          <a:latin typeface="Verdana" pitchFamily="34" charset="0"/>
        </a:defRPr>
      </a:lvl8pPr>
      <a:lvl9pPr marL="1828800" algn="ct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0" fontAlgn="base" hangingPunct="0">
        <a:spcBef>
          <a:spcPct val="20000"/>
        </a:spcBef>
        <a:spcAft>
          <a:spcPct val="0"/>
        </a:spcAft>
        <a:buClr>
          <a:schemeClr val="tx1"/>
        </a:buClr>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8" name="圓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28" name="標題版面配置區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TW" altLang="en-US" smtClean="0"/>
              <a:t>按一下以編輯母片標題樣式</a:t>
            </a:r>
            <a:endParaRPr lang="en-US" altLang="zh-TW" smtClean="0"/>
          </a:p>
        </p:txBody>
      </p:sp>
      <p:sp>
        <p:nvSpPr>
          <p:cNvPr id="1029" name="文字版面配置區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ea typeface="+mn-ea"/>
              </a:defRPr>
            </a:lvl1pPr>
          </a:lstStyle>
          <a:p>
            <a:pPr>
              <a:defRPr/>
            </a:pPr>
            <a:fld id="{0E1586D3-81F8-42DB-BCA0-68696AADBC75}"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ea typeface="+mn-ea"/>
              </a:defRPr>
            </a:lvl1pPr>
          </a:lstStyle>
          <a:p>
            <a:pPr>
              <a:defRPr/>
            </a:pPr>
            <a:endParaRPr lang="zh-TW" altLang="en-US">
              <a:solidFill>
                <a:srgbClr val="04617B"/>
              </a:solidFill>
            </a:endParaRPr>
          </a:p>
        </p:txBody>
      </p:sp>
      <p:sp>
        <p:nvSpPr>
          <p:cNvPr id="23" name="投影片編號版面配置區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7BE4D664-682B-4C3F-A2E4-4E38FA2E2B3D}" type="slidenum">
              <a:rPr lang="zh-TW" altLang="en-US"/>
              <a:pPr>
                <a:defRPr/>
              </a:pPr>
              <a:t>‹#›</a:t>
            </a:fld>
            <a:endParaRPr lang="zh-TW" altLang="en-US"/>
          </a:p>
        </p:txBody>
      </p:sp>
    </p:spTree>
    <p:extLst>
      <p:ext uri="{BB962C8B-B14F-4D97-AF65-F5344CB8AC3E}">
        <p14:creationId xmlns:p14="http://schemas.microsoft.com/office/powerpoint/2010/main" val="1073402274"/>
      </p:ext>
    </p:extLst>
  </p:cSld>
  <p:clrMap bg1="lt1" tx1="dk1" bg2="lt2" tx2="dk2" accent1="accent1" accent2="accent2" accent3="accent3" accent4="accent4" accent5="accent5" accent6="accent6" hlink="hlink" folHlink="folHlink"/>
  <p:sldLayoutIdLst>
    <p:sldLayoutId id="2147484154" r:id="rId1"/>
    <p:sldLayoutId id="2147484155" r:id="rId2"/>
    <p:sldLayoutId id="2147484156" r:id="rId3"/>
    <p:sldLayoutId id="2147484157" r:id="rId4"/>
    <p:sldLayoutId id="2147484158" r:id="rId5"/>
    <p:sldLayoutId id="2147484159" r:id="rId6"/>
    <p:sldLayoutId id="2147484160" r:id="rId7"/>
    <p:sldLayoutId id="2147484161" r:id="rId8"/>
    <p:sldLayoutId id="2147484162" r:id="rId9"/>
    <p:sldLayoutId id="2147484163" r:id="rId10"/>
    <p:sldLayoutId id="2147484164"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微軟正黑體"/>
        </a:defRPr>
      </a:lvl1pPr>
      <a:lvl2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2pPr>
      <a:lvl3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3pPr>
      <a:lvl4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4pPr>
      <a:lvl5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5pPr>
      <a:lvl6pPr marL="457200" algn="l" rtl="0" fontAlgn="base">
        <a:spcBef>
          <a:spcPct val="0"/>
        </a:spcBef>
        <a:spcAft>
          <a:spcPct val="0"/>
        </a:spcAft>
        <a:defRPr sz="4000">
          <a:solidFill>
            <a:schemeClr val="tx2"/>
          </a:solidFill>
          <a:latin typeface="Franklin Gothic Book" pitchFamily="34" charset="0"/>
          <a:ea typeface="微軟正黑體"/>
          <a:cs typeface="微軟正黑體"/>
        </a:defRPr>
      </a:lvl6pPr>
      <a:lvl7pPr marL="914400" algn="l" rtl="0" fontAlgn="base">
        <a:spcBef>
          <a:spcPct val="0"/>
        </a:spcBef>
        <a:spcAft>
          <a:spcPct val="0"/>
        </a:spcAft>
        <a:defRPr sz="4000">
          <a:solidFill>
            <a:schemeClr val="tx2"/>
          </a:solidFill>
          <a:latin typeface="Franklin Gothic Book" pitchFamily="34" charset="0"/>
          <a:ea typeface="微軟正黑體"/>
          <a:cs typeface="微軟正黑體"/>
        </a:defRPr>
      </a:lvl7pPr>
      <a:lvl8pPr marL="1371600" algn="l" rtl="0" fontAlgn="base">
        <a:spcBef>
          <a:spcPct val="0"/>
        </a:spcBef>
        <a:spcAft>
          <a:spcPct val="0"/>
        </a:spcAft>
        <a:defRPr sz="4000">
          <a:solidFill>
            <a:schemeClr val="tx2"/>
          </a:solidFill>
          <a:latin typeface="Franklin Gothic Book" pitchFamily="34" charset="0"/>
          <a:ea typeface="微軟正黑體"/>
          <a:cs typeface="微軟正黑體"/>
        </a:defRPr>
      </a:lvl8pPr>
      <a:lvl9pPr marL="1828800" algn="l" rtl="0" fontAlgn="base">
        <a:spcBef>
          <a:spcPct val="0"/>
        </a:spcBef>
        <a:spcAft>
          <a:spcPct val="0"/>
        </a:spcAft>
        <a:defRPr sz="4000">
          <a:solidFill>
            <a:schemeClr val="tx2"/>
          </a:solidFill>
          <a:latin typeface="Franklin Gothic Book" pitchFamily="34" charset="0"/>
          <a:ea typeface="微軟正黑體"/>
          <a:cs typeface="微軟正黑體"/>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AABBDF"/>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0BD0D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0BD0D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useBgFill="1">
        <p:nvSpPr>
          <p:cNvPr id="8" name="圓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ndParaRPr>
          </a:p>
        </p:txBody>
      </p:sp>
      <p:sp>
        <p:nvSpPr>
          <p:cNvPr id="1028" name="標題版面配置區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TW" altLang="en-US" smtClean="0"/>
              <a:t>按一下以編輯母片標題樣式</a:t>
            </a:r>
            <a:endParaRPr lang="en-US" altLang="zh-TW" smtClean="0"/>
          </a:p>
        </p:txBody>
      </p:sp>
      <p:sp>
        <p:nvSpPr>
          <p:cNvPr id="1029" name="文字版面配置區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ltLang="zh-TW" smtClean="0"/>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ea typeface="+mn-ea"/>
              </a:defRPr>
            </a:lvl1pPr>
          </a:lstStyle>
          <a:p>
            <a:pPr>
              <a:defRPr/>
            </a:pPr>
            <a:fld id="{73784184-061B-495D-B7E6-AD934F39C898}" type="datetime1">
              <a:rPr lang="zh-TW" altLang="en-US" smtClean="0">
                <a:solidFill>
                  <a:srgbClr val="04617B"/>
                </a:solidFill>
              </a:rPr>
              <a:t>2016/5/20</a:t>
            </a:fld>
            <a:endParaRPr lang="zh-TW" altLang="en-US">
              <a:solidFill>
                <a:srgbClr val="04617B"/>
              </a:solidFill>
            </a:endParaRPr>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ea typeface="+mn-ea"/>
              </a:defRPr>
            </a:lvl1pPr>
          </a:lstStyle>
          <a:p>
            <a:pPr>
              <a:defRPr/>
            </a:pPr>
            <a:endParaRPr lang="zh-TW" altLang="en-US">
              <a:solidFill>
                <a:srgbClr val="04617B"/>
              </a:solidFill>
            </a:endParaRPr>
          </a:p>
        </p:txBody>
      </p:sp>
      <p:sp>
        <p:nvSpPr>
          <p:cNvPr id="23" name="投影片編號版面配置區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7BE4D664-682B-4C3F-A2E4-4E38FA2E2B3D}" type="slidenum">
              <a:rPr lang="zh-TW" altLang="en-US"/>
              <a:pPr>
                <a:defRPr/>
              </a:pPr>
              <a:t>‹#›</a:t>
            </a:fld>
            <a:endParaRPr lang="zh-TW" altLang="en-US"/>
          </a:p>
        </p:txBody>
      </p:sp>
    </p:spTree>
    <p:extLst>
      <p:ext uri="{BB962C8B-B14F-4D97-AF65-F5344CB8AC3E}">
        <p14:creationId xmlns:p14="http://schemas.microsoft.com/office/powerpoint/2010/main" val="3328657415"/>
      </p:ext>
    </p:extLst>
  </p:cSld>
  <p:clrMap bg1="lt1" tx1="dk1" bg2="lt2" tx2="dk2" accent1="accent1" accent2="accent2" accent3="accent3" accent4="accent4" accent5="accent5" accent6="accent6" hlink="hlink" folHlink="folHlink"/>
  <p:sldLayoutIdLst>
    <p:sldLayoutId id="2147484166" r:id="rId1"/>
    <p:sldLayoutId id="2147484167" r:id="rId2"/>
    <p:sldLayoutId id="2147484168" r:id="rId3"/>
    <p:sldLayoutId id="2147484169" r:id="rId4"/>
    <p:sldLayoutId id="2147484170" r:id="rId5"/>
    <p:sldLayoutId id="2147484171" r:id="rId6"/>
    <p:sldLayoutId id="2147484172" r:id="rId7"/>
    <p:sldLayoutId id="2147484173" r:id="rId8"/>
    <p:sldLayoutId id="2147484174" r:id="rId9"/>
    <p:sldLayoutId id="2147484175" r:id="rId10"/>
    <p:sldLayoutId id="2147484176"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微軟正黑體"/>
        </a:defRPr>
      </a:lvl1pPr>
      <a:lvl2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2pPr>
      <a:lvl3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3pPr>
      <a:lvl4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4pPr>
      <a:lvl5pPr algn="l" rtl="0" eaLnBrk="0" fontAlgn="base" hangingPunct="0">
        <a:spcBef>
          <a:spcPct val="0"/>
        </a:spcBef>
        <a:spcAft>
          <a:spcPct val="0"/>
        </a:spcAft>
        <a:defRPr sz="4000">
          <a:solidFill>
            <a:schemeClr val="tx2"/>
          </a:solidFill>
          <a:latin typeface="Franklin Gothic Book" pitchFamily="34" charset="0"/>
          <a:ea typeface="微軟正黑體"/>
          <a:cs typeface="微軟正黑體"/>
        </a:defRPr>
      </a:lvl5pPr>
      <a:lvl6pPr marL="457200" algn="l" rtl="0" fontAlgn="base">
        <a:spcBef>
          <a:spcPct val="0"/>
        </a:spcBef>
        <a:spcAft>
          <a:spcPct val="0"/>
        </a:spcAft>
        <a:defRPr sz="4000">
          <a:solidFill>
            <a:schemeClr val="tx2"/>
          </a:solidFill>
          <a:latin typeface="Franklin Gothic Book" pitchFamily="34" charset="0"/>
          <a:ea typeface="微軟正黑體"/>
          <a:cs typeface="微軟正黑體"/>
        </a:defRPr>
      </a:lvl6pPr>
      <a:lvl7pPr marL="914400" algn="l" rtl="0" fontAlgn="base">
        <a:spcBef>
          <a:spcPct val="0"/>
        </a:spcBef>
        <a:spcAft>
          <a:spcPct val="0"/>
        </a:spcAft>
        <a:defRPr sz="4000">
          <a:solidFill>
            <a:schemeClr val="tx2"/>
          </a:solidFill>
          <a:latin typeface="Franklin Gothic Book" pitchFamily="34" charset="0"/>
          <a:ea typeface="微軟正黑體"/>
          <a:cs typeface="微軟正黑體"/>
        </a:defRPr>
      </a:lvl7pPr>
      <a:lvl8pPr marL="1371600" algn="l" rtl="0" fontAlgn="base">
        <a:spcBef>
          <a:spcPct val="0"/>
        </a:spcBef>
        <a:spcAft>
          <a:spcPct val="0"/>
        </a:spcAft>
        <a:defRPr sz="4000">
          <a:solidFill>
            <a:schemeClr val="tx2"/>
          </a:solidFill>
          <a:latin typeface="Franklin Gothic Book" pitchFamily="34" charset="0"/>
          <a:ea typeface="微軟正黑體"/>
          <a:cs typeface="微軟正黑體"/>
        </a:defRPr>
      </a:lvl8pPr>
      <a:lvl9pPr marL="1828800" algn="l" rtl="0" fontAlgn="base">
        <a:spcBef>
          <a:spcPct val="0"/>
        </a:spcBef>
        <a:spcAft>
          <a:spcPct val="0"/>
        </a:spcAft>
        <a:defRPr sz="4000">
          <a:solidFill>
            <a:schemeClr val="tx2"/>
          </a:solidFill>
          <a:latin typeface="Franklin Gothic Book" pitchFamily="34" charset="0"/>
          <a:ea typeface="微軟正黑體"/>
          <a:cs typeface="微軟正黑體"/>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AABBDF"/>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0BD0D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0BD0D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08.xml"/></Relationships>
</file>

<file path=ppt/slides/_rels/slide114.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113.xml"/></Relationships>
</file>

<file path=ppt/slides/_rels/slide11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13.xml"/></Relationships>
</file>

<file path=ppt/slides/_rels/slide116.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13.xml"/></Relationships>
</file>

<file path=ppt/slides/_rels/slide11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13.xml"/></Relationships>
</file>

<file path=ppt/slides/_rels/slide11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13.xml"/></Relationships>
</file>

<file path=ppt/slides/_rels/slide11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13.xml"/></Relationships>
</file>

<file path=ppt/slides/_rels/slide12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113.xml"/></Relationships>
</file>

<file path=ppt/slides/_rels/slide122.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13.xml"/></Relationships>
</file>

<file path=ppt/slides/_rels/slide123.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1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7.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1.xml"/><Relationship Id="rId1" Type="http://schemas.openxmlformats.org/officeDocument/2006/relationships/tags" Target="../tags/tag40.xml"/></Relationships>
</file>

<file path=ppt/slides/_rels/slide12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3.xml"/><Relationship Id="rId1" Type="http://schemas.openxmlformats.org/officeDocument/2006/relationships/tags" Target="../tags/tag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5.xml"/><Relationship Id="rId1" Type="http://schemas.openxmlformats.org/officeDocument/2006/relationships/tags" Target="../tags/tag44.xml"/></Relationships>
</file>

<file path=ppt/slides/_rels/slide13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7.xml"/><Relationship Id="rId1" Type="http://schemas.openxmlformats.org/officeDocument/2006/relationships/tags" Target="../tags/tag46.xml"/></Relationships>
</file>

<file path=ppt/slides/_rels/slide13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9.xml"/><Relationship Id="rId1" Type="http://schemas.openxmlformats.org/officeDocument/2006/relationships/tags" Target="../tags/tag48.xml"/></Relationships>
</file>

<file path=ppt/slides/_rels/slide13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1.xml"/><Relationship Id="rId1" Type="http://schemas.openxmlformats.org/officeDocument/2006/relationships/tags" Target="../tags/tag50.xml"/></Relationships>
</file>

<file path=ppt/slides/_rels/slide13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3.xml"/><Relationship Id="rId1" Type="http://schemas.openxmlformats.org/officeDocument/2006/relationships/tags" Target="../tags/tag52.xml"/></Relationships>
</file>

<file path=ppt/slides/_rels/slide13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5.xml"/><Relationship Id="rId1" Type="http://schemas.openxmlformats.org/officeDocument/2006/relationships/tags" Target="../tags/tag54.xml"/></Relationships>
</file>

<file path=ppt/slides/_rels/slide136.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0.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tags" Target="../tags/tag5.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tags" Target="../tags/tag7.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0.xml"/><Relationship Id="rId1" Type="http://schemas.openxmlformats.org/officeDocument/2006/relationships/tags" Target="../tags/tag9.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tags" Target="../tags/tag11.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4.xml"/><Relationship Id="rId1" Type="http://schemas.openxmlformats.org/officeDocument/2006/relationships/tags" Target="../tags/tag13.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6.xml"/><Relationship Id="rId1" Type="http://schemas.openxmlformats.org/officeDocument/2006/relationships/tags" Target="../tags/tag15.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8.xml"/><Relationship Id="rId1" Type="http://schemas.openxmlformats.org/officeDocument/2006/relationships/tags" Target="../tags/tag17.xml"/></Relationships>
</file>

<file path=ppt/slides/_rels/slide6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0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94.xml.rels><?xml version="1.0" encoding="UTF-8" standalone="yes"?>
<Relationships xmlns="http://schemas.openxmlformats.org/package/2006/relationships"><Relationship Id="rId2" Type="http://schemas.openxmlformats.org/officeDocument/2006/relationships/hyperlink" Target="&#31684;&#20363;-02-&#20061;&#24180;&#19968;&#36011;&#33021;&#21147;&#25351;&#27161;&#27298;&#26680;&#35519;&#25972;&#19968;&#35261;&#34920;-&#38598;&#20013;&#24335;&#29305;&#25945;&#29677;&#26519;&#9675;&#9675;-1011125.pdf" TargetMode="External"/><Relationship Id="rId1" Type="http://schemas.openxmlformats.org/officeDocument/2006/relationships/slideLayout" Target="../slideLayouts/slideLayout55.xml"/></Relationships>
</file>

<file path=ppt/slides/_rels/slide95.xml.rels><?xml version="1.0" encoding="UTF-8" standalone="yes"?>
<Relationships xmlns="http://schemas.openxmlformats.org/package/2006/relationships"><Relationship Id="rId2" Type="http://schemas.openxmlformats.org/officeDocument/2006/relationships/hyperlink" Target="&#31684;&#20363;-03-&#32147;&#35506;&#31243;&#35519;&#25972;&#30740;&#25836;&#23416;&#29983;&#38263;&#30701;&#26399;&#30446;&#27161;-&#38598;&#20013;&#24335;&#29305;&#25945;&#29677;&#26519;&#9675;&#9675;-1011125.pdf" TargetMode="External"/><Relationship Id="rId1" Type="http://schemas.openxmlformats.org/officeDocument/2006/relationships/slideLayout" Target="../slideLayouts/slideLayout55.xml"/></Relationships>
</file>

<file path=ppt/slides/_rels/slide9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1.xml"/></Relationships>
</file>

<file path=ppt/slides/_rels/slide9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副標題 2"/>
          <p:cNvSpPr>
            <a:spLocks noGrp="1"/>
          </p:cNvSpPr>
          <p:nvPr>
            <p:ph type="subTitle" idx="1"/>
          </p:nvPr>
        </p:nvSpPr>
        <p:spPr>
          <a:xfrm>
            <a:off x="1295400" y="4076700"/>
            <a:ext cx="6400800" cy="1081088"/>
          </a:xfrm>
          <a:solidFill>
            <a:srgbClr val="92D050"/>
          </a:solidFill>
          <a:ln w="28575">
            <a:solidFill>
              <a:schemeClr val="accent5">
                <a:lumMod val="50000"/>
              </a:schemeClr>
            </a:solidFill>
          </a:ln>
        </p:spPr>
        <p:txBody>
          <a:bodyPr/>
          <a:lstStyle/>
          <a:p>
            <a:pPr eaLnBrk="1" hangingPunct="1"/>
            <a:r>
              <a:rPr lang="zh-TW" altLang="en-US" sz="2800" b="1" dirty="0" smtClean="0">
                <a:solidFill>
                  <a:srgbClr val="7030A0"/>
                </a:solidFill>
                <a:effectLst>
                  <a:outerShdw blurRad="38100" dist="38100" dir="2700000" algn="tl">
                    <a:srgbClr val="000000">
                      <a:alpha val="43137"/>
                    </a:srgbClr>
                  </a:outerShdw>
                </a:effectLst>
                <a:latin typeface="微軟正黑體" pitchFamily="34" charset="-120"/>
                <a:ea typeface="微軟正黑體" pitchFamily="34" charset="-120"/>
              </a:rPr>
              <a:t>國立東華大學特殊教育學系</a:t>
            </a:r>
            <a:r>
              <a:rPr lang="zh-TW" altLang="en-US" sz="2800" b="1" dirty="0">
                <a:solidFill>
                  <a:srgbClr val="7030A0"/>
                </a:solidFill>
                <a:effectLst>
                  <a:outerShdw blurRad="38100" dist="38100" dir="2700000" algn="tl">
                    <a:srgbClr val="000000">
                      <a:alpha val="43137"/>
                    </a:srgbClr>
                  </a:outerShdw>
                </a:effectLst>
                <a:latin typeface="微軟正黑體" pitchFamily="34" charset="-120"/>
                <a:ea typeface="微軟正黑體" pitchFamily="34" charset="-120"/>
              </a:rPr>
              <a:t>教授</a:t>
            </a:r>
            <a:endParaRPr lang="en-US" altLang="zh-TW" sz="2800" b="1" dirty="0" smtClean="0">
              <a:solidFill>
                <a:srgbClr val="7030A0"/>
              </a:solidFill>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r>
              <a:rPr lang="zh-TW" altLang="zh-TW" sz="2800" b="1" dirty="0" smtClean="0">
                <a:solidFill>
                  <a:srgbClr val="7030A0"/>
                </a:solidFill>
                <a:effectLst>
                  <a:outerShdw blurRad="38100" dist="38100" dir="2700000" algn="tl">
                    <a:srgbClr val="000000">
                      <a:alpha val="43137"/>
                    </a:srgbClr>
                  </a:outerShdw>
                </a:effectLst>
                <a:latin typeface="微軟正黑體" pitchFamily="34" charset="-120"/>
                <a:ea typeface="微軟正黑體" pitchFamily="34" charset="-120"/>
              </a:rPr>
              <a:t>林坤燦</a:t>
            </a:r>
          </a:p>
        </p:txBody>
      </p:sp>
      <p:sp>
        <p:nvSpPr>
          <p:cNvPr id="6147" name="標題 1"/>
          <p:cNvSpPr>
            <a:spLocks noGrp="1"/>
          </p:cNvSpPr>
          <p:nvPr>
            <p:ph type="ctrTitle"/>
          </p:nvPr>
        </p:nvSpPr>
        <p:spPr>
          <a:xfrm>
            <a:off x="107504" y="1556792"/>
            <a:ext cx="8928992" cy="1368153"/>
          </a:xfrm>
          <a:solidFill>
            <a:srgbClr val="663300"/>
          </a:solidFill>
        </p:spPr>
        <p:txBody>
          <a:bodyPr/>
          <a:lstStyle/>
          <a:p>
            <a:pPr eaLnBrk="1" hangingPunct="1"/>
            <a:r>
              <a:rPr kumimoji="1" lang="en-US" altLang="zh-TW" b="1" dirty="0">
                <a:solidFill>
                  <a:srgbClr val="FFC000"/>
                </a:solidFill>
              </a:rPr>
              <a:t/>
            </a:r>
            <a:br>
              <a:rPr kumimoji="1" lang="en-US" altLang="zh-TW" b="1" dirty="0">
                <a:solidFill>
                  <a:srgbClr val="FFC000"/>
                </a:solidFill>
              </a:rPr>
            </a:br>
            <a:r>
              <a:rPr kumimoji="1" lang="zh-TW" altLang="en-US" sz="2400" b="1" dirty="0" smtClean="0">
                <a:solidFill>
                  <a:srgbClr val="FFFF00"/>
                </a:solidFill>
              </a:rPr>
              <a:t>因應特殊教育法施行細則及相關子法修正</a:t>
            </a:r>
            <a:r>
              <a:rPr kumimoji="1" lang="en-US" altLang="zh-TW" sz="2400" b="1" dirty="0" smtClean="0">
                <a:solidFill>
                  <a:srgbClr val="FFFF00"/>
                </a:solidFill>
              </a:rPr>
              <a:t/>
            </a:r>
            <a:br>
              <a:rPr kumimoji="1" lang="en-US" altLang="zh-TW" sz="2400" b="1" dirty="0" smtClean="0">
                <a:solidFill>
                  <a:srgbClr val="FFFF00"/>
                </a:solidFill>
              </a:rPr>
            </a:br>
            <a:r>
              <a:rPr kumimoji="1" lang="zh-TW" altLang="en-US" sz="3600" b="1" dirty="0">
                <a:solidFill>
                  <a:srgbClr val="FF99FF"/>
                </a:solidFill>
              </a:rPr>
              <a:t>各教育</a:t>
            </a:r>
            <a:r>
              <a:rPr kumimoji="1" lang="zh-TW" altLang="en-US" sz="3600" b="1" dirty="0" smtClean="0">
                <a:solidFill>
                  <a:srgbClr val="FF99FF"/>
                </a:solidFill>
              </a:rPr>
              <a:t>階段個別化教育計畫 更新及推動</a:t>
            </a:r>
            <a:br>
              <a:rPr kumimoji="1" lang="zh-TW" altLang="en-US" sz="3600" b="1" dirty="0" smtClean="0">
                <a:solidFill>
                  <a:srgbClr val="FF99FF"/>
                </a:solidFill>
              </a:rPr>
            </a:br>
            <a:endParaRPr kumimoji="1" lang="zh-TW" altLang="en-US" sz="3600" b="1" dirty="0" smtClean="0">
              <a:solidFill>
                <a:srgbClr val="FF99FF"/>
              </a:solidFill>
            </a:endParaRPr>
          </a:p>
        </p:txBody>
      </p:sp>
      <p:pic>
        <p:nvPicPr>
          <p:cNvPr id="614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188" y="5373688"/>
            <a:ext cx="1296987"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93611902-5DCC-41A0-929D-4615F4159FBD}" type="slidenum">
              <a:rPr lang="zh-TW" altLang="en-US" smtClean="0"/>
              <a:pPr>
                <a:defRPr/>
              </a:pPr>
              <a:t>1</a:t>
            </a:fld>
            <a:endParaRPr lang="zh-TW"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539552" y="692696"/>
            <a:ext cx="8147248" cy="5400600"/>
          </a:xfrm>
          <a:solidFill>
            <a:srgbClr val="F2FDAD"/>
          </a:solidFill>
          <a:ln w="19050">
            <a:solidFill>
              <a:schemeClr val="accent6">
                <a:lumMod val="50000"/>
              </a:schemeClr>
            </a:solidFill>
          </a:ln>
        </p:spPr>
        <p:txBody>
          <a:bodyPr/>
          <a:lstStyle/>
          <a:p>
            <a:pPr marL="0" indent="0">
              <a:buNone/>
            </a:pPr>
            <a:r>
              <a:rPr lang="zh-TW" altLang="en-US" sz="2400" dirty="0" smtClean="0">
                <a:solidFill>
                  <a:schemeClr val="accent2"/>
                </a:solidFill>
              </a:rPr>
              <a:t>    </a:t>
            </a:r>
            <a:r>
              <a:rPr lang="zh-TW" altLang="en-US" sz="2800" b="1" i="1" dirty="0" smtClean="0">
                <a:solidFill>
                  <a:srgbClr val="0000FF"/>
                </a:solidFill>
                <a:effectLst>
                  <a:outerShdw blurRad="38100" dist="38100" dir="2700000" algn="tl">
                    <a:srgbClr val="000000">
                      <a:alpha val="43137"/>
                    </a:srgbClr>
                  </a:outerShdw>
                </a:effectLst>
              </a:rPr>
              <a:t>二</a:t>
            </a:r>
            <a:r>
              <a:rPr lang="zh-TW" altLang="en-US" sz="2800" b="1" i="1" dirty="0">
                <a:solidFill>
                  <a:srgbClr val="0000FF"/>
                </a:solidFill>
                <a:effectLst>
                  <a:outerShdw blurRad="38100" dist="38100" dir="2700000" algn="tl">
                    <a:srgbClr val="000000">
                      <a:alpha val="43137"/>
                    </a:srgbClr>
                  </a:outerShdw>
                </a:effectLst>
              </a:rPr>
              <a:t>、學生所需特殊教育、相關服務及支持策略。</a:t>
            </a:r>
          </a:p>
          <a:p>
            <a:pPr marL="0" lvl="0" indent="0">
              <a:buClr>
                <a:srgbClr val="0F6FC6"/>
              </a:buClr>
              <a:buNone/>
            </a:pPr>
            <a:r>
              <a:rPr lang="zh-TW" altLang="en-US" sz="2000" b="1" dirty="0" smtClean="0">
                <a:solidFill>
                  <a:srgbClr val="990000"/>
                </a:solidFill>
                <a:effectLst>
                  <a:outerShdw blurRad="38100" dist="38100" dir="2700000" algn="tl">
                    <a:srgbClr val="000000">
                      <a:alpha val="43137"/>
                    </a:srgbClr>
                  </a:outerShdw>
                </a:effectLst>
                <a:latin typeface="新細明體"/>
              </a:rPr>
              <a:t>    （</a:t>
            </a:r>
            <a:r>
              <a:rPr lang="zh-TW" altLang="en-US" sz="2000" b="1" dirty="0">
                <a:solidFill>
                  <a:srgbClr val="990000"/>
                </a:solidFill>
                <a:effectLst>
                  <a:outerShdw blurRad="38100" dist="38100" dir="2700000" algn="tl">
                    <a:srgbClr val="000000">
                      <a:alpha val="43137"/>
                    </a:srgbClr>
                  </a:outerShdw>
                </a:effectLst>
                <a:latin typeface="新細明體"/>
              </a:rPr>
              <a:t>一）特殊教育</a:t>
            </a:r>
            <a:r>
              <a:rPr lang="zh-TW" altLang="en-US" sz="2000" b="1" dirty="0" smtClean="0">
                <a:solidFill>
                  <a:srgbClr val="990000"/>
                </a:solidFill>
                <a:effectLst>
                  <a:outerShdw blurRad="38100" dist="38100" dir="2700000" algn="tl">
                    <a:srgbClr val="000000">
                      <a:alpha val="43137"/>
                    </a:srgbClr>
                  </a:outerShdw>
                </a:effectLst>
                <a:latin typeface="新細明體"/>
              </a:rPr>
              <a:t>：依學生教育需求評估報告，給於所</a:t>
            </a:r>
            <a:r>
              <a:rPr lang="zh-TW" altLang="en-US" sz="2000" b="1" dirty="0">
                <a:solidFill>
                  <a:srgbClr val="990000"/>
                </a:solidFill>
                <a:effectLst>
                  <a:outerShdw blurRad="38100" dist="38100" dir="2700000" algn="tl">
                    <a:srgbClr val="000000">
                      <a:alpha val="43137"/>
                    </a:srgbClr>
                  </a:outerShdw>
                </a:effectLst>
                <a:latin typeface="新細明體"/>
              </a:rPr>
              <a:t>需之</a:t>
            </a:r>
            <a:r>
              <a:rPr lang="zh-TW" altLang="en-US" sz="2000" b="1" dirty="0" smtClean="0">
                <a:solidFill>
                  <a:srgbClr val="990000"/>
                </a:solidFill>
                <a:effectLst>
                  <a:outerShdw blurRad="38100" dist="38100" dir="2700000" algn="tl">
                    <a:srgbClr val="000000">
                      <a:alpha val="43137"/>
                    </a:srgbClr>
                  </a:outerShdw>
                </a:effectLst>
                <a:latin typeface="新細明體"/>
              </a:rPr>
              <a:t>教育方案。</a:t>
            </a:r>
            <a:endParaRPr lang="en-US" altLang="zh-TW" sz="20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000" b="1" dirty="0" smtClean="0">
                <a:solidFill>
                  <a:srgbClr val="FF00FF"/>
                </a:solidFill>
                <a:effectLst>
                  <a:outerShdw blurRad="38100" dist="38100" dir="2700000" algn="tl">
                    <a:srgbClr val="000000">
                      <a:alpha val="43137"/>
                    </a:srgbClr>
                  </a:outerShdw>
                </a:effectLst>
                <a:latin typeface="新細明體"/>
              </a:rPr>
              <a:t>    （二）</a:t>
            </a:r>
            <a:r>
              <a:rPr lang="zh-TW" altLang="en-US" sz="2000" b="1" dirty="0">
                <a:solidFill>
                  <a:srgbClr val="FF00FF"/>
                </a:solidFill>
                <a:effectLst>
                  <a:outerShdw blurRad="38100" dist="38100" dir="2700000" algn="tl">
                    <a:srgbClr val="000000">
                      <a:alpha val="43137"/>
                    </a:srgbClr>
                  </a:outerShdw>
                </a:effectLst>
              </a:rPr>
              <a:t>相關</a:t>
            </a:r>
            <a:r>
              <a:rPr lang="zh-TW" altLang="en-US" sz="2000" b="1" dirty="0" smtClean="0">
                <a:solidFill>
                  <a:srgbClr val="FF00FF"/>
                </a:solidFill>
                <a:effectLst>
                  <a:outerShdw blurRad="38100" dist="38100" dir="2700000" algn="tl">
                    <a:srgbClr val="000000">
                      <a:alpha val="43137"/>
                    </a:srgbClr>
                  </a:outerShdw>
                </a:effectLst>
              </a:rPr>
              <a:t>服務：</a:t>
            </a:r>
            <a:r>
              <a:rPr lang="zh-TW" altLang="en-US" sz="20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a:t>
            </a:r>
            <a:r>
              <a:rPr lang="zh-TW" altLang="en-US" sz="20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提供身心障礙學生法定支持服務及考試</a:t>
            </a:r>
            <a:r>
              <a:rPr lang="zh-TW" altLang="en-US" sz="20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服務。</a:t>
            </a:r>
            <a:endParaRPr lang="en-US" altLang="zh-TW" sz="20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000" b="1" dirty="0" smtClean="0">
                <a:solidFill>
                  <a:srgbClr val="660066"/>
                </a:solidFill>
                <a:latin typeface="新細明體" panose="02020500000000000000" pitchFamily="18" charset="-120"/>
                <a:ea typeface="新細明體" panose="02020500000000000000" pitchFamily="18" charset="-120"/>
              </a:rPr>
              <a:t>        </a:t>
            </a:r>
            <a:r>
              <a:rPr lang="en-US" altLang="zh-TW" sz="2000" b="1" dirty="0" smtClean="0">
                <a:solidFill>
                  <a:srgbClr val="660066"/>
                </a:solidFill>
                <a:latin typeface="新細明體" panose="02020500000000000000" pitchFamily="18" charset="-120"/>
                <a:ea typeface="新細明體" panose="02020500000000000000" pitchFamily="18" charset="-120"/>
              </a:rPr>
              <a:t>1</a:t>
            </a:r>
            <a:r>
              <a:rPr lang="zh-TW" altLang="en-US" sz="2000" b="1" dirty="0" smtClean="0">
                <a:solidFill>
                  <a:srgbClr val="660066"/>
                </a:solidFill>
                <a:latin typeface="新細明體" panose="02020500000000000000" pitchFamily="18" charset="-120"/>
                <a:ea typeface="新細明體" panose="02020500000000000000" pitchFamily="18" charset="-120"/>
              </a:rPr>
              <a:t>、特</a:t>
            </a:r>
            <a:r>
              <a:rPr lang="zh-TW" altLang="en-US" sz="2000" b="1" dirty="0">
                <a:solidFill>
                  <a:srgbClr val="660066"/>
                </a:solidFill>
                <a:latin typeface="新細明體" panose="02020500000000000000" pitchFamily="18" charset="-120"/>
                <a:ea typeface="新細明體" panose="02020500000000000000" pitchFamily="18" charset="-120"/>
              </a:rPr>
              <a:t>教法第</a:t>
            </a:r>
            <a:r>
              <a:rPr lang="en-US" altLang="zh-TW" sz="2000" b="1" dirty="0">
                <a:solidFill>
                  <a:srgbClr val="660066"/>
                </a:solidFill>
                <a:latin typeface="新細明體" panose="02020500000000000000" pitchFamily="18" charset="-120"/>
                <a:ea typeface="新細明體" panose="02020500000000000000" pitchFamily="18" charset="-120"/>
              </a:rPr>
              <a:t>33</a:t>
            </a:r>
            <a:r>
              <a:rPr lang="zh-TW" altLang="en-US" sz="2000" b="1" dirty="0" smtClean="0">
                <a:solidFill>
                  <a:srgbClr val="660066"/>
                </a:solidFill>
                <a:latin typeface="新細明體" panose="02020500000000000000" pitchFamily="18" charset="-120"/>
                <a:ea typeface="新細明體" panose="02020500000000000000" pitchFamily="18" charset="-120"/>
              </a:rPr>
              <a:t>條</a:t>
            </a:r>
            <a:r>
              <a:rPr lang="zh-TW" altLang="en-US" sz="1000" b="1" dirty="0" smtClean="0">
                <a:solidFill>
                  <a:prstClr val="black"/>
                </a:solidFill>
                <a:latin typeface="新細明體"/>
              </a:rPr>
              <a:t>＊</a:t>
            </a:r>
            <a:r>
              <a:rPr lang="en-US" altLang="zh-TW" sz="1000" b="1" dirty="0" smtClean="0">
                <a:solidFill>
                  <a:prstClr val="black"/>
                </a:solidFill>
                <a:latin typeface="新細明體"/>
              </a:rPr>
              <a:t>4</a:t>
            </a:r>
            <a:r>
              <a:rPr lang="zh-TW" altLang="en-US" sz="2000" dirty="0" smtClean="0">
                <a:solidFill>
                  <a:srgbClr val="A50021"/>
                </a:solidFill>
                <a:latin typeface="新細明體" panose="02020500000000000000" pitchFamily="18" charset="-120"/>
                <a:ea typeface="新細明體" panose="02020500000000000000" pitchFamily="18" charset="-120"/>
              </a:rPr>
              <a:t>：「 </a:t>
            </a:r>
            <a:r>
              <a:rPr lang="zh-TW" altLang="en-US" sz="2000" dirty="0">
                <a:solidFill>
                  <a:srgbClr val="FF0000"/>
                </a:solidFill>
                <a:latin typeface="新細明體" panose="02020500000000000000" pitchFamily="18" charset="-120"/>
                <a:ea typeface="新細明體" panose="02020500000000000000" pitchFamily="18" charset="-120"/>
              </a:rPr>
              <a:t>學校、幼兒園及社會福利機構應依身心</a:t>
            </a:r>
            <a:endParaRPr lang="en-US" altLang="zh-TW" sz="2000" dirty="0">
              <a:solidFill>
                <a:srgbClr val="FF0000"/>
              </a:solidFill>
              <a:latin typeface="新細明體" panose="02020500000000000000" pitchFamily="18" charset="-120"/>
              <a:ea typeface="新細明體" panose="02020500000000000000" pitchFamily="18" charset="-120"/>
            </a:endParaRPr>
          </a:p>
          <a:p>
            <a:pPr>
              <a:lnSpc>
                <a:spcPct val="80000"/>
              </a:lnSpc>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a:t>
            </a: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障礙</a:t>
            </a:r>
            <a:r>
              <a:rPr lang="zh-TW" altLang="en-US" sz="2000" dirty="0">
                <a:solidFill>
                  <a:srgbClr val="FF0000"/>
                </a:solidFill>
                <a:latin typeface="新細明體" panose="02020500000000000000" pitchFamily="18" charset="-120"/>
                <a:ea typeface="新細明體" panose="02020500000000000000" pitchFamily="18" charset="-120"/>
              </a:rPr>
              <a:t>學生在校（園）學習及生活需求，提供下列支持服務：</a:t>
            </a:r>
          </a:p>
          <a:p>
            <a:pPr>
              <a:lnSpc>
                <a:spcPct val="80000"/>
              </a:lnSpc>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一</a:t>
            </a:r>
            <a:r>
              <a:rPr lang="zh-TW" altLang="en-US" sz="2000" dirty="0">
                <a:solidFill>
                  <a:srgbClr val="990000"/>
                </a:solidFill>
                <a:latin typeface="新細明體" panose="02020500000000000000" pitchFamily="18" charset="-120"/>
                <a:ea typeface="新細明體" panose="02020500000000000000" pitchFamily="18" charset="-120"/>
              </a:rPr>
              <a:t>、教育輔助器材。</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二</a:t>
            </a:r>
            <a:r>
              <a:rPr lang="zh-TW" altLang="en-US" sz="2000" dirty="0">
                <a:solidFill>
                  <a:srgbClr val="990000"/>
                </a:solidFill>
                <a:latin typeface="新細明體" panose="02020500000000000000" pitchFamily="18" charset="-120"/>
                <a:ea typeface="新細明體" panose="02020500000000000000" pitchFamily="18" charset="-120"/>
              </a:rPr>
              <a:t>、適性教材。</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三</a:t>
            </a:r>
            <a:r>
              <a:rPr lang="zh-TW" altLang="en-US" sz="2000" dirty="0">
                <a:solidFill>
                  <a:srgbClr val="990000"/>
                </a:solidFill>
                <a:latin typeface="新細明體" panose="02020500000000000000" pitchFamily="18" charset="-120"/>
                <a:ea typeface="新細明體" panose="02020500000000000000" pitchFamily="18" charset="-120"/>
              </a:rPr>
              <a:t>、學習及生活人力協助。</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四</a:t>
            </a:r>
            <a:r>
              <a:rPr lang="zh-TW" altLang="en-US" sz="2000" dirty="0">
                <a:solidFill>
                  <a:srgbClr val="990000"/>
                </a:solidFill>
                <a:latin typeface="新細明體" panose="02020500000000000000" pitchFamily="18" charset="-120"/>
                <a:ea typeface="新細明體" panose="02020500000000000000" pitchFamily="18" charset="-120"/>
              </a:rPr>
              <a:t>、復健服務。</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五</a:t>
            </a:r>
            <a:r>
              <a:rPr lang="zh-TW" altLang="en-US" sz="2000" dirty="0">
                <a:solidFill>
                  <a:srgbClr val="990000"/>
                </a:solidFill>
                <a:latin typeface="新細明體" panose="02020500000000000000" pitchFamily="18" charset="-120"/>
                <a:ea typeface="新細明體" panose="02020500000000000000" pitchFamily="18" charset="-120"/>
              </a:rPr>
              <a:t>、家庭支持服務。</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六</a:t>
            </a:r>
            <a:r>
              <a:rPr lang="zh-TW" altLang="en-US" sz="2000" dirty="0">
                <a:solidFill>
                  <a:srgbClr val="990000"/>
                </a:solidFill>
                <a:latin typeface="新細明體" panose="02020500000000000000" pitchFamily="18" charset="-120"/>
                <a:ea typeface="新細明體" panose="02020500000000000000" pitchFamily="18" charset="-120"/>
              </a:rPr>
              <a:t>、校園無障礙環境。</a:t>
            </a:r>
          </a:p>
          <a:p>
            <a:pPr>
              <a:lnSpc>
                <a:spcPct val="80000"/>
              </a:lnSpc>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a:t>
            </a: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七</a:t>
            </a:r>
            <a:r>
              <a:rPr lang="zh-TW" altLang="en-US" sz="2000" dirty="0">
                <a:solidFill>
                  <a:srgbClr val="990000"/>
                </a:solidFill>
                <a:latin typeface="新細明體" panose="02020500000000000000" pitchFamily="18" charset="-120"/>
                <a:ea typeface="新細明體" panose="02020500000000000000" pitchFamily="18" charset="-120"/>
              </a:rPr>
              <a:t>、其他支持服務。</a:t>
            </a:r>
          </a:p>
          <a:p>
            <a:pPr>
              <a:lnSpc>
                <a:spcPct val="80000"/>
              </a:lnSpc>
              <a:buNone/>
            </a:pPr>
            <a:r>
              <a:rPr lang="zh-TW" altLang="en-US" sz="2000" dirty="0" smtClean="0">
                <a:solidFill>
                  <a:srgbClr val="0000FF"/>
                </a:solidFill>
                <a:latin typeface="新細明體" panose="02020500000000000000" pitchFamily="18" charset="-120"/>
                <a:ea typeface="新細明體" panose="02020500000000000000" pitchFamily="18" charset="-120"/>
              </a:rPr>
              <a:t>              身心</a:t>
            </a:r>
            <a:r>
              <a:rPr lang="zh-TW" altLang="en-US" sz="2000" dirty="0">
                <a:solidFill>
                  <a:srgbClr val="0000FF"/>
                </a:solidFill>
                <a:latin typeface="新細明體" panose="02020500000000000000" pitchFamily="18" charset="-120"/>
                <a:ea typeface="新細明體" panose="02020500000000000000" pitchFamily="18" charset="-120"/>
              </a:rPr>
              <a:t>障礙學生無法自行上下學者，由各主管機關免費提供</a:t>
            </a:r>
            <a:endParaRPr lang="en-US" altLang="zh-TW" sz="2000" dirty="0">
              <a:solidFill>
                <a:srgbClr val="0000FF"/>
              </a:solidFill>
              <a:latin typeface="新細明體" panose="02020500000000000000" pitchFamily="18" charset="-120"/>
              <a:ea typeface="新細明體" panose="02020500000000000000" pitchFamily="18" charset="-120"/>
            </a:endParaRPr>
          </a:p>
          <a:p>
            <a:pPr>
              <a:lnSpc>
                <a:spcPct val="80000"/>
              </a:lnSpc>
              <a:buNone/>
            </a:pPr>
            <a:r>
              <a:rPr lang="zh-TW" altLang="en-US" sz="2000" dirty="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交通工具</a:t>
            </a:r>
            <a:r>
              <a:rPr lang="zh-TW" altLang="en-US" sz="2000" dirty="0">
                <a:solidFill>
                  <a:srgbClr val="0000FF"/>
                </a:solidFill>
                <a:latin typeface="新細明體" panose="02020500000000000000" pitchFamily="18" charset="-120"/>
                <a:ea typeface="新細明體" panose="02020500000000000000" pitchFamily="18" charset="-120"/>
              </a:rPr>
              <a:t>；確有困難提供者，補助其</a:t>
            </a:r>
            <a:r>
              <a:rPr lang="zh-TW" altLang="en-US" sz="2000" dirty="0">
                <a:solidFill>
                  <a:srgbClr val="FF0000"/>
                </a:solidFill>
                <a:latin typeface="新細明體" panose="02020500000000000000" pitchFamily="18" charset="-120"/>
                <a:ea typeface="新細明體" panose="02020500000000000000" pitchFamily="18" charset="-120"/>
              </a:rPr>
              <a:t>交通費</a:t>
            </a:r>
            <a:r>
              <a:rPr lang="zh-TW" altLang="en-US" sz="2000" dirty="0">
                <a:solidFill>
                  <a:srgbClr val="0000FF"/>
                </a:solidFill>
                <a:latin typeface="新細明體" panose="02020500000000000000" pitchFamily="18" charset="-120"/>
                <a:ea typeface="新細明體" panose="02020500000000000000" pitchFamily="18" charset="-120"/>
              </a:rPr>
              <a:t>；其實施辦法</a:t>
            </a:r>
            <a:endParaRPr lang="en-US" altLang="zh-TW" sz="2000" dirty="0">
              <a:solidFill>
                <a:srgbClr val="0000FF"/>
              </a:solidFill>
              <a:latin typeface="新細明體" panose="02020500000000000000" pitchFamily="18" charset="-120"/>
              <a:ea typeface="新細明體" panose="02020500000000000000" pitchFamily="18" charset="-120"/>
            </a:endParaRPr>
          </a:p>
          <a:p>
            <a:pPr>
              <a:lnSpc>
                <a:spcPct val="80000"/>
              </a:lnSpc>
              <a:buNone/>
            </a:pPr>
            <a:r>
              <a:rPr lang="zh-TW" altLang="en-US" sz="2000" dirty="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      及</a:t>
            </a:r>
            <a:r>
              <a:rPr lang="zh-TW" altLang="en-US" sz="2000" dirty="0">
                <a:solidFill>
                  <a:srgbClr val="0000FF"/>
                </a:solidFill>
                <a:latin typeface="新細明體" panose="02020500000000000000" pitchFamily="18" charset="-120"/>
                <a:ea typeface="新細明體" panose="02020500000000000000" pitchFamily="18" charset="-120"/>
              </a:rPr>
              <a:t>自治法規，由各主管機關定之。</a:t>
            </a:r>
            <a:r>
              <a:rPr lang="zh-TW" altLang="en-US" sz="2000" dirty="0" smtClean="0">
                <a:solidFill>
                  <a:srgbClr val="0000FF"/>
                </a:solidFill>
                <a:latin typeface="新細明體" panose="02020500000000000000" pitchFamily="18" charset="-120"/>
                <a:ea typeface="新細明體" panose="02020500000000000000" pitchFamily="18" charset="-120"/>
              </a:rPr>
              <a:t>」</a:t>
            </a:r>
            <a:endParaRPr lang="en-US" altLang="zh-TW" sz="20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10</a:t>
            </a:fld>
            <a:endParaRPr lang="zh-TW" altLang="en-US"/>
          </a:p>
        </p:txBody>
      </p:sp>
    </p:spTree>
    <p:extLst>
      <p:ext uri="{BB962C8B-B14F-4D97-AF65-F5344CB8AC3E}">
        <p14:creationId xmlns:p14="http://schemas.microsoft.com/office/powerpoint/2010/main" val="37445069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27584" y="274638"/>
            <a:ext cx="7272808" cy="994122"/>
          </a:xfrm>
          <a:solidFill>
            <a:srgbClr val="F2FDAD"/>
          </a:solidFill>
          <a:ln>
            <a:solidFill>
              <a:schemeClr val="tx1"/>
            </a:solidFill>
          </a:ln>
        </p:spPr>
        <p:txBody>
          <a:bodyPr>
            <a:noAutofit/>
          </a:bodyPr>
          <a:lstStyle/>
          <a:p>
            <a:pPr>
              <a:defRPr/>
            </a:pPr>
            <a:r>
              <a:rPr lang="zh-TW" altLang="en-US" sz="2400" b="1" dirty="0">
                <a:solidFill>
                  <a:srgbClr val="0000FF"/>
                </a:solidFill>
                <a:effectLst>
                  <a:outerShdw blurRad="38100" dist="38100" dir="2700000" algn="tl">
                    <a:srgbClr val="000000">
                      <a:alpha val="43137"/>
                    </a:srgbClr>
                  </a:outerShdw>
                </a:effectLst>
                <a:latin typeface="+mn-ea"/>
                <a:ea typeface="+mn-ea"/>
              </a:rPr>
              <a:t> </a:t>
            </a:r>
            <a:r>
              <a:rPr lang="zh-TW" altLang="en-US" sz="2400" b="1" dirty="0" smtClean="0">
                <a:solidFill>
                  <a:srgbClr val="0000FF"/>
                </a:solidFill>
                <a:effectLst>
                  <a:outerShdw blurRad="38100" dist="38100" dir="2700000" algn="tl">
                    <a:srgbClr val="000000">
                      <a:alpha val="43137"/>
                    </a:srgbClr>
                  </a:outerShdw>
                </a:effectLst>
                <a:latin typeface="+mn-ea"/>
                <a:ea typeface="+mn-ea"/>
              </a:rPr>
              <a:t> （</a:t>
            </a:r>
            <a:r>
              <a:rPr lang="zh-TW" altLang="en-US" sz="2400" b="1" dirty="0">
                <a:solidFill>
                  <a:srgbClr val="0000FF"/>
                </a:solidFill>
                <a:effectLst>
                  <a:outerShdw blurRad="38100" dist="38100" dir="2700000" algn="tl">
                    <a:srgbClr val="000000">
                      <a:alpha val="43137"/>
                    </a:srgbClr>
                  </a:outerShdw>
                </a:effectLst>
                <a:latin typeface="+mn-ea"/>
                <a:ea typeface="+mn-ea"/>
              </a:rPr>
              <a:t>二）身心障礙學生行為問題診斷</a:t>
            </a:r>
            <a:r>
              <a:rPr lang="zh-TW" altLang="en-US" sz="2400" b="1" dirty="0" smtClean="0">
                <a:solidFill>
                  <a:srgbClr val="0000FF"/>
                </a:solidFill>
                <a:effectLst>
                  <a:outerShdw blurRad="38100" dist="38100" dir="2700000" algn="tl">
                    <a:srgbClr val="000000">
                      <a:alpha val="43137"/>
                    </a:srgbClr>
                  </a:outerShdw>
                </a:effectLst>
                <a:latin typeface="+mn-ea"/>
                <a:ea typeface="+mn-ea"/>
              </a:rPr>
              <a:t>評量</a:t>
            </a:r>
            <a:r>
              <a:rPr lang="zh-TW" altLang="en-US" sz="2400" b="1" dirty="0">
                <a:solidFill>
                  <a:srgbClr val="0000FF"/>
                </a:solidFill>
                <a:effectLst>
                  <a:outerShdw blurRad="38100" dist="38100" dir="2700000" algn="tl">
                    <a:srgbClr val="000000">
                      <a:alpha val="43137"/>
                    </a:srgbClr>
                  </a:outerShdw>
                </a:effectLst>
                <a:latin typeface="+mn-ea"/>
                <a:ea typeface="+mn-ea"/>
              </a:rPr>
              <a:t>與處理</a:t>
            </a:r>
            <a:r>
              <a:rPr lang="zh-TW" altLang="en-US" sz="2400" b="1" dirty="0" smtClean="0">
                <a:solidFill>
                  <a:srgbClr val="0000FF"/>
                </a:solidFill>
                <a:effectLst>
                  <a:outerShdw blurRad="38100" dist="38100" dir="2700000" algn="tl">
                    <a:srgbClr val="000000">
                      <a:alpha val="43137"/>
                    </a:srgbClr>
                  </a:outerShdw>
                </a:effectLst>
                <a:latin typeface="+mn-ea"/>
                <a:ea typeface="+mn-ea"/>
              </a:rPr>
              <a:t>過程</a:t>
            </a:r>
            <a:r>
              <a:rPr lang="en-US" altLang="zh-TW" sz="2400" b="1" dirty="0" smtClean="0">
                <a:solidFill>
                  <a:srgbClr val="0000FF"/>
                </a:solidFill>
                <a:effectLst>
                  <a:outerShdw blurRad="38100" dist="38100" dir="2700000" algn="tl">
                    <a:srgbClr val="000000">
                      <a:alpha val="43137"/>
                    </a:srgbClr>
                  </a:outerShdw>
                </a:effectLst>
                <a:latin typeface="+mn-ea"/>
                <a:ea typeface="+mn-ea"/>
              </a:rPr>
              <a:t/>
            </a:r>
            <a:br>
              <a:rPr lang="en-US" altLang="zh-TW" sz="2400" b="1" dirty="0" smtClean="0">
                <a:solidFill>
                  <a:srgbClr val="0000FF"/>
                </a:solidFill>
                <a:effectLst>
                  <a:outerShdw blurRad="38100" dist="38100" dir="2700000" algn="tl">
                    <a:srgbClr val="000000">
                      <a:alpha val="43137"/>
                    </a:srgbClr>
                  </a:outerShdw>
                </a:effectLst>
                <a:latin typeface="+mn-ea"/>
                <a:ea typeface="+mn-ea"/>
              </a:rPr>
            </a:br>
            <a:endParaRPr lang="zh-TW" altLang="en-US" sz="2400" b="1" dirty="0">
              <a:solidFill>
                <a:srgbClr val="0000FF"/>
              </a:solidFill>
              <a:effectLst>
                <a:outerShdw blurRad="38100" dist="38100" dir="2700000" algn="tl">
                  <a:srgbClr val="000000">
                    <a:alpha val="43137"/>
                  </a:srgbClr>
                </a:outerShdw>
              </a:effectLst>
              <a:latin typeface="+mn-ea"/>
              <a:ea typeface="+mn-ea"/>
            </a:endParaRPr>
          </a:p>
        </p:txBody>
      </p:sp>
      <p:pic>
        <p:nvPicPr>
          <p:cNvPr id="276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7" y="1412776"/>
            <a:ext cx="813690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投影片編號版面配置區 2"/>
          <p:cNvSpPr>
            <a:spLocks noGrp="1"/>
          </p:cNvSpPr>
          <p:nvPr>
            <p:ph type="sldNum" sz="quarter" idx="12"/>
          </p:nvPr>
        </p:nvSpPr>
        <p:spPr/>
        <p:txBody>
          <a:bodyPr/>
          <a:lstStyle/>
          <a:p>
            <a:pPr>
              <a:defRPr/>
            </a:pPr>
            <a:fld id="{AE32AF4C-F7DC-487D-830D-C7C140DD0989}" type="slidenum">
              <a:rPr lang="zh-TW" altLang="en-US" smtClean="0"/>
              <a:pPr>
                <a:defRPr/>
              </a:pPr>
              <a:t>100</a:t>
            </a:fld>
            <a:endParaRPr lang="zh-TW" altLang="en-US"/>
          </a:p>
        </p:txBody>
      </p:sp>
    </p:spTree>
    <p:extLst>
      <p:ext uri="{BB962C8B-B14F-4D97-AF65-F5344CB8AC3E}">
        <p14:creationId xmlns:p14="http://schemas.microsoft.com/office/powerpoint/2010/main" val="10012133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620688"/>
            <a:ext cx="7992888"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101</a:t>
            </a:fld>
            <a:endParaRPr lang="zh-TW" altLang="en-US"/>
          </a:p>
        </p:txBody>
      </p:sp>
    </p:spTree>
    <p:extLst>
      <p:ext uri="{BB962C8B-B14F-4D97-AF65-F5344CB8AC3E}">
        <p14:creationId xmlns:p14="http://schemas.microsoft.com/office/powerpoint/2010/main" val="246751777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548680"/>
            <a:ext cx="8280920" cy="59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102</a:t>
            </a:fld>
            <a:endParaRPr lang="zh-TW" altLang="en-US"/>
          </a:p>
        </p:txBody>
      </p:sp>
    </p:spTree>
    <p:extLst>
      <p:ext uri="{BB962C8B-B14F-4D97-AF65-F5344CB8AC3E}">
        <p14:creationId xmlns:p14="http://schemas.microsoft.com/office/powerpoint/2010/main" val="68386508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32656"/>
            <a:ext cx="8208912"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103</a:t>
            </a:fld>
            <a:endParaRPr lang="zh-TW" altLang="en-US"/>
          </a:p>
        </p:txBody>
      </p:sp>
    </p:spTree>
    <p:extLst>
      <p:ext uri="{BB962C8B-B14F-4D97-AF65-F5344CB8AC3E}">
        <p14:creationId xmlns:p14="http://schemas.microsoft.com/office/powerpoint/2010/main" val="216543194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8680"/>
            <a:ext cx="8064896"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104</a:t>
            </a:fld>
            <a:endParaRPr lang="zh-TW" altLang="en-US"/>
          </a:p>
        </p:txBody>
      </p:sp>
    </p:spTree>
    <p:extLst>
      <p:ext uri="{BB962C8B-B14F-4D97-AF65-F5344CB8AC3E}">
        <p14:creationId xmlns:p14="http://schemas.microsoft.com/office/powerpoint/2010/main" val="78998102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548680"/>
            <a:ext cx="8424936"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105</a:t>
            </a:fld>
            <a:endParaRPr lang="zh-TW" altLang="en-US"/>
          </a:p>
        </p:txBody>
      </p:sp>
    </p:spTree>
    <p:extLst>
      <p:ext uri="{BB962C8B-B14F-4D97-AF65-F5344CB8AC3E}">
        <p14:creationId xmlns:p14="http://schemas.microsoft.com/office/powerpoint/2010/main" val="316691958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79375"/>
            <a:ext cx="8424936" cy="669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106</a:t>
            </a:fld>
            <a:endParaRPr lang="zh-TW" altLang="en-US"/>
          </a:p>
        </p:txBody>
      </p:sp>
    </p:spTree>
    <p:extLst>
      <p:ext uri="{BB962C8B-B14F-4D97-AF65-F5344CB8AC3E}">
        <p14:creationId xmlns:p14="http://schemas.microsoft.com/office/powerpoint/2010/main" val="39686726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76672"/>
            <a:ext cx="7920880"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107</a:t>
            </a:fld>
            <a:endParaRPr lang="zh-TW" altLang="en-US"/>
          </a:p>
        </p:txBody>
      </p:sp>
    </p:spTree>
    <p:extLst>
      <p:ext uri="{BB962C8B-B14F-4D97-AF65-F5344CB8AC3E}">
        <p14:creationId xmlns:p14="http://schemas.microsoft.com/office/powerpoint/2010/main" val="386102726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764704"/>
            <a:ext cx="7416824"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108</a:t>
            </a:fld>
            <a:endParaRPr lang="zh-TW" altLang="en-US"/>
          </a:p>
        </p:txBody>
      </p:sp>
    </p:spTree>
    <p:extLst>
      <p:ext uri="{BB962C8B-B14F-4D97-AF65-F5344CB8AC3E}">
        <p14:creationId xmlns:p14="http://schemas.microsoft.com/office/powerpoint/2010/main" val="208523810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60648"/>
            <a:ext cx="8352928"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109</a:t>
            </a:fld>
            <a:endParaRPr lang="zh-TW" altLang="en-US"/>
          </a:p>
        </p:txBody>
      </p:sp>
    </p:spTree>
    <p:extLst>
      <p:ext uri="{BB962C8B-B14F-4D97-AF65-F5344CB8AC3E}">
        <p14:creationId xmlns:p14="http://schemas.microsoft.com/office/powerpoint/2010/main" val="758843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836712"/>
            <a:ext cx="7772400" cy="5040560"/>
          </a:xfrm>
          <a:solidFill>
            <a:schemeClr val="accent5">
              <a:lumMod val="20000"/>
              <a:lumOff val="80000"/>
            </a:schemeClr>
          </a:solidFill>
          <a:ln>
            <a:solidFill>
              <a:schemeClr val="accent6">
                <a:lumMod val="50000"/>
              </a:schemeClr>
            </a:solidFill>
          </a:ln>
        </p:spPr>
        <p:txBody>
          <a:bodyPr/>
          <a:lstStyle/>
          <a:p>
            <a:pPr marL="82550" indent="0">
              <a:buNone/>
            </a:pPr>
            <a:r>
              <a:rPr lang="zh-TW" altLang="en-US" sz="2000" b="1" dirty="0">
                <a:solidFill>
                  <a:srgbClr val="0000FF"/>
                </a:solidFill>
                <a:effectLst>
                  <a:outerShdw blurRad="38100" dist="38100" dir="2700000" algn="tl">
                    <a:srgbClr val="000000">
                      <a:alpha val="43137"/>
                    </a:srgbClr>
                  </a:outerShdw>
                </a:effectLst>
                <a:latin typeface="新細明體"/>
              </a:rPr>
              <a:t> </a:t>
            </a:r>
            <a:r>
              <a:rPr lang="zh-TW" altLang="en-US" sz="2000" b="1" dirty="0" smtClean="0">
                <a:solidFill>
                  <a:srgbClr val="0000FF"/>
                </a:solidFill>
                <a:effectLst>
                  <a:outerShdw blurRad="38100" dist="38100" dir="2700000" algn="tl">
                    <a:srgbClr val="000000">
                      <a:alpha val="43137"/>
                    </a:srgbClr>
                  </a:outerShdw>
                </a:effectLst>
                <a:latin typeface="新細明體"/>
              </a:rPr>
              <a:t>   </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en-US" altLang="zh-TW" sz="20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2</a:t>
            </a:r>
            <a:r>
              <a:rPr lang="zh-TW" altLang="en-US" sz="20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、學校應依身心障礙學生在校學習需求，</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提供法定</a:t>
            </a:r>
            <a:r>
              <a:rPr lang="zh-TW" altLang="en-US" sz="20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考試</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服務</a:t>
            </a:r>
            <a:r>
              <a:rPr lang="zh-TW" altLang="en-US" sz="1000" b="1" dirty="0" smtClean="0">
                <a:solidFill>
                  <a:prstClr val="black"/>
                </a:solidFill>
                <a:latin typeface="新細明體"/>
              </a:rPr>
              <a:t>＊</a:t>
            </a:r>
            <a:r>
              <a:rPr lang="en-US" altLang="zh-TW" sz="1000" b="1" dirty="0" smtClean="0">
                <a:solidFill>
                  <a:prstClr val="black"/>
                </a:solidFill>
                <a:latin typeface="新細明體"/>
              </a:rPr>
              <a:t>5</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en-US" altLang="zh-TW" sz="2000" b="1" dirty="0" smtClean="0">
              <a:solidFill>
                <a:srgbClr val="0000FF"/>
              </a:solidFill>
              <a:effectLst>
                <a:outerShdw blurRad="38100" dist="38100" dir="2700000" algn="tl">
                  <a:srgbClr val="000000">
                    <a:alpha val="43137"/>
                  </a:srgbClr>
                </a:outerShdw>
              </a:effectLst>
              <a:latin typeface="新細明體"/>
            </a:endParaRPr>
          </a:p>
          <a:p>
            <a:pPr marL="0" indent="0">
              <a:buClr>
                <a:srgbClr val="0F6FC6"/>
              </a:buClr>
              <a:buNone/>
            </a:pPr>
            <a:r>
              <a:rPr lang="zh-TW" altLang="en-US" sz="2000" b="1" dirty="0" smtClean="0">
                <a:solidFill>
                  <a:srgbClr val="0000FF"/>
                </a:solidFill>
                <a:effectLst>
                  <a:outerShdw blurRad="38100" dist="38100" dir="2700000" algn="tl">
                    <a:srgbClr val="000000">
                      <a:alpha val="43137"/>
                    </a:srgbClr>
                  </a:outerShdw>
                </a:effectLst>
                <a:latin typeface="新細明體"/>
              </a:rPr>
              <a:t>（三）</a:t>
            </a:r>
            <a:r>
              <a:rPr lang="zh-TW" altLang="en-US" sz="2000" b="1" dirty="0">
                <a:solidFill>
                  <a:srgbClr val="0000FF"/>
                </a:solidFill>
                <a:effectLst>
                  <a:outerShdw blurRad="38100" dist="38100" dir="2700000" algn="tl">
                    <a:srgbClr val="000000">
                      <a:alpha val="43137"/>
                    </a:srgbClr>
                  </a:outerShdw>
                </a:effectLst>
                <a:latin typeface="新細明體"/>
              </a:rPr>
              <a:t>身心障礙學生個別化關鍵性介入及有效支持</a:t>
            </a:r>
            <a:r>
              <a:rPr lang="zh-TW" altLang="en-US" sz="2000" b="1" dirty="0" smtClean="0">
                <a:solidFill>
                  <a:srgbClr val="0000FF"/>
                </a:solidFill>
                <a:effectLst>
                  <a:outerShdw blurRad="38100" dist="38100" dir="2700000" algn="tl">
                    <a:srgbClr val="000000">
                      <a:alpha val="43137"/>
                    </a:srgbClr>
                  </a:outerShdw>
                </a:effectLst>
                <a:latin typeface="新細明體"/>
              </a:rPr>
              <a:t>策略。</a:t>
            </a:r>
            <a:endParaRPr lang="en-US" altLang="zh-TW" sz="2000" b="1" dirty="0">
              <a:solidFill>
                <a:srgbClr val="0000FF"/>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dirty="0" smtClean="0"/>
              <a:t>  </a:t>
            </a:r>
            <a:r>
              <a:rPr lang="en-US" altLang="zh-TW" sz="2400" dirty="0" smtClean="0"/>
              <a:t>––––––––––––––––––––––––––––––––––––––––––––––––</a:t>
            </a:r>
          </a:p>
          <a:p>
            <a:pPr marL="0" indent="0">
              <a:buNone/>
            </a:pPr>
            <a:r>
              <a:rPr lang="zh-TW" altLang="en-US" sz="2400" b="1" i="1" dirty="0" smtClean="0">
                <a:solidFill>
                  <a:srgbClr val="FF00FF"/>
                </a:solidFill>
                <a:effectLst>
                  <a:outerShdw blurRad="38100" dist="38100" dir="2700000" algn="tl">
                    <a:srgbClr val="000000">
                      <a:alpha val="43137"/>
                    </a:srgbClr>
                  </a:outerShdw>
                </a:effectLst>
              </a:rPr>
              <a:t> </a:t>
            </a:r>
            <a:endParaRPr lang="en-US" altLang="zh-TW" sz="2400" b="1" i="1" dirty="0" smtClean="0">
              <a:solidFill>
                <a:srgbClr val="FF00FF"/>
              </a:solidFill>
              <a:effectLst>
                <a:outerShdw blurRad="38100" dist="38100" dir="2700000" algn="tl">
                  <a:srgbClr val="000000">
                    <a:alpha val="43137"/>
                  </a:srgbClr>
                </a:outerShdw>
              </a:effectLst>
            </a:endParaRPr>
          </a:p>
          <a:p>
            <a:pPr marL="0" indent="0">
              <a:buNone/>
            </a:pPr>
            <a:r>
              <a:rPr lang="zh-TW" altLang="en-US" sz="2400" b="1" i="1" dirty="0" smtClean="0">
                <a:solidFill>
                  <a:srgbClr val="FF00FF"/>
                </a:solidFill>
                <a:effectLst>
                  <a:outerShdw blurRad="38100" dist="38100" dir="2700000" algn="tl">
                    <a:srgbClr val="000000">
                      <a:alpha val="43137"/>
                    </a:srgbClr>
                  </a:outerShdw>
                </a:effectLst>
              </a:rPr>
              <a:t> </a:t>
            </a:r>
            <a:r>
              <a:rPr lang="zh-TW" altLang="en-US" sz="2800" b="1" i="1" dirty="0" smtClean="0">
                <a:solidFill>
                  <a:srgbClr val="FF00FF"/>
                </a:solidFill>
                <a:effectLst>
                  <a:outerShdw blurRad="38100" dist="38100" dir="2700000" algn="tl">
                    <a:srgbClr val="000000">
                      <a:alpha val="43137"/>
                    </a:srgbClr>
                  </a:outerShdw>
                </a:effectLst>
              </a:rPr>
              <a:t>三</a:t>
            </a:r>
            <a:r>
              <a:rPr lang="zh-TW" altLang="en-US" sz="2800" b="1" i="1" dirty="0">
                <a:solidFill>
                  <a:srgbClr val="FF00FF"/>
                </a:solidFill>
                <a:effectLst>
                  <a:outerShdw blurRad="38100" dist="38100" dir="2700000" algn="tl">
                    <a:srgbClr val="000000">
                      <a:alpha val="43137"/>
                    </a:srgbClr>
                  </a:outerShdw>
                </a:effectLst>
              </a:rPr>
              <a:t>、學年與學期教育目標、達成學期教育</a:t>
            </a:r>
            <a:r>
              <a:rPr lang="zh-TW" altLang="en-US" sz="2800" b="1" i="1" dirty="0" smtClean="0">
                <a:solidFill>
                  <a:srgbClr val="FF00FF"/>
                </a:solidFill>
                <a:effectLst>
                  <a:outerShdw blurRad="38100" dist="38100" dir="2700000" algn="tl">
                    <a:srgbClr val="000000">
                      <a:alpha val="43137"/>
                    </a:srgbClr>
                  </a:outerShdw>
                </a:effectLst>
              </a:rPr>
              <a:t>目標</a:t>
            </a:r>
            <a:endParaRPr lang="en-US" altLang="zh-TW" sz="2800" b="1" i="1" dirty="0" smtClean="0">
              <a:solidFill>
                <a:srgbClr val="FF00FF"/>
              </a:solidFill>
              <a:effectLst>
                <a:outerShdw blurRad="38100" dist="38100" dir="2700000" algn="tl">
                  <a:srgbClr val="000000">
                    <a:alpha val="43137"/>
                  </a:srgbClr>
                </a:outerShdw>
              </a:effectLst>
            </a:endParaRPr>
          </a:p>
          <a:p>
            <a:pPr marL="0" indent="0">
              <a:buNone/>
            </a:pPr>
            <a:r>
              <a:rPr lang="zh-TW" altLang="en-US" sz="2800" b="1" i="1" dirty="0">
                <a:solidFill>
                  <a:srgbClr val="FF00FF"/>
                </a:solidFill>
                <a:effectLst>
                  <a:outerShdw blurRad="38100" dist="38100" dir="2700000" algn="tl">
                    <a:srgbClr val="000000">
                      <a:alpha val="43137"/>
                    </a:srgbClr>
                  </a:outerShdw>
                </a:effectLst>
              </a:rPr>
              <a:t> </a:t>
            </a:r>
            <a:r>
              <a:rPr lang="zh-TW" altLang="en-US" sz="2800" b="1" i="1" dirty="0" smtClean="0">
                <a:solidFill>
                  <a:srgbClr val="FF00FF"/>
                </a:solidFill>
                <a:effectLst>
                  <a:outerShdw blurRad="38100" dist="38100" dir="2700000" algn="tl">
                    <a:srgbClr val="000000">
                      <a:alpha val="43137"/>
                    </a:srgbClr>
                  </a:outerShdw>
                </a:effectLst>
              </a:rPr>
              <a:t>        之評量方式</a:t>
            </a:r>
            <a:r>
              <a:rPr lang="zh-TW" altLang="en-US" sz="2800" b="1" i="1" dirty="0">
                <a:solidFill>
                  <a:srgbClr val="FF00FF"/>
                </a:solidFill>
                <a:effectLst>
                  <a:outerShdw blurRad="38100" dist="38100" dir="2700000" algn="tl">
                    <a:srgbClr val="000000">
                      <a:alpha val="43137"/>
                    </a:srgbClr>
                  </a:outerShdw>
                </a:effectLst>
              </a:rPr>
              <a:t>、日期及標準</a:t>
            </a:r>
            <a:r>
              <a:rPr lang="zh-TW" altLang="en-US" sz="2800" b="1" i="1" dirty="0" smtClean="0">
                <a:solidFill>
                  <a:srgbClr val="FF00FF"/>
                </a:solidFill>
                <a:effectLst>
                  <a:outerShdw blurRad="38100" dist="38100" dir="2700000" algn="tl">
                    <a:srgbClr val="000000">
                      <a:alpha val="43137"/>
                    </a:srgbClr>
                  </a:outerShdw>
                </a:effectLst>
              </a:rPr>
              <a:t>。</a:t>
            </a:r>
            <a:endParaRPr lang="en-US" altLang="zh-TW" sz="2800" b="1" i="1" dirty="0" smtClean="0">
              <a:solidFill>
                <a:srgbClr val="FF00FF"/>
              </a:solidFill>
              <a:effectLst>
                <a:outerShdw blurRad="38100" dist="38100" dir="2700000" algn="tl">
                  <a:srgbClr val="000000">
                    <a:alpha val="43137"/>
                  </a:srgbClr>
                </a:outerShdw>
              </a:effectLst>
            </a:endParaRPr>
          </a:p>
          <a:p>
            <a:pPr marL="82296" indent="0">
              <a:buNone/>
            </a:pPr>
            <a:r>
              <a:rPr lang="zh-TW" altLang="en-US" sz="2000" b="1" dirty="0" smtClean="0">
                <a:solidFill>
                  <a:srgbClr val="C00000"/>
                </a:solidFill>
                <a:effectLst>
                  <a:outerShdw blurRad="38100" dist="38100" dir="2700000" algn="tl">
                    <a:srgbClr val="000000">
                      <a:alpha val="43137"/>
                    </a:srgbClr>
                  </a:outerShdw>
                </a:effectLst>
                <a:latin typeface="+mn-ea"/>
              </a:rPr>
              <a:t>   </a:t>
            </a:r>
            <a:r>
              <a:rPr lang="en-US" altLang="zh-TW" sz="2000" b="1" dirty="0" smtClean="0">
                <a:solidFill>
                  <a:srgbClr val="C00000"/>
                </a:solidFill>
                <a:effectLst>
                  <a:outerShdw blurRad="38100" dist="38100" dir="2700000" algn="tl">
                    <a:srgbClr val="000000">
                      <a:alpha val="43137"/>
                    </a:srgbClr>
                  </a:outerShdw>
                </a:effectLst>
                <a:latin typeface="+mn-ea"/>
              </a:rPr>
              <a:t>1</a:t>
            </a:r>
            <a:r>
              <a:rPr lang="zh-TW" altLang="en-US" sz="2000" b="1" dirty="0" smtClean="0">
                <a:solidFill>
                  <a:srgbClr val="C00000"/>
                </a:solidFill>
                <a:effectLst>
                  <a:outerShdw blurRad="38100" dist="38100" dir="2700000" algn="tl">
                    <a:srgbClr val="000000">
                      <a:alpha val="43137"/>
                    </a:srgbClr>
                  </a:outerShdw>
                </a:effectLst>
                <a:latin typeface="+mn-ea"/>
              </a:rPr>
              <a:t>、特殊教育</a:t>
            </a:r>
            <a:r>
              <a:rPr lang="zh-TW" altLang="en-US" sz="2000" b="1" dirty="0">
                <a:solidFill>
                  <a:srgbClr val="C00000"/>
                </a:solidFill>
                <a:effectLst>
                  <a:outerShdw blurRad="38100" dist="38100" dir="2700000" algn="tl">
                    <a:srgbClr val="000000">
                      <a:alpha val="43137"/>
                    </a:srgbClr>
                  </a:outerShdw>
                </a:effectLst>
                <a:latin typeface="+mn-ea"/>
              </a:rPr>
              <a:t>法第</a:t>
            </a:r>
            <a:r>
              <a:rPr lang="en-US" altLang="zh-TW" sz="2000" b="1" dirty="0">
                <a:solidFill>
                  <a:srgbClr val="C00000"/>
                </a:solidFill>
                <a:effectLst>
                  <a:outerShdw blurRad="38100" dist="38100" dir="2700000" algn="tl">
                    <a:srgbClr val="000000">
                      <a:alpha val="43137"/>
                    </a:srgbClr>
                  </a:outerShdw>
                </a:effectLst>
                <a:latin typeface="+mn-ea"/>
              </a:rPr>
              <a:t>19</a:t>
            </a:r>
            <a:r>
              <a:rPr lang="zh-TW" altLang="en-US" sz="2000" b="1" dirty="0" smtClean="0">
                <a:solidFill>
                  <a:srgbClr val="C00000"/>
                </a:solidFill>
                <a:effectLst>
                  <a:outerShdw blurRad="38100" dist="38100" dir="2700000" algn="tl">
                    <a:srgbClr val="000000">
                      <a:alpha val="43137"/>
                    </a:srgbClr>
                  </a:outerShdw>
                </a:effectLst>
                <a:latin typeface="+mn-ea"/>
              </a:rPr>
              <a:t>條</a:t>
            </a:r>
            <a:r>
              <a:rPr lang="zh-TW" altLang="en-US" sz="1000" b="1" dirty="0" smtClean="0">
                <a:solidFill>
                  <a:prstClr val="black"/>
                </a:solidFill>
                <a:latin typeface="新細明體"/>
              </a:rPr>
              <a:t>＊</a:t>
            </a:r>
            <a:r>
              <a:rPr lang="en-US" altLang="zh-TW" sz="1000" b="1" dirty="0" smtClean="0">
                <a:solidFill>
                  <a:prstClr val="black"/>
                </a:solidFill>
                <a:latin typeface="新細明體"/>
              </a:rPr>
              <a:t>6</a:t>
            </a:r>
            <a:r>
              <a:rPr lang="zh-TW" altLang="en-US" sz="2000" b="1" dirty="0" smtClean="0">
                <a:solidFill>
                  <a:srgbClr val="C00000"/>
                </a:solidFill>
                <a:effectLst>
                  <a:outerShdw blurRad="38100" dist="38100" dir="2700000" algn="tl">
                    <a:srgbClr val="000000">
                      <a:alpha val="43137"/>
                    </a:srgbClr>
                  </a:outerShdw>
                </a:effectLst>
                <a:latin typeface="+mn-ea"/>
              </a:rPr>
              <a:t>條文：</a:t>
            </a:r>
            <a:r>
              <a:rPr lang="zh-TW" altLang="en-US" sz="2000" b="1" dirty="0" smtClean="0">
                <a:solidFill>
                  <a:srgbClr val="C00000"/>
                </a:solidFill>
                <a:latin typeface="+mn-ea"/>
              </a:rPr>
              <a:t>「</a:t>
            </a:r>
            <a:r>
              <a:rPr lang="zh-TW" altLang="en-US" sz="2000" b="1" dirty="0" smtClean="0">
                <a:solidFill>
                  <a:srgbClr val="0000FF"/>
                </a:solidFill>
                <a:latin typeface="+mn-ea"/>
              </a:rPr>
              <a:t>特殊教育</a:t>
            </a:r>
            <a:r>
              <a:rPr lang="zh-TW" altLang="en-US" sz="2000" b="1" dirty="0">
                <a:solidFill>
                  <a:srgbClr val="0000FF"/>
                </a:solidFill>
                <a:latin typeface="+mn-ea"/>
              </a:rPr>
              <a:t>之</a:t>
            </a:r>
            <a:r>
              <a:rPr lang="zh-TW" altLang="en-US" sz="2000" b="1" dirty="0">
                <a:solidFill>
                  <a:srgbClr val="FF0000"/>
                </a:solidFill>
                <a:latin typeface="+mn-ea"/>
              </a:rPr>
              <a:t>課程、教材、教法</a:t>
            </a:r>
            <a:r>
              <a:rPr lang="zh-TW" altLang="en-US" sz="2000" b="1" dirty="0" smtClean="0">
                <a:solidFill>
                  <a:srgbClr val="FF0000"/>
                </a:solidFill>
                <a:latin typeface="+mn-ea"/>
              </a:rPr>
              <a:t>及</a:t>
            </a:r>
            <a:endParaRPr lang="en-US" altLang="zh-TW" sz="2000" b="1" dirty="0" smtClean="0">
              <a:solidFill>
                <a:srgbClr val="FF0000"/>
              </a:solidFill>
              <a:latin typeface="+mn-ea"/>
            </a:endParaRPr>
          </a:p>
          <a:p>
            <a:pPr marL="82296" indent="0">
              <a:buNone/>
            </a:pPr>
            <a:r>
              <a:rPr lang="zh-TW" altLang="en-US" sz="2000" b="1" dirty="0">
                <a:solidFill>
                  <a:srgbClr val="FF0000"/>
                </a:solidFill>
                <a:latin typeface="+mn-ea"/>
              </a:rPr>
              <a:t> </a:t>
            </a:r>
            <a:r>
              <a:rPr lang="zh-TW" altLang="en-US" sz="2000" b="1" dirty="0" smtClean="0">
                <a:solidFill>
                  <a:srgbClr val="FF0000"/>
                </a:solidFill>
                <a:latin typeface="+mn-ea"/>
              </a:rPr>
              <a:t>        評量方式</a:t>
            </a:r>
            <a:r>
              <a:rPr lang="zh-TW" altLang="en-US" sz="2000" b="1" dirty="0">
                <a:solidFill>
                  <a:srgbClr val="FF0000"/>
                </a:solidFill>
                <a:latin typeface="+mn-ea"/>
              </a:rPr>
              <a:t>，應保持彈性</a:t>
            </a:r>
            <a:r>
              <a:rPr lang="zh-TW" altLang="en-US" sz="2000" b="1" dirty="0">
                <a:solidFill>
                  <a:srgbClr val="0000FF"/>
                </a:solidFill>
                <a:latin typeface="+mn-ea"/>
              </a:rPr>
              <a:t>，適合特殊教育</a:t>
            </a:r>
            <a:r>
              <a:rPr lang="zh-TW" altLang="en-US" sz="2000" b="1" dirty="0" smtClean="0">
                <a:solidFill>
                  <a:srgbClr val="0000FF"/>
                </a:solidFill>
                <a:latin typeface="+mn-ea"/>
              </a:rPr>
              <a:t>學生身心</a:t>
            </a:r>
            <a:r>
              <a:rPr lang="zh-TW" altLang="en-US" sz="2000" b="1" dirty="0">
                <a:solidFill>
                  <a:srgbClr val="0000FF"/>
                </a:solidFill>
                <a:latin typeface="+mn-ea"/>
              </a:rPr>
              <a:t>特性及</a:t>
            </a:r>
            <a:r>
              <a:rPr lang="zh-TW" altLang="en-US" sz="2000" b="1" dirty="0" smtClean="0">
                <a:solidFill>
                  <a:srgbClr val="0000FF"/>
                </a:solidFill>
                <a:latin typeface="+mn-ea"/>
              </a:rPr>
              <a:t>需求</a:t>
            </a:r>
            <a:endParaRPr lang="en-US" altLang="zh-TW" sz="2000" b="1" dirty="0" smtClean="0">
              <a:solidFill>
                <a:srgbClr val="0000FF"/>
              </a:solidFill>
              <a:latin typeface="+mn-ea"/>
            </a:endParaRPr>
          </a:p>
          <a:p>
            <a:pPr marL="82296" indent="0">
              <a:buNone/>
            </a:pPr>
            <a:r>
              <a:rPr lang="zh-TW" altLang="en-US" sz="2000" b="1" dirty="0">
                <a:solidFill>
                  <a:srgbClr val="0000FF"/>
                </a:solidFill>
                <a:latin typeface="+mn-ea"/>
              </a:rPr>
              <a:t> </a:t>
            </a:r>
            <a:r>
              <a:rPr lang="zh-TW" altLang="en-US" sz="2000" b="1" dirty="0" smtClean="0">
                <a:solidFill>
                  <a:srgbClr val="0000FF"/>
                </a:solidFill>
                <a:latin typeface="+mn-ea"/>
              </a:rPr>
              <a:t>        ；</a:t>
            </a:r>
            <a:r>
              <a:rPr lang="zh-TW" altLang="en-US" sz="2000" b="1" dirty="0">
                <a:solidFill>
                  <a:srgbClr val="0000FF"/>
                </a:solidFill>
                <a:latin typeface="+mn-ea"/>
              </a:rPr>
              <a:t>其辦法，由中央</a:t>
            </a:r>
            <a:r>
              <a:rPr lang="zh-TW" altLang="en-US" sz="2000" b="1" dirty="0" smtClean="0">
                <a:solidFill>
                  <a:srgbClr val="0000FF"/>
                </a:solidFill>
                <a:latin typeface="+mn-ea"/>
              </a:rPr>
              <a:t>主管機關</a:t>
            </a:r>
            <a:r>
              <a:rPr lang="zh-TW" altLang="en-US" sz="2000" b="1" dirty="0">
                <a:solidFill>
                  <a:srgbClr val="0000FF"/>
                </a:solidFill>
                <a:latin typeface="+mn-ea"/>
              </a:rPr>
              <a:t>定之。</a:t>
            </a:r>
            <a:r>
              <a:rPr lang="zh-TW" altLang="en-US" sz="2000" b="1" dirty="0">
                <a:solidFill>
                  <a:srgbClr val="C00000"/>
                </a:solidFill>
                <a:latin typeface="+mn-ea"/>
              </a:rPr>
              <a:t>」</a:t>
            </a:r>
            <a:endParaRPr lang="en-US" altLang="zh-TW" sz="2000" b="1" dirty="0">
              <a:solidFill>
                <a:srgbClr val="C00000"/>
              </a:solidFill>
              <a:latin typeface="+mn-ea"/>
            </a:endParaRPr>
          </a:p>
          <a:p>
            <a:pPr marL="82296" indent="0">
              <a:buNone/>
            </a:pPr>
            <a:r>
              <a:rPr lang="zh-TW" altLang="en-US" sz="2000" b="1" dirty="0" smtClean="0">
                <a:solidFill>
                  <a:srgbClr val="7030A0"/>
                </a:solidFill>
                <a:latin typeface="+mn-ea"/>
              </a:rPr>
              <a:t>   </a:t>
            </a:r>
            <a:r>
              <a:rPr lang="en-US" altLang="zh-TW" sz="2000" b="1" dirty="0">
                <a:solidFill>
                  <a:srgbClr val="7030A0"/>
                </a:solidFill>
                <a:latin typeface="+mn-ea"/>
              </a:rPr>
              <a:t>2</a:t>
            </a:r>
            <a:r>
              <a:rPr lang="zh-TW" altLang="en-US" sz="2000" b="1" dirty="0">
                <a:solidFill>
                  <a:srgbClr val="7030A0"/>
                </a:solidFill>
                <a:latin typeface="+mn-ea"/>
              </a:rPr>
              <a:t>、教育部</a:t>
            </a:r>
            <a:r>
              <a:rPr lang="en-US" altLang="zh-TW" sz="2000" b="1" dirty="0">
                <a:solidFill>
                  <a:srgbClr val="7030A0"/>
                </a:solidFill>
                <a:latin typeface="+mn-ea"/>
              </a:rPr>
              <a:t>2010</a:t>
            </a:r>
            <a:r>
              <a:rPr lang="zh-TW" altLang="en-US" sz="2000" b="1" dirty="0">
                <a:solidFill>
                  <a:srgbClr val="7030A0"/>
                </a:solidFill>
                <a:latin typeface="+mn-ea"/>
              </a:rPr>
              <a:t>年發布</a:t>
            </a:r>
            <a:r>
              <a:rPr lang="zh-TW" altLang="en-US" sz="2000" b="1" dirty="0" smtClean="0">
                <a:solidFill>
                  <a:srgbClr val="7030A0"/>
                </a:solidFill>
                <a:latin typeface="+mn-ea"/>
              </a:rPr>
              <a:t>：「</a:t>
            </a:r>
            <a:r>
              <a:rPr lang="zh-TW" altLang="en-US" sz="2000" b="1" dirty="0" smtClean="0">
                <a:solidFill>
                  <a:srgbClr val="FF0000"/>
                </a:solidFill>
                <a:effectLst>
                  <a:outerShdw blurRad="38100" dist="38100" dir="2700000" algn="tl">
                    <a:srgbClr val="000000">
                      <a:alpha val="43137"/>
                    </a:srgbClr>
                  </a:outerShdw>
                </a:effectLst>
                <a:latin typeface="+mn-ea"/>
              </a:rPr>
              <a:t>特殊教育</a:t>
            </a:r>
            <a:r>
              <a:rPr lang="zh-TW" altLang="en-US" sz="2000" b="1" dirty="0">
                <a:solidFill>
                  <a:srgbClr val="FF0000"/>
                </a:solidFill>
                <a:effectLst>
                  <a:outerShdw blurRad="38100" dist="38100" dir="2700000" algn="tl">
                    <a:srgbClr val="000000">
                      <a:alpha val="43137"/>
                    </a:srgbClr>
                  </a:outerShdw>
                </a:effectLst>
                <a:latin typeface="+mn-ea"/>
              </a:rPr>
              <a:t>課程教材教法及評量</a:t>
            </a:r>
            <a:r>
              <a:rPr lang="zh-TW" altLang="en-US" sz="2000" b="1" dirty="0" smtClean="0">
                <a:solidFill>
                  <a:srgbClr val="FF0000"/>
                </a:solidFill>
                <a:effectLst>
                  <a:outerShdw blurRad="38100" dist="38100" dir="2700000" algn="tl">
                    <a:srgbClr val="000000">
                      <a:alpha val="43137"/>
                    </a:srgbClr>
                  </a:outerShdw>
                </a:effectLst>
                <a:latin typeface="+mn-ea"/>
              </a:rPr>
              <a:t>方式</a:t>
            </a:r>
            <a:endParaRPr lang="en-US" altLang="zh-TW" sz="2000" b="1" dirty="0" smtClean="0">
              <a:solidFill>
                <a:srgbClr val="FF0000"/>
              </a:solidFill>
              <a:effectLst>
                <a:outerShdw blurRad="38100" dist="38100" dir="2700000" algn="tl">
                  <a:srgbClr val="000000">
                    <a:alpha val="43137"/>
                  </a:srgbClr>
                </a:outerShdw>
              </a:effectLst>
              <a:latin typeface="+mn-ea"/>
            </a:endParaRPr>
          </a:p>
          <a:p>
            <a:pPr marL="82296" indent="0">
              <a:buNone/>
            </a:pPr>
            <a:r>
              <a:rPr lang="zh-TW" altLang="en-US" sz="2000" b="1" dirty="0">
                <a:solidFill>
                  <a:srgbClr val="FF0000"/>
                </a:solidFill>
                <a:effectLst>
                  <a:outerShdw blurRad="38100" dist="38100" dir="2700000" algn="tl">
                    <a:srgbClr val="000000">
                      <a:alpha val="43137"/>
                    </a:srgbClr>
                  </a:outerShdw>
                </a:effectLst>
                <a:latin typeface="+mn-ea"/>
              </a:rPr>
              <a:t> </a:t>
            </a:r>
            <a:r>
              <a:rPr lang="zh-TW" altLang="en-US" sz="2000" b="1" dirty="0" smtClean="0">
                <a:solidFill>
                  <a:srgbClr val="FF0000"/>
                </a:solidFill>
                <a:effectLst>
                  <a:outerShdw blurRad="38100" dist="38100" dir="2700000" algn="tl">
                    <a:srgbClr val="000000">
                      <a:alpha val="43137"/>
                    </a:srgbClr>
                  </a:outerShdw>
                </a:effectLst>
                <a:latin typeface="+mn-ea"/>
              </a:rPr>
              <a:t>        實施辦法」</a:t>
            </a:r>
            <a:r>
              <a:rPr lang="zh-TW" altLang="en-US" sz="1000" b="1" dirty="0" smtClean="0">
                <a:solidFill>
                  <a:prstClr val="black"/>
                </a:solidFill>
                <a:latin typeface="新細明體"/>
              </a:rPr>
              <a:t>＊</a:t>
            </a:r>
            <a:r>
              <a:rPr lang="en-US" altLang="zh-TW" sz="1000" b="1" dirty="0" smtClean="0">
                <a:solidFill>
                  <a:prstClr val="black"/>
                </a:solidFill>
                <a:latin typeface="新細明體"/>
              </a:rPr>
              <a:t>7</a:t>
            </a:r>
            <a:endParaRPr lang="en-US" altLang="zh-TW" sz="2000" b="1" dirty="0">
              <a:solidFill>
                <a:srgbClr val="FF0000"/>
              </a:solidFill>
              <a:latin typeface="+mn-ea"/>
            </a:endParaRPr>
          </a:p>
          <a:p>
            <a:pPr marL="0" indent="0">
              <a:buNone/>
            </a:pPr>
            <a:endParaRPr lang="zh-TW" altLang="en-US" sz="2000" b="1" i="1" dirty="0">
              <a:solidFill>
                <a:srgbClr val="FF00FF"/>
              </a:solidFill>
              <a:effectLst>
                <a:outerShdw blurRad="38100" dist="38100" dir="2700000" algn="tl">
                  <a:srgbClr val="000000">
                    <a:alpha val="43137"/>
                  </a:srgbClr>
                </a:outerShdw>
              </a:effectLst>
            </a:endParaRPr>
          </a:p>
          <a:p>
            <a:pPr marL="0" lvl="0" indent="0">
              <a:buClr>
                <a:srgbClr val="0F6FC6"/>
              </a:buClr>
              <a:buNone/>
            </a:pPr>
            <a:endParaRPr lang="zh-TW" altLang="en-US" sz="2400" dirty="0"/>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11</a:t>
            </a:fld>
            <a:endParaRPr lang="zh-TW" altLang="en-US"/>
          </a:p>
        </p:txBody>
      </p:sp>
    </p:spTree>
    <p:extLst>
      <p:ext uri="{BB962C8B-B14F-4D97-AF65-F5344CB8AC3E}">
        <p14:creationId xmlns:p14="http://schemas.microsoft.com/office/powerpoint/2010/main" val="174996208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16632"/>
            <a:ext cx="7992888"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110</a:t>
            </a:fld>
            <a:endParaRPr lang="zh-TW" altLang="en-US"/>
          </a:p>
        </p:txBody>
      </p:sp>
    </p:spTree>
    <p:extLst>
      <p:ext uri="{BB962C8B-B14F-4D97-AF65-F5344CB8AC3E}">
        <p14:creationId xmlns:p14="http://schemas.microsoft.com/office/powerpoint/2010/main" val="39662980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764704"/>
            <a:ext cx="799288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111</a:t>
            </a:fld>
            <a:endParaRPr lang="zh-TW" altLang="en-US"/>
          </a:p>
        </p:txBody>
      </p:sp>
    </p:spTree>
    <p:extLst>
      <p:ext uri="{BB962C8B-B14F-4D97-AF65-F5344CB8AC3E}">
        <p14:creationId xmlns:p14="http://schemas.microsoft.com/office/powerpoint/2010/main" val="335802469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04664"/>
            <a:ext cx="7848872"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112</a:t>
            </a:fld>
            <a:endParaRPr lang="zh-TW" altLang="en-US"/>
          </a:p>
        </p:txBody>
      </p:sp>
    </p:spTree>
    <p:extLst>
      <p:ext uri="{BB962C8B-B14F-4D97-AF65-F5344CB8AC3E}">
        <p14:creationId xmlns:p14="http://schemas.microsoft.com/office/powerpoint/2010/main" val="117189302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472" y="188568"/>
            <a:ext cx="7445244" cy="720096"/>
          </a:xfrm>
          <a:solidFill>
            <a:schemeClr val="accent1">
              <a:lumMod val="20000"/>
              <a:lumOff val="80000"/>
            </a:schemeClr>
          </a:solidFill>
          <a:ln w="12700">
            <a:solidFill>
              <a:schemeClr val="accent3">
                <a:lumMod val="60000"/>
                <a:lumOff val="40000"/>
              </a:schemeClr>
            </a:solidFill>
          </a:ln>
        </p:spPr>
        <p:txBody>
          <a:bodyPr>
            <a:normAutofit/>
          </a:bodyPr>
          <a:lstStyle/>
          <a:p>
            <a:r>
              <a:rPr lang="zh-TW" altLang="en-US" sz="2800" b="1" cap="none" dirty="0" smtClean="0">
                <a:solidFill>
                  <a:srgbClr val="3030F8"/>
                </a:solidFill>
                <a:effectLst>
                  <a:outerShdw blurRad="38100" dist="38100" dir="2700000" algn="tl">
                    <a:srgbClr val="000000">
                      <a:alpha val="43137"/>
                    </a:srgbClr>
                  </a:outerShdw>
                </a:effectLst>
                <a:latin typeface="微軟正黑體" pitchFamily="34" charset="-120"/>
                <a:ea typeface="微軟正黑體" pitchFamily="34" charset="-120"/>
              </a:rPr>
              <a:t>（三）</a:t>
            </a:r>
            <a:r>
              <a:rPr lang="zh-TW" altLang="en-US" sz="2800" b="1" cap="none" dirty="0">
                <a:solidFill>
                  <a:srgbClr val="3030F8"/>
                </a:solidFill>
                <a:effectLst>
                  <a:outerShdw blurRad="38100" dist="38100" dir="2700000" algn="tl">
                    <a:srgbClr val="000000">
                      <a:alpha val="43137"/>
                    </a:srgbClr>
                  </a:outerShdw>
                </a:effectLst>
                <a:latin typeface="微軟正黑體" pitchFamily="34" charset="-120"/>
                <a:ea typeface="微軟正黑體" pitchFamily="34" charset="-120"/>
              </a:rPr>
              <a:t>身心障礙學生行為問題評量</a:t>
            </a:r>
            <a:r>
              <a:rPr lang="zh-TW" altLang="en-US" sz="2800" b="1" cap="none" dirty="0" smtClean="0">
                <a:solidFill>
                  <a:srgbClr val="3030F8"/>
                </a:solidFill>
                <a:effectLst>
                  <a:outerShdw blurRad="38100" dist="38100" dir="2700000" algn="tl">
                    <a:srgbClr val="000000">
                      <a:alpha val="43137"/>
                    </a:srgbClr>
                  </a:outerShdw>
                </a:effectLst>
                <a:latin typeface="微軟正黑體" pitchFamily="34" charset="-120"/>
                <a:ea typeface="微軟正黑體" pitchFamily="34" charset="-120"/>
              </a:rPr>
              <a:t>表案例</a:t>
            </a:r>
            <a:endParaRPr lang="zh-TW" altLang="en-US" dirty="0"/>
          </a:p>
        </p:txBody>
      </p:sp>
      <p:pic>
        <p:nvPicPr>
          <p:cNvPr id="119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72" y="1085850"/>
            <a:ext cx="7470996" cy="5043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投影片編號版面配置區 2"/>
          <p:cNvSpPr>
            <a:spLocks noGrp="1"/>
          </p:cNvSpPr>
          <p:nvPr>
            <p:ph type="sldNum" sz="quarter" idx="11"/>
          </p:nvPr>
        </p:nvSpPr>
        <p:spPr/>
        <p:txBody>
          <a:bodyPr/>
          <a:lstStyle/>
          <a:p>
            <a:pPr>
              <a:defRPr/>
            </a:pPr>
            <a:fld id="{CA728829-2D27-4972-92CF-F7CB9F85EE6A}" type="slidenum">
              <a:rPr lang="zh-TW" altLang="en-US" smtClean="0"/>
              <a:pPr>
                <a:defRPr/>
              </a:pPr>
              <a:t>113</a:t>
            </a:fld>
            <a:endParaRPr lang="zh-TW" altLang="en-US"/>
          </a:p>
        </p:txBody>
      </p:sp>
    </p:spTree>
    <p:extLst>
      <p:ext uri="{BB962C8B-B14F-4D97-AF65-F5344CB8AC3E}">
        <p14:creationId xmlns:p14="http://schemas.microsoft.com/office/powerpoint/2010/main" val="161452109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818652"/>
            <a:ext cx="7200960" cy="5220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114</a:t>
            </a:fld>
            <a:endParaRPr lang="zh-TW" altLang="en-US"/>
          </a:p>
        </p:txBody>
      </p:sp>
    </p:spTree>
    <p:extLst>
      <p:ext uri="{BB962C8B-B14F-4D97-AF65-F5344CB8AC3E}">
        <p14:creationId xmlns:p14="http://schemas.microsoft.com/office/powerpoint/2010/main" val="300255492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548617"/>
            <a:ext cx="7290972" cy="549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115</a:t>
            </a:fld>
            <a:endParaRPr lang="zh-TW" altLang="en-US"/>
          </a:p>
        </p:txBody>
      </p:sp>
    </p:spTree>
    <p:extLst>
      <p:ext uri="{BB962C8B-B14F-4D97-AF65-F5344CB8AC3E}">
        <p14:creationId xmlns:p14="http://schemas.microsoft.com/office/powerpoint/2010/main" val="406545777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548616"/>
            <a:ext cx="7380984" cy="576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116</a:t>
            </a:fld>
            <a:endParaRPr lang="zh-TW" altLang="en-US"/>
          </a:p>
        </p:txBody>
      </p:sp>
    </p:spTree>
    <p:extLst>
      <p:ext uri="{BB962C8B-B14F-4D97-AF65-F5344CB8AC3E}">
        <p14:creationId xmlns:p14="http://schemas.microsoft.com/office/powerpoint/2010/main" val="129565506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763588"/>
            <a:ext cx="7290972" cy="554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117</a:t>
            </a:fld>
            <a:endParaRPr lang="zh-TW" altLang="en-US"/>
          </a:p>
        </p:txBody>
      </p:sp>
    </p:spTree>
    <p:extLst>
      <p:ext uri="{BB962C8B-B14F-4D97-AF65-F5344CB8AC3E}">
        <p14:creationId xmlns:p14="http://schemas.microsoft.com/office/powerpoint/2010/main" val="289593288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72" y="387350"/>
            <a:ext cx="7561008" cy="608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118</a:t>
            </a:fld>
            <a:endParaRPr lang="zh-TW" altLang="en-US"/>
          </a:p>
        </p:txBody>
      </p:sp>
    </p:spTree>
    <p:extLst>
      <p:ext uri="{BB962C8B-B14F-4D97-AF65-F5344CB8AC3E}">
        <p14:creationId xmlns:p14="http://schemas.microsoft.com/office/powerpoint/2010/main" val="174613132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72" y="638628"/>
            <a:ext cx="7380984" cy="5490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119</a:t>
            </a:fld>
            <a:endParaRPr lang="zh-TW" altLang="en-US"/>
          </a:p>
        </p:txBody>
      </p:sp>
    </p:spTree>
    <p:extLst>
      <p:ext uri="{BB962C8B-B14F-4D97-AF65-F5344CB8AC3E}">
        <p14:creationId xmlns:p14="http://schemas.microsoft.com/office/powerpoint/2010/main" val="2486434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980728"/>
            <a:ext cx="7772400" cy="5040560"/>
          </a:xfrm>
          <a:solidFill>
            <a:schemeClr val="bg2"/>
          </a:solidFill>
          <a:ln>
            <a:solidFill>
              <a:schemeClr val="tx2"/>
            </a:solidFill>
          </a:ln>
        </p:spPr>
        <p:txBody>
          <a:bodyPr/>
          <a:lstStyle/>
          <a:p>
            <a:pPr marL="82296" indent="0">
              <a:buNone/>
            </a:pPr>
            <a:r>
              <a:rPr lang="zh-TW" altLang="en-US" sz="2000" b="1" dirty="0" smtClean="0">
                <a:solidFill>
                  <a:srgbClr val="FF00FF"/>
                </a:solidFill>
                <a:effectLst>
                  <a:outerShdw blurRad="38100" dist="38100" dir="2700000" algn="tl">
                    <a:srgbClr val="000000">
                      <a:alpha val="43137"/>
                    </a:srgbClr>
                  </a:outerShdw>
                </a:effectLst>
                <a:latin typeface="+mn-ea"/>
              </a:rPr>
              <a:t>           </a:t>
            </a:r>
            <a:r>
              <a:rPr lang="zh-TW" altLang="en-US" sz="2400" b="1" dirty="0" smtClean="0">
                <a:solidFill>
                  <a:srgbClr val="C00000"/>
                </a:solidFill>
                <a:effectLst>
                  <a:outerShdw blurRad="38100" dist="38100" dir="2700000" algn="tl">
                    <a:srgbClr val="000000">
                      <a:alpha val="43137"/>
                    </a:srgbClr>
                  </a:outerShdw>
                </a:effectLst>
                <a:latin typeface="+mn-ea"/>
              </a:rPr>
              <a:t>特殊教育</a:t>
            </a:r>
            <a:r>
              <a:rPr lang="zh-TW" altLang="en-US" sz="2400" b="1" dirty="0">
                <a:solidFill>
                  <a:srgbClr val="C00000"/>
                </a:solidFill>
                <a:effectLst>
                  <a:outerShdw blurRad="38100" dist="38100" dir="2700000" algn="tl">
                    <a:srgbClr val="000000">
                      <a:alpha val="43137"/>
                    </a:srgbClr>
                  </a:outerShdw>
                </a:effectLst>
                <a:latin typeface="+mn-ea"/>
              </a:rPr>
              <a:t>課程教材教法及評量</a:t>
            </a:r>
            <a:r>
              <a:rPr lang="zh-TW" altLang="en-US" sz="2400" b="1" dirty="0" smtClean="0">
                <a:solidFill>
                  <a:srgbClr val="C00000"/>
                </a:solidFill>
                <a:effectLst>
                  <a:outerShdw blurRad="38100" dist="38100" dir="2700000" algn="tl">
                    <a:srgbClr val="000000">
                      <a:alpha val="43137"/>
                    </a:srgbClr>
                  </a:outerShdw>
                </a:effectLst>
                <a:latin typeface="+mn-ea"/>
              </a:rPr>
              <a:t>方式實施</a:t>
            </a:r>
            <a:r>
              <a:rPr lang="zh-TW" altLang="en-US" sz="2400" b="1" dirty="0">
                <a:solidFill>
                  <a:srgbClr val="C00000"/>
                </a:solidFill>
                <a:effectLst>
                  <a:outerShdw blurRad="38100" dist="38100" dir="2700000" algn="tl">
                    <a:srgbClr val="000000">
                      <a:alpha val="43137"/>
                    </a:srgbClr>
                  </a:outerShdw>
                </a:effectLst>
                <a:latin typeface="+mn-ea"/>
              </a:rPr>
              <a:t>辦法</a:t>
            </a:r>
            <a:endParaRPr lang="en-US" altLang="zh-TW" sz="2400" b="1" dirty="0" smtClean="0">
              <a:solidFill>
                <a:srgbClr val="C00000"/>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000" b="1" dirty="0">
                <a:solidFill>
                  <a:srgbClr val="FF00FF"/>
                </a:solidFill>
                <a:latin typeface="標楷體" panose="03000509000000000000" pitchFamily="65" charset="-120"/>
                <a:ea typeface="標楷體" panose="03000509000000000000" pitchFamily="65" charset="-120"/>
              </a:rPr>
              <a:t> </a:t>
            </a:r>
            <a:r>
              <a:rPr lang="zh-TW" altLang="en-US" sz="2000" b="1" dirty="0" smtClean="0">
                <a:solidFill>
                  <a:srgbClr val="FF00FF"/>
                </a:solidFill>
                <a:latin typeface="標楷體" panose="03000509000000000000" pitchFamily="65" charset="-120"/>
                <a:ea typeface="標楷體" panose="03000509000000000000" pitchFamily="65" charset="-120"/>
              </a:rPr>
              <a:t>   </a:t>
            </a:r>
            <a:endParaRPr lang="en-US" altLang="zh-TW" sz="2000" b="1" dirty="0" smtClean="0">
              <a:solidFill>
                <a:srgbClr val="FF00FF"/>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000" b="1" dirty="0">
                <a:solidFill>
                  <a:srgbClr val="FF00FF"/>
                </a:solidFill>
                <a:latin typeface="標楷體" panose="03000509000000000000" pitchFamily="65" charset="-120"/>
                <a:ea typeface="標楷體" panose="03000509000000000000" pitchFamily="65" charset="-120"/>
              </a:rPr>
              <a:t> </a:t>
            </a:r>
            <a:r>
              <a:rPr lang="zh-TW" altLang="en-US" sz="2000" b="1" dirty="0" smtClean="0">
                <a:solidFill>
                  <a:srgbClr val="FF00FF"/>
                </a:solidFill>
                <a:latin typeface="標楷體" panose="03000509000000000000" pitchFamily="65" charset="-120"/>
                <a:ea typeface="標楷體" panose="03000509000000000000" pitchFamily="65" charset="-120"/>
              </a:rPr>
              <a:t>    </a:t>
            </a:r>
            <a:r>
              <a:rPr lang="en-US" altLang="zh-TW" sz="2000" b="1" dirty="0" smtClean="0">
                <a:solidFill>
                  <a:srgbClr val="FF00FF"/>
                </a:solidFill>
                <a:latin typeface="+mn-ea"/>
              </a:rPr>
              <a:t>1</a:t>
            </a:r>
            <a:r>
              <a:rPr lang="zh-TW" altLang="en-US" sz="2000" b="1" dirty="0">
                <a:solidFill>
                  <a:srgbClr val="FF00FF"/>
                </a:solidFill>
                <a:latin typeface="+mn-ea"/>
              </a:rPr>
              <a:t>、</a:t>
            </a:r>
            <a:r>
              <a:rPr lang="zh-TW" altLang="zh-TW" sz="2000" b="1" dirty="0">
                <a:solidFill>
                  <a:srgbClr val="FF00FF"/>
                </a:solidFill>
                <a:latin typeface="+mn-ea"/>
              </a:rPr>
              <a:t>第</a:t>
            </a:r>
            <a:r>
              <a:rPr lang="en-US" altLang="zh-TW" sz="2000" b="1" dirty="0">
                <a:solidFill>
                  <a:srgbClr val="FF00FF"/>
                </a:solidFill>
                <a:latin typeface="+mn-ea"/>
              </a:rPr>
              <a:t>2</a:t>
            </a:r>
            <a:r>
              <a:rPr lang="zh-TW" altLang="zh-TW" sz="2000" b="1" dirty="0">
                <a:solidFill>
                  <a:srgbClr val="FF00FF"/>
                </a:solidFill>
                <a:latin typeface="+mn-ea"/>
              </a:rPr>
              <a:t>條</a:t>
            </a:r>
            <a:r>
              <a:rPr lang="zh-TW" altLang="en-US" sz="2000" b="1" dirty="0">
                <a:solidFill>
                  <a:srgbClr val="FF00FF"/>
                </a:solidFill>
                <a:latin typeface="+mn-ea"/>
              </a:rPr>
              <a:t>：</a:t>
            </a:r>
            <a:r>
              <a:rPr lang="zh-TW" altLang="en-US" sz="2000" b="1" dirty="0">
                <a:solidFill>
                  <a:srgbClr val="0000FF"/>
                </a:solidFill>
                <a:latin typeface="+mn-ea"/>
              </a:rPr>
              <a:t>「</a:t>
            </a:r>
            <a:r>
              <a:rPr lang="zh-TW" altLang="zh-TW" sz="2000" b="1" dirty="0">
                <a:solidFill>
                  <a:srgbClr val="0000FF"/>
                </a:solidFill>
                <a:latin typeface="+mn-ea"/>
              </a:rPr>
              <a:t>高級中等以下學校實施特殊教育，應設計</a:t>
            </a:r>
            <a:endParaRPr lang="en-US" altLang="zh-TW" sz="2000" b="1" dirty="0">
              <a:solidFill>
                <a:srgbClr val="0000FF"/>
              </a:solidFill>
              <a:latin typeface="+mn-ea"/>
            </a:endParaRPr>
          </a:p>
          <a:p>
            <a:pPr marL="0" indent="0" eaLnBrk="1" fontAlgn="ctr" hangingPunct="1">
              <a:buNone/>
            </a:pPr>
            <a:r>
              <a:rPr lang="zh-TW" altLang="en-US" sz="2000" b="1" dirty="0">
                <a:solidFill>
                  <a:srgbClr val="0000FF"/>
                </a:solidFill>
                <a:latin typeface="+mn-ea"/>
              </a:rPr>
              <a:t>      </a:t>
            </a:r>
            <a:r>
              <a:rPr lang="zh-TW" altLang="en-US" sz="2000" b="1" dirty="0" smtClean="0">
                <a:solidFill>
                  <a:srgbClr val="0000FF"/>
                </a:solidFill>
                <a:latin typeface="+mn-ea"/>
              </a:rPr>
              <a:t>         </a:t>
            </a:r>
            <a:r>
              <a:rPr lang="zh-TW" altLang="zh-TW" sz="2000" b="1" dirty="0">
                <a:solidFill>
                  <a:srgbClr val="0000FF"/>
                </a:solidFill>
                <a:latin typeface="+mn-ea"/>
              </a:rPr>
              <a:t>適合之課程、教材、教法及評量方式，融入特殊教育</a:t>
            </a:r>
            <a:endParaRPr lang="en-US" altLang="zh-TW" sz="2000" b="1" dirty="0">
              <a:solidFill>
                <a:srgbClr val="0000FF"/>
              </a:solidFill>
              <a:latin typeface="+mn-ea"/>
            </a:endParaRPr>
          </a:p>
          <a:p>
            <a:pPr marL="0" indent="0" eaLnBrk="1" fontAlgn="ctr" hangingPunct="1">
              <a:buNone/>
            </a:pPr>
            <a:r>
              <a:rPr lang="zh-TW" altLang="en-US" sz="2000" b="1" dirty="0">
                <a:solidFill>
                  <a:srgbClr val="0000FF"/>
                </a:solidFill>
                <a:latin typeface="+mn-ea"/>
              </a:rPr>
              <a:t>       </a:t>
            </a:r>
            <a:r>
              <a:rPr lang="zh-TW" altLang="en-US" sz="2000" b="1" dirty="0" smtClean="0">
                <a:solidFill>
                  <a:srgbClr val="0000FF"/>
                </a:solidFill>
                <a:latin typeface="+mn-ea"/>
              </a:rPr>
              <a:t>        </a:t>
            </a:r>
            <a:r>
              <a:rPr lang="zh-TW" altLang="zh-TW" sz="2000" b="1" dirty="0" smtClean="0">
                <a:solidFill>
                  <a:srgbClr val="0000FF"/>
                </a:solidFill>
                <a:latin typeface="+mn-ea"/>
              </a:rPr>
              <a:t>學生</a:t>
            </a:r>
            <a:r>
              <a:rPr lang="zh-TW" altLang="zh-TW" sz="2000" b="1" dirty="0">
                <a:solidFill>
                  <a:srgbClr val="FF0000"/>
                </a:solidFill>
                <a:effectLst>
                  <a:outerShdw blurRad="38100" dist="38100" dir="2700000" algn="tl">
                    <a:srgbClr val="000000">
                      <a:alpha val="43137"/>
                    </a:srgbClr>
                  </a:outerShdw>
                </a:effectLst>
                <a:latin typeface="+mn-ea"/>
              </a:rPr>
              <a:t>個別化教育計畫</a:t>
            </a:r>
            <a:r>
              <a:rPr lang="zh-TW" altLang="zh-TW" sz="2000" b="1" dirty="0">
                <a:solidFill>
                  <a:srgbClr val="0000FF"/>
                </a:solidFill>
                <a:latin typeface="+mn-ea"/>
              </a:rPr>
              <a:t>或個別輔導計畫實施。 </a:t>
            </a:r>
            <a:endParaRPr lang="zh-TW" altLang="zh-TW" sz="2000" dirty="0">
              <a:solidFill>
                <a:srgbClr val="0000FF"/>
              </a:solidFill>
              <a:latin typeface="+mn-ea"/>
            </a:endParaRPr>
          </a:p>
          <a:p>
            <a:pPr marL="0" indent="0" eaLnBrk="1" fontAlgn="ctr" hangingPunct="1">
              <a:buNone/>
            </a:pPr>
            <a:r>
              <a:rPr lang="zh-TW" altLang="en-US" sz="2000" b="1" dirty="0">
                <a:solidFill>
                  <a:srgbClr val="FF0000"/>
                </a:solidFill>
                <a:latin typeface="+mn-ea"/>
              </a:rPr>
              <a:t>      </a:t>
            </a:r>
            <a:r>
              <a:rPr lang="zh-TW" altLang="en-US" sz="2000" b="1" dirty="0" smtClean="0">
                <a:solidFill>
                  <a:srgbClr val="FF0000"/>
                </a:solidFill>
                <a:latin typeface="+mn-ea"/>
              </a:rPr>
              <a:t>         </a:t>
            </a:r>
            <a:r>
              <a:rPr lang="zh-TW" altLang="zh-TW" sz="2000" b="1" dirty="0">
                <a:solidFill>
                  <a:srgbClr val="FF0000"/>
                </a:solidFill>
                <a:effectLst>
                  <a:outerShdw blurRad="38100" dist="38100" dir="2700000" algn="tl">
                    <a:srgbClr val="000000">
                      <a:alpha val="43137"/>
                    </a:srgbClr>
                  </a:outerShdw>
                </a:effectLst>
                <a:latin typeface="+mn-ea"/>
              </a:rPr>
              <a:t>特殊教育課程大綱</a:t>
            </a:r>
            <a:r>
              <a:rPr lang="zh-TW" altLang="zh-TW" sz="2000" b="1" dirty="0">
                <a:solidFill>
                  <a:srgbClr val="0000FF"/>
                </a:solidFill>
                <a:latin typeface="+mn-ea"/>
              </a:rPr>
              <a:t>，由中央主管機關視需要訂定，</a:t>
            </a:r>
            <a:endParaRPr lang="en-US" altLang="zh-TW" sz="2000" b="1" dirty="0">
              <a:solidFill>
                <a:srgbClr val="0000FF"/>
              </a:solidFill>
              <a:latin typeface="+mn-ea"/>
            </a:endParaRPr>
          </a:p>
          <a:p>
            <a:pPr marL="0" indent="0" eaLnBrk="1" fontAlgn="ctr" hangingPunct="1">
              <a:buNone/>
            </a:pPr>
            <a:r>
              <a:rPr lang="zh-TW" altLang="en-US" sz="2000" b="1" dirty="0">
                <a:solidFill>
                  <a:srgbClr val="0000FF"/>
                </a:solidFill>
                <a:latin typeface="+mn-ea"/>
              </a:rPr>
              <a:t>       </a:t>
            </a:r>
            <a:r>
              <a:rPr lang="zh-TW" altLang="en-US" sz="2000" b="1" dirty="0" smtClean="0">
                <a:solidFill>
                  <a:srgbClr val="0000FF"/>
                </a:solidFill>
                <a:latin typeface="+mn-ea"/>
              </a:rPr>
              <a:t>        </a:t>
            </a:r>
            <a:r>
              <a:rPr lang="zh-TW" altLang="zh-TW" sz="2000" b="1" dirty="0" smtClean="0">
                <a:solidFill>
                  <a:srgbClr val="0000FF"/>
                </a:solidFill>
                <a:latin typeface="+mn-ea"/>
              </a:rPr>
              <a:t>並</a:t>
            </a:r>
            <a:r>
              <a:rPr lang="zh-TW" altLang="zh-TW" sz="2000" b="1" dirty="0">
                <a:solidFill>
                  <a:srgbClr val="0000FF"/>
                </a:solidFill>
                <a:latin typeface="+mn-ea"/>
              </a:rPr>
              <a:t>定期檢討修正。</a:t>
            </a:r>
            <a:r>
              <a:rPr lang="zh-TW" altLang="en-US" sz="2000" b="1" dirty="0">
                <a:solidFill>
                  <a:srgbClr val="0000FF"/>
                </a:solidFill>
                <a:latin typeface="+mn-ea"/>
              </a:rPr>
              <a:t>」</a:t>
            </a:r>
            <a:endParaRPr lang="en-US" altLang="zh-TW" sz="2000" b="1" dirty="0">
              <a:solidFill>
                <a:srgbClr val="0000FF"/>
              </a:solidFill>
              <a:latin typeface="+mn-ea"/>
            </a:endParaRPr>
          </a:p>
          <a:p>
            <a:pPr marL="82296" indent="0">
              <a:buNone/>
            </a:pPr>
            <a:r>
              <a:rPr lang="zh-TW" altLang="en-US" sz="2000" dirty="0">
                <a:solidFill>
                  <a:srgbClr val="C00000"/>
                </a:solidFill>
                <a:latin typeface="+mn-ea"/>
              </a:rPr>
              <a:t>   </a:t>
            </a:r>
            <a:r>
              <a:rPr lang="zh-TW" altLang="en-US" sz="2000" dirty="0" smtClean="0">
                <a:solidFill>
                  <a:srgbClr val="C00000"/>
                </a:solidFill>
                <a:latin typeface="+mn-ea"/>
              </a:rPr>
              <a:t>  </a:t>
            </a:r>
            <a:r>
              <a:rPr lang="zh-TW" altLang="en-US" sz="2000" b="1" dirty="0" smtClean="0">
                <a:solidFill>
                  <a:srgbClr val="C00000"/>
                </a:solidFill>
                <a:latin typeface="+mn-ea"/>
              </a:rPr>
              <a:t>   </a:t>
            </a:r>
            <a:r>
              <a:rPr lang="en-US" altLang="zh-TW" sz="2000" b="1" dirty="0">
                <a:solidFill>
                  <a:srgbClr val="FF00FF"/>
                </a:solidFill>
                <a:latin typeface="+mn-ea"/>
              </a:rPr>
              <a:t>2</a:t>
            </a:r>
            <a:r>
              <a:rPr lang="zh-TW" altLang="en-US" sz="2000" b="1" dirty="0">
                <a:solidFill>
                  <a:srgbClr val="FF00FF"/>
                </a:solidFill>
                <a:latin typeface="+mn-ea"/>
              </a:rPr>
              <a:t>、</a:t>
            </a:r>
            <a:r>
              <a:rPr lang="zh-TW" altLang="zh-TW" sz="2000" b="1" dirty="0">
                <a:solidFill>
                  <a:srgbClr val="FF00FF"/>
                </a:solidFill>
                <a:latin typeface="+mn-ea"/>
              </a:rPr>
              <a:t>第</a:t>
            </a:r>
            <a:r>
              <a:rPr lang="en-US" altLang="zh-TW" sz="2000" b="1" dirty="0">
                <a:solidFill>
                  <a:srgbClr val="FF00FF"/>
                </a:solidFill>
                <a:latin typeface="+mn-ea"/>
              </a:rPr>
              <a:t>4</a:t>
            </a:r>
            <a:r>
              <a:rPr lang="zh-TW" altLang="zh-TW" sz="2000" b="1" dirty="0">
                <a:solidFill>
                  <a:srgbClr val="FF00FF"/>
                </a:solidFill>
                <a:latin typeface="+mn-ea"/>
              </a:rPr>
              <a:t>條</a:t>
            </a:r>
            <a:r>
              <a:rPr lang="zh-TW" altLang="en-US" sz="2000" b="1" dirty="0">
                <a:solidFill>
                  <a:srgbClr val="FF00FF"/>
                </a:solidFill>
                <a:latin typeface="+mn-ea"/>
              </a:rPr>
              <a:t>：</a:t>
            </a:r>
            <a:r>
              <a:rPr lang="zh-TW" altLang="en-US" sz="2000" b="1" dirty="0">
                <a:solidFill>
                  <a:srgbClr val="C00000"/>
                </a:solidFill>
                <a:latin typeface="+mn-ea"/>
              </a:rPr>
              <a:t>「</a:t>
            </a:r>
            <a:r>
              <a:rPr lang="zh-TW" altLang="en-US" sz="2000" dirty="0">
                <a:solidFill>
                  <a:srgbClr val="C00000"/>
                </a:solidFill>
                <a:latin typeface="+mn-ea"/>
              </a:rPr>
              <a:t>學校實施特殊教育課程，應依學生之個別</a:t>
            </a:r>
            <a:endParaRPr lang="en-US" altLang="zh-TW" sz="2000" dirty="0">
              <a:solidFill>
                <a:srgbClr val="C00000"/>
              </a:solidFill>
              <a:latin typeface="+mn-ea"/>
            </a:endParaRPr>
          </a:p>
          <a:p>
            <a:pPr marL="82296" indent="0">
              <a:buNone/>
            </a:pPr>
            <a:r>
              <a:rPr lang="zh-TW" altLang="en-US" sz="2000" dirty="0">
                <a:solidFill>
                  <a:srgbClr val="C00000"/>
                </a:solidFill>
                <a:latin typeface="+mn-ea"/>
              </a:rPr>
              <a:t>      </a:t>
            </a:r>
            <a:r>
              <a:rPr lang="zh-TW" altLang="en-US" sz="2000" dirty="0" smtClean="0">
                <a:solidFill>
                  <a:srgbClr val="C00000"/>
                </a:solidFill>
                <a:latin typeface="+mn-ea"/>
              </a:rPr>
              <a:t>        </a:t>
            </a:r>
            <a:r>
              <a:rPr lang="zh-TW" altLang="en-US" sz="2000" dirty="0">
                <a:solidFill>
                  <a:srgbClr val="C00000"/>
                </a:solidFill>
                <a:latin typeface="+mn-ea"/>
              </a:rPr>
              <a:t>需求，</a:t>
            </a:r>
            <a:r>
              <a:rPr lang="zh-TW" altLang="en-US" sz="2000" b="1" dirty="0">
                <a:solidFill>
                  <a:srgbClr val="FF00FF"/>
                </a:solidFill>
                <a:effectLst>
                  <a:outerShdw blurRad="38100" dist="38100" dir="2700000" algn="tl">
                    <a:srgbClr val="000000">
                      <a:alpha val="43137"/>
                    </a:srgbClr>
                  </a:outerShdw>
                </a:effectLst>
                <a:latin typeface="+mn-ea"/>
              </a:rPr>
              <a:t>彈性調整普通班課程、教材及學習</a:t>
            </a:r>
            <a:r>
              <a:rPr lang="zh-TW" altLang="en-US" sz="2000" dirty="0">
                <a:solidFill>
                  <a:srgbClr val="C00000"/>
                </a:solidFill>
                <a:latin typeface="+mn-ea"/>
              </a:rPr>
              <a:t>，經學校</a:t>
            </a:r>
            <a:endParaRPr lang="en-US" altLang="zh-TW" sz="2000" dirty="0">
              <a:solidFill>
                <a:srgbClr val="C00000"/>
              </a:solidFill>
              <a:latin typeface="+mn-ea"/>
            </a:endParaRPr>
          </a:p>
          <a:p>
            <a:pPr marL="82296" indent="0">
              <a:buNone/>
            </a:pPr>
            <a:r>
              <a:rPr lang="zh-TW" altLang="en-US" sz="2000" dirty="0">
                <a:solidFill>
                  <a:srgbClr val="C00000"/>
                </a:solidFill>
                <a:latin typeface="+mn-ea"/>
              </a:rPr>
              <a:t>       </a:t>
            </a:r>
            <a:r>
              <a:rPr lang="zh-TW" altLang="en-US" sz="2000" dirty="0" smtClean="0">
                <a:solidFill>
                  <a:srgbClr val="C00000"/>
                </a:solidFill>
                <a:latin typeface="+mn-ea"/>
              </a:rPr>
              <a:t>       </a:t>
            </a:r>
            <a:r>
              <a:rPr lang="zh-TW" altLang="en-US" sz="2000" b="1" dirty="0" smtClean="0">
                <a:solidFill>
                  <a:srgbClr val="7030A0"/>
                </a:solidFill>
                <a:effectLst>
                  <a:outerShdw blurRad="38100" dist="38100" dir="2700000" algn="tl">
                    <a:srgbClr val="000000">
                      <a:alpha val="43137"/>
                    </a:srgbClr>
                  </a:outerShdw>
                </a:effectLst>
                <a:latin typeface="+mn-ea"/>
              </a:rPr>
              <a:t>特殊教育</a:t>
            </a:r>
            <a:r>
              <a:rPr lang="zh-TW" altLang="en-US" sz="2000" b="1" dirty="0">
                <a:solidFill>
                  <a:srgbClr val="7030A0"/>
                </a:solidFill>
                <a:effectLst>
                  <a:outerShdw blurRad="38100" dist="38100" dir="2700000" algn="tl">
                    <a:srgbClr val="000000">
                      <a:alpha val="43137"/>
                    </a:srgbClr>
                  </a:outerShdw>
                </a:effectLst>
                <a:latin typeface="+mn-ea"/>
              </a:rPr>
              <a:t>推行委員會</a:t>
            </a:r>
            <a:r>
              <a:rPr lang="zh-TW" altLang="en-US" sz="2000" dirty="0">
                <a:solidFill>
                  <a:srgbClr val="C00000"/>
                </a:solidFill>
                <a:latin typeface="+mn-ea"/>
              </a:rPr>
              <a:t>審議通過後為之。</a:t>
            </a:r>
            <a:endParaRPr lang="en-US" altLang="zh-TW" sz="2000" dirty="0">
              <a:solidFill>
                <a:srgbClr val="C00000"/>
              </a:solidFill>
              <a:latin typeface="+mn-ea"/>
            </a:endParaRPr>
          </a:p>
          <a:p>
            <a:pPr marL="82296" indent="0">
              <a:buNone/>
            </a:pPr>
            <a:r>
              <a:rPr lang="zh-TW" altLang="en-US" sz="2000" dirty="0">
                <a:solidFill>
                  <a:srgbClr val="C00000"/>
                </a:solidFill>
                <a:latin typeface="+mn-ea"/>
              </a:rPr>
              <a:t>       </a:t>
            </a:r>
            <a:r>
              <a:rPr lang="zh-TW" altLang="en-US" sz="2000" dirty="0" smtClean="0">
                <a:solidFill>
                  <a:srgbClr val="C00000"/>
                </a:solidFill>
                <a:latin typeface="+mn-ea"/>
              </a:rPr>
              <a:t>       此</a:t>
            </a:r>
            <a:r>
              <a:rPr lang="zh-TW" altLang="en-US" sz="2000" dirty="0">
                <a:solidFill>
                  <a:srgbClr val="C00000"/>
                </a:solidFill>
                <a:latin typeface="+mn-ea"/>
              </a:rPr>
              <a:t>項課程之調整，包括：</a:t>
            </a:r>
            <a:r>
              <a:rPr lang="zh-TW" altLang="en-US" sz="2000" b="1" dirty="0">
                <a:solidFill>
                  <a:srgbClr val="0000FF"/>
                </a:solidFill>
                <a:effectLst>
                  <a:outerShdw blurRad="38100" dist="38100" dir="2700000" algn="tl">
                    <a:srgbClr val="000000">
                      <a:alpha val="43137"/>
                    </a:srgbClr>
                  </a:outerShdw>
                </a:effectLst>
                <a:latin typeface="+mn-ea"/>
              </a:rPr>
              <a:t>學習內容、歷程、環境及</a:t>
            </a:r>
            <a:endParaRPr lang="en-US" altLang="zh-TW" sz="2000" b="1" dirty="0">
              <a:solidFill>
                <a:srgbClr val="0000FF"/>
              </a:solidFill>
              <a:effectLst>
                <a:outerShdw blurRad="38100" dist="38100" dir="2700000" algn="tl">
                  <a:srgbClr val="000000">
                    <a:alpha val="43137"/>
                  </a:srgbClr>
                </a:outerShdw>
              </a:effectLst>
              <a:latin typeface="+mn-ea"/>
            </a:endParaRPr>
          </a:p>
          <a:p>
            <a:pPr marL="82296" indent="0">
              <a:buNone/>
            </a:pPr>
            <a:r>
              <a:rPr lang="zh-TW" altLang="en-US" sz="2000" b="1" dirty="0">
                <a:solidFill>
                  <a:srgbClr val="0000FF"/>
                </a:solidFill>
                <a:effectLst>
                  <a:outerShdw blurRad="38100" dist="38100" dir="2700000" algn="tl">
                    <a:srgbClr val="000000">
                      <a:alpha val="43137"/>
                    </a:srgbClr>
                  </a:outerShdw>
                </a:effectLst>
                <a:latin typeface="+mn-ea"/>
              </a:rPr>
              <a:t>       </a:t>
            </a:r>
            <a:r>
              <a:rPr lang="zh-TW" altLang="en-US" sz="2000" b="1" dirty="0" smtClean="0">
                <a:solidFill>
                  <a:srgbClr val="0000FF"/>
                </a:solidFill>
                <a:effectLst>
                  <a:outerShdw blurRad="38100" dist="38100" dir="2700000" algn="tl">
                    <a:srgbClr val="000000">
                      <a:alpha val="43137"/>
                    </a:srgbClr>
                  </a:outerShdw>
                </a:effectLst>
                <a:latin typeface="+mn-ea"/>
              </a:rPr>
              <a:t>       評量</a:t>
            </a:r>
            <a:r>
              <a:rPr lang="zh-TW" altLang="en-US" sz="2000" b="1" dirty="0">
                <a:solidFill>
                  <a:srgbClr val="0000FF"/>
                </a:solidFill>
                <a:effectLst>
                  <a:outerShdw blurRad="38100" dist="38100" dir="2700000" algn="tl">
                    <a:srgbClr val="000000">
                      <a:alpha val="43137"/>
                    </a:srgbClr>
                  </a:outerShdw>
                </a:effectLst>
                <a:latin typeface="+mn-ea"/>
              </a:rPr>
              <a:t>方式</a:t>
            </a:r>
            <a:r>
              <a:rPr lang="zh-TW" altLang="en-US" sz="2000" dirty="0">
                <a:solidFill>
                  <a:srgbClr val="C00000"/>
                </a:solidFill>
                <a:latin typeface="+mn-ea"/>
              </a:rPr>
              <a:t>等。」</a:t>
            </a:r>
          </a:p>
          <a:p>
            <a:pPr marL="0" indent="0">
              <a:buNone/>
            </a:pPr>
            <a:endParaRPr lang="zh-TW" altLang="en-US" sz="2000" dirty="0">
              <a:latin typeface="+mn-ea"/>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12</a:t>
            </a:fld>
            <a:endParaRPr lang="zh-TW" altLang="en-US"/>
          </a:p>
        </p:txBody>
      </p:sp>
    </p:spTree>
    <p:extLst>
      <p:ext uri="{BB962C8B-B14F-4D97-AF65-F5344CB8AC3E}">
        <p14:creationId xmlns:p14="http://schemas.microsoft.com/office/powerpoint/2010/main" val="2617604220"/>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548616"/>
            <a:ext cx="7290972" cy="567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120</a:t>
            </a:fld>
            <a:endParaRPr lang="zh-TW" altLang="en-US"/>
          </a:p>
        </p:txBody>
      </p:sp>
    </p:spTree>
    <p:extLst>
      <p:ext uri="{BB962C8B-B14F-4D97-AF65-F5344CB8AC3E}">
        <p14:creationId xmlns:p14="http://schemas.microsoft.com/office/powerpoint/2010/main" val="143952333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472" y="215900"/>
            <a:ext cx="7561008" cy="642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121</a:t>
            </a:fld>
            <a:endParaRPr lang="zh-TW" altLang="en-US"/>
          </a:p>
        </p:txBody>
      </p:sp>
    </p:spTree>
    <p:extLst>
      <p:ext uri="{BB962C8B-B14F-4D97-AF65-F5344CB8AC3E}">
        <p14:creationId xmlns:p14="http://schemas.microsoft.com/office/powerpoint/2010/main" val="138902995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84" y="728640"/>
            <a:ext cx="7290972" cy="540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122</a:t>
            </a:fld>
            <a:endParaRPr lang="zh-TW" altLang="en-US"/>
          </a:p>
        </p:txBody>
      </p:sp>
    </p:spTree>
    <p:extLst>
      <p:ext uri="{BB962C8B-B14F-4D97-AF65-F5344CB8AC3E}">
        <p14:creationId xmlns:p14="http://schemas.microsoft.com/office/powerpoint/2010/main" val="41048032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460" y="1088688"/>
            <a:ext cx="7470996" cy="441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E4F21F29-7EEA-429D-9063-0232E47B45D4}" type="slidenum">
              <a:rPr lang="zh-TW" altLang="en-US" smtClean="0"/>
              <a:pPr>
                <a:defRPr/>
              </a:pPr>
              <a:t>123</a:t>
            </a:fld>
            <a:endParaRPr lang="zh-TW" altLang="en-US"/>
          </a:p>
        </p:txBody>
      </p:sp>
    </p:spTree>
    <p:extLst>
      <p:ext uri="{BB962C8B-B14F-4D97-AF65-F5344CB8AC3E}">
        <p14:creationId xmlns:p14="http://schemas.microsoft.com/office/powerpoint/2010/main" val="143040860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539552" y="1124744"/>
            <a:ext cx="8136904" cy="4680520"/>
          </a:xfrm>
          <a:solidFill>
            <a:srgbClr val="FFFFCC"/>
          </a:solidFill>
          <a:ln w="19050">
            <a:solidFill>
              <a:schemeClr val="bg2">
                <a:lumMod val="10000"/>
              </a:schemeClr>
            </a:solidFill>
          </a:ln>
        </p:spPr>
        <p:txBody>
          <a:bodyPr/>
          <a:lstStyle/>
          <a:p>
            <a:pPr marL="0" lvl="0" indent="0">
              <a:buClr>
                <a:srgbClr val="0F6FC6"/>
              </a:buClr>
              <a:buNone/>
            </a:pPr>
            <a:endParaRPr lang="en-US" altLang="zh-TW" sz="2800"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要項五：</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學生之轉銜輔導及服務</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內容</a:t>
            </a:r>
            <a:endParaRPr lang="en-US"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dirty="0" smtClean="0">
                <a:solidFill>
                  <a:srgbClr val="002060"/>
                </a:solidFill>
                <a:effectLst>
                  <a:outerShdw blurRad="38100" dist="38100" dir="2700000" algn="tl">
                    <a:srgbClr val="000000">
                      <a:alpha val="43137"/>
                    </a:srgbClr>
                  </a:outerShdw>
                </a:effectLst>
                <a:latin typeface="新細明體"/>
              </a:rPr>
              <a:t>更新推動：</a:t>
            </a:r>
            <a:endParaRPr lang="en-US" altLang="zh-TW" sz="2800" b="1" dirty="0" smtClean="0">
              <a:solidFill>
                <a:srgbClr val="00206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990000"/>
                </a:solidFill>
                <a:effectLst>
                  <a:outerShdw blurRad="38100" dist="38100" dir="2700000" algn="tl">
                    <a:srgbClr val="000000">
                      <a:alpha val="43137"/>
                    </a:srgbClr>
                  </a:outerShdw>
                </a:effectLst>
                <a:latin typeface="新細明體"/>
              </a:rPr>
              <a:t>  </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990000"/>
                </a:solidFill>
                <a:effectLst>
                  <a:outerShdw blurRad="38100" dist="38100" dir="2700000" algn="tl">
                    <a:srgbClr val="000000">
                      <a:alpha val="43137"/>
                    </a:srgbClr>
                  </a:outerShdw>
                </a:effectLst>
                <a:latin typeface="新細明體"/>
              </a:rPr>
              <a:t> </a:t>
            </a:r>
            <a:r>
              <a:rPr lang="zh-TW" altLang="en-US" sz="2400" b="1" dirty="0" smtClean="0">
                <a:solidFill>
                  <a:srgbClr val="990000"/>
                </a:solidFill>
                <a:effectLst>
                  <a:outerShdw blurRad="38100" dist="38100" dir="2700000" algn="tl">
                    <a:srgbClr val="000000">
                      <a:alpha val="43137"/>
                    </a:srgbClr>
                  </a:outerShdw>
                </a:effectLst>
                <a:latin typeface="新細明體"/>
              </a:rPr>
              <a:t>        （</a:t>
            </a:r>
            <a:r>
              <a:rPr lang="zh-TW" altLang="en-US" sz="2400" b="1" dirty="0">
                <a:solidFill>
                  <a:srgbClr val="990000"/>
                </a:solidFill>
                <a:effectLst>
                  <a:outerShdw blurRad="38100" dist="38100" dir="2700000" algn="tl">
                    <a:srgbClr val="000000">
                      <a:alpha val="43137"/>
                    </a:srgbClr>
                  </a:outerShdw>
                </a:effectLst>
                <a:latin typeface="新細明體"/>
              </a:rPr>
              <a:t>一）身心障礙學生轉銜輔導及</a:t>
            </a:r>
            <a:r>
              <a:rPr lang="zh-TW" altLang="en-US" sz="2400" b="1" dirty="0" smtClean="0">
                <a:solidFill>
                  <a:srgbClr val="990000"/>
                </a:solidFill>
                <a:effectLst>
                  <a:outerShdw blurRad="38100" dist="38100" dir="2700000" algn="tl">
                    <a:srgbClr val="000000">
                      <a:alpha val="43137"/>
                    </a:srgbClr>
                  </a:outerShdw>
                </a:effectLst>
                <a:latin typeface="新細明體"/>
              </a:rPr>
              <a:t>服務之法源</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0000FF"/>
                </a:solidFill>
                <a:effectLst>
                  <a:outerShdw blurRad="38100" dist="38100" dir="2700000" algn="tl">
                    <a:srgbClr val="000000">
                      <a:alpha val="43137"/>
                    </a:srgbClr>
                  </a:outerShdw>
                </a:effectLst>
                <a:latin typeface="+mn-ea"/>
              </a:rPr>
              <a:t>         （</a:t>
            </a:r>
            <a:r>
              <a:rPr lang="zh-TW" altLang="en-US" sz="2400" b="1" dirty="0">
                <a:solidFill>
                  <a:srgbClr val="0000FF"/>
                </a:solidFill>
                <a:effectLst>
                  <a:outerShdw blurRad="38100" dist="38100" dir="2700000" algn="tl">
                    <a:srgbClr val="000000">
                      <a:alpha val="43137"/>
                    </a:srgbClr>
                  </a:outerShdw>
                </a:effectLst>
                <a:latin typeface="+mn-ea"/>
              </a:rPr>
              <a:t>二</a:t>
            </a:r>
            <a:r>
              <a:rPr lang="zh-TW" altLang="en-US" sz="2400" b="1" dirty="0" smtClean="0">
                <a:solidFill>
                  <a:srgbClr val="0000FF"/>
                </a:solidFill>
                <a:effectLst>
                  <a:outerShdw blurRad="38100" dist="38100" dir="2700000" algn="tl">
                    <a:srgbClr val="000000">
                      <a:alpha val="43137"/>
                    </a:srgbClr>
                  </a:outerShdw>
                </a:effectLst>
                <a:latin typeface="+mn-ea"/>
              </a:rPr>
              <a:t>）</a:t>
            </a:r>
            <a:r>
              <a:rPr lang="zh-TW" altLang="en-US" sz="2400" b="1" dirty="0">
                <a:solidFill>
                  <a:srgbClr val="3030F8"/>
                </a:solidFill>
                <a:effectLst>
                  <a:outerShdw blurRad="38100" dist="38100" dir="2700000" algn="tl">
                    <a:srgbClr val="000000">
                      <a:alpha val="43137"/>
                    </a:srgbClr>
                  </a:outerShdw>
                </a:effectLst>
                <a:latin typeface="+mn-ea"/>
              </a:rPr>
              <a:t>身心障礙</a:t>
            </a:r>
            <a:r>
              <a:rPr lang="zh-TW" altLang="en-US" sz="2400" b="1" dirty="0" smtClean="0">
                <a:solidFill>
                  <a:srgbClr val="3030F8"/>
                </a:solidFill>
                <a:effectLst>
                  <a:outerShdw blurRad="38100" dist="38100" dir="2700000" algn="tl">
                    <a:srgbClr val="000000">
                      <a:alpha val="43137"/>
                    </a:srgbClr>
                  </a:outerShdw>
                </a:effectLst>
                <a:latin typeface="+mn-ea"/>
              </a:rPr>
              <a:t>學生個別</a:t>
            </a:r>
            <a:r>
              <a:rPr lang="zh-TW" altLang="en-US" sz="2400" b="1" dirty="0">
                <a:solidFill>
                  <a:srgbClr val="3030F8"/>
                </a:solidFill>
                <a:effectLst>
                  <a:outerShdw blurRad="38100" dist="38100" dir="2700000" algn="tl">
                    <a:srgbClr val="000000">
                      <a:alpha val="43137"/>
                    </a:srgbClr>
                  </a:outerShdw>
                </a:effectLst>
                <a:latin typeface="+mn-ea"/>
              </a:rPr>
              <a:t>化轉銜</a:t>
            </a:r>
            <a:r>
              <a:rPr lang="zh-TW" altLang="en-US" sz="2400" b="1" dirty="0" smtClean="0">
                <a:solidFill>
                  <a:srgbClr val="3030F8"/>
                </a:solidFill>
                <a:effectLst>
                  <a:outerShdw blurRad="38100" dist="38100" dir="2700000" algn="tl">
                    <a:srgbClr val="000000">
                      <a:alpha val="43137"/>
                    </a:srgbClr>
                  </a:outerShdw>
                </a:effectLst>
                <a:latin typeface="+mn-ea"/>
              </a:rPr>
              <a:t>方案（</a:t>
            </a:r>
            <a:r>
              <a:rPr lang="en-US" altLang="zh-TW" sz="2400" b="1" dirty="0" smtClean="0">
                <a:solidFill>
                  <a:srgbClr val="3030F8"/>
                </a:solidFill>
                <a:effectLst>
                  <a:outerShdw blurRad="38100" dist="38100" dir="2700000" algn="tl">
                    <a:srgbClr val="000000">
                      <a:alpha val="43137"/>
                    </a:srgbClr>
                  </a:outerShdw>
                </a:effectLst>
                <a:latin typeface="+mn-ea"/>
              </a:rPr>
              <a:t>I</a:t>
            </a:r>
            <a:r>
              <a:rPr lang="zh-TW" altLang="en-US" sz="2400" b="1" dirty="0" smtClean="0">
                <a:solidFill>
                  <a:srgbClr val="3030F8"/>
                </a:solidFill>
                <a:effectLst>
                  <a:outerShdw blurRad="38100" dist="38100" dir="2700000" algn="tl">
                    <a:srgbClr val="000000">
                      <a:alpha val="43137"/>
                    </a:srgbClr>
                  </a:outerShdw>
                </a:effectLst>
                <a:latin typeface="+mn-ea"/>
              </a:rPr>
              <a:t> </a:t>
            </a:r>
            <a:r>
              <a:rPr lang="en-US" altLang="zh-TW" sz="2400" b="1" dirty="0" smtClean="0">
                <a:solidFill>
                  <a:srgbClr val="3030F8"/>
                </a:solidFill>
                <a:effectLst>
                  <a:outerShdw blurRad="38100" dist="38100" dir="2700000" algn="tl">
                    <a:srgbClr val="000000">
                      <a:alpha val="43137"/>
                    </a:srgbClr>
                  </a:outerShdw>
                </a:effectLst>
                <a:latin typeface="+mn-ea"/>
              </a:rPr>
              <a:t>T</a:t>
            </a:r>
            <a:r>
              <a:rPr lang="zh-TW" altLang="en-US" sz="2400" b="1" dirty="0" smtClean="0">
                <a:solidFill>
                  <a:srgbClr val="3030F8"/>
                </a:solidFill>
                <a:effectLst>
                  <a:outerShdw blurRad="38100" dist="38100" dir="2700000" algn="tl">
                    <a:srgbClr val="000000">
                      <a:alpha val="43137"/>
                    </a:srgbClr>
                  </a:outerShdw>
                </a:effectLst>
                <a:latin typeface="+mn-ea"/>
              </a:rPr>
              <a:t> </a:t>
            </a:r>
            <a:r>
              <a:rPr lang="en-US" altLang="zh-TW" sz="2400" b="1" dirty="0" smtClean="0">
                <a:solidFill>
                  <a:srgbClr val="3030F8"/>
                </a:solidFill>
                <a:effectLst>
                  <a:outerShdw blurRad="38100" dist="38100" dir="2700000" algn="tl">
                    <a:srgbClr val="000000">
                      <a:alpha val="43137"/>
                    </a:srgbClr>
                  </a:outerShdw>
                </a:effectLst>
                <a:latin typeface="+mn-ea"/>
              </a:rPr>
              <a:t>P</a:t>
            </a:r>
            <a:r>
              <a:rPr lang="zh-TW" altLang="en-US" sz="2400" b="1" dirty="0" smtClean="0">
                <a:solidFill>
                  <a:srgbClr val="3030F8"/>
                </a:solidFill>
                <a:effectLst>
                  <a:outerShdw blurRad="38100" dist="38100" dir="2700000" algn="tl">
                    <a:srgbClr val="000000">
                      <a:alpha val="43137"/>
                    </a:srgbClr>
                  </a:outerShdw>
                </a:effectLst>
                <a:latin typeface="+mn-ea"/>
              </a:rPr>
              <a:t>）</a:t>
            </a:r>
            <a:endParaRPr lang="en-US" altLang="zh-TW" sz="2400" b="1" dirty="0" smtClean="0">
              <a:solidFill>
                <a:srgbClr val="3030F8"/>
              </a:solidFill>
              <a:effectLst>
                <a:outerShdw blurRad="38100" dist="38100" dir="2700000" algn="tl">
                  <a:srgbClr val="000000">
                    <a:alpha val="43137"/>
                  </a:srgbClr>
                </a:outerShdw>
              </a:effectLst>
              <a:latin typeface="+mn-ea"/>
            </a:endParaRPr>
          </a:p>
          <a:p>
            <a:pPr marL="0" lvl="0" indent="0">
              <a:buClr>
                <a:srgbClr val="0F6FC6"/>
              </a:buClr>
              <a:buNone/>
            </a:pPr>
            <a:endParaRPr lang="en-US" altLang="zh-TW" sz="2400" b="1" dirty="0">
              <a:solidFill>
                <a:srgbClr val="3030F8"/>
              </a:solidFill>
              <a:effectLst>
                <a:outerShdw blurRad="38100" dist="38100" dir="2700000" algn="tl">
                  <a:srgbClr val="000000">
                    <a:alpha val="43137"/>
                  </a:srgbClr>
                </a:outerShdw>
              </a:effectLst>
              <a:latin typeface="+mn-ea"/>
            </a:endParaRPr>
          </a:p>
          <a:p>
            <a:pPr marL="0" lvl="0" indent="0">
              <a:buClr>
                <a:srgbClr val="0F6FC6"/>
              </a:buClr>
              <a:buNone/>
            </a:pPr>
            <a:r>
              <a:rPr lang="zh-TW" altLang="en-US" sz="2400" b="1" dirty="0" smtClean="0">
                <a:solidFill>
                  <a:srgbClr val="FF00FF"/>
                </a:solidFill>
                <a:effectLst>
                  <a:outerShdw blurRad="38100" dist="38100" dir="2700000" algn="tl">
                    <a:srgbClr val="000000">
                      <a:alpha val="43137"/>
                    </a:srgbClr>
                  </a:outerShdw>
                </a:effectLst>
                <a:latin typeface="新細明體"/>
              </a:rPr>
              <a:t>         （</a:t>
            </a:r>
            <a:r>
              <a:rPr lang="zh-TW" altLang="en-US" sz="2400" b="1" dirty="0">
                <a:solidFill>
                  <a:srgbClr val="FF00FF"/>
                </a:solidFill>
                <a:effectLst>
                  <a:outerShdw blurRad="38100" dist="38100" dir="2700000" algn="tl">
                    <a:srgbClr val="000000">
                      <a:alpha val="43137"/>
                    </a:srgbClr>
                  </a:outerShdw>
                </a:effectLst>
                <a:latin typeface="新細明體"/>
              </a:rPr>
              <a:t>三）各教育階段身心障礙學生轉</a:t>
            </a:r>
            <a:r>
              <a:rPr lang="zh-TW" altLang="en-US" sz="2400" b="1" dirty="0" smtClean="0">
                <a:solidFill>
                  <a:srgbClr val="FF00FF"/>
                </a:solidFill>
                <a:effectLst>
                  <a:outerShdw blurRad="38100" dist="38100" dir="2700000" algn="tl">
                    <a:srgbClr val="000000">
                      <a:alpha val="43137"/>
                    </a:srgbClr>
                  </a:outerShdw>
                </a:effectLst>
                <a:latin typeface="新細明體"/>
              </a:rPr>
              <a:t>銜輔導</a:t>
            </a:r>
            <a:r>
              <a:rPr lang="zh-TW" altLang="en-US" sz="2400" b="1" dirty="0">
                <a:solidFill>
                  <a:srgbClr val="FF00FF"/>
                </a:solidFill>
                <a:effectLst>
                  <a:outerShdw blurRad="38100" dist="38100" dir="2700000" algn="tl">
                    <a:srgbClr val="000000">
                      <a:alpha val="43137"/>
                    </a:srgbClr>
                  </a:outerShdw>
                </a:effectLst>
                <a:latin typeface="新細明體"/>
              </a:rPr>
              <a:t>及服務辦法</a:t>
            </a:r>
            <a:endParaRPr lang="zh-TW" altLang="en-US" dirty="0">
              <a:solidFill>
                <a:srgbClr val="FF00FF"/>
              </a:solidFill>
              <a:latin typeface="+mn-ea"/>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124</a:t>
            </a:fld>
            <a:endParaRPr lang="zh-TW" altLang="en-US"/>
          </a:p>
        </p:txBody>
      </p:sp>
    </p:spTree>
    <p:extLst>
      <p:ext uri="{BB962C8B-B14F-4D97-AF65-F5344CB8AC3E}">
        <p14:creationId xmlns:p14="http://schemas.microsoft.com/office/powerpoint/2010/main" val="117456336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908720"/>
            <a:ext cx="7402016" cy="792088"/>
          </a:xfrm>
          <a:solidFill>
            <a:schemeClr val="accent2">
              <a:lumMod val="20000"/>
              <a:lumOff val="80000"/>
            </a:schemeClr>
          </a:solidFill>
          <a:ln>
            <a:solidFill>
              <a:schemeClr val="tx1"/>
            </a:solidFill>
          </a:ln>
        </p:spPr>
        <p:txBody>
          <a:bodyPr/>
          <a:lstStyle/>
          <a:p>
            <a:r>
              <a:rPr lang="zh-TW" altLang="en-US" sz="2400" b="1" dirty="0">
                <a:solidFill>
                  <a:srgbClr val="990000"/>
                </a:solidFill>
                <a:effectLst>
                  <a:outerShdw blurRad="38100" dist="38100" dir="2700000" algn="tl">
                    <a:srgbClr val="000000">
                      <a:alpha val="43137"/>
                    </a:srgbClr>
                  </a:outerShdw>
                </a:effectLst>
                <a:latin typeface="新細明體"/>
                <a:ea typeface="新細明體"/>
                <a:cs typeface="+mn-cs"/>
              </a:rPr>
              <a:t> </a:t>
            </a:r>
            <a:r>
              <a:rPr lang="zh-TW" altLang="en-US" sz="2400" b="1" dirty="0" smtClean="0">
                <a:solidFill>
                  <a:srgbClr val="990000"/>
                </a:solidFill>
                <a:effectLst>
                  <a:outerShdw blurRad="38100" dist="38100" dir="2700000" algn="tl">
                    <a:srgbClr val="000000">
                      <a:alpha val="43137"/>
                    </a:srgbClr>
                  </a:outerShdw>
                </a:effectLst>
                <a:latin typeface="新細明體"/>
                <a:ea typeface="新細明體"/>
                <a:cs typeface="+mn-cs"/>
              </a:rPr>
              <a:t>    （</a:t>
            </a:r>
            <a:r>
              <a:rPr lang="zh-TW" altLang="en-US" sz="2400" b="1" dirty="0">
                <a:solidFill>
                  <a:srgbClr val="990000"/>
                </a:solidFill>
                <a:effectLst>
                  <a:outerShdw blurRad="38100" dist="38100" dir="2700000" algn="tl">
                    <a:srgbClr val="000000">
                      <a:alpha val="43137"/>
                    </a:srgbClr>
                  </a:outerShdw>
                </a:effectLst>
                <a:latin typeface="新細明體"/>
                <a:ea typeface="新細明體"/>
                <a:cs typeface="+mn-cs"/>
              </a:rPr>
              <a:t>一）身心障礙學生轉銜輔導及服務之法</a:t>
            </a:r>
            <a:r>
              <a:rPr lang="zh-TW" altLang="en-US" sz="2400" b="1" dirty="0" smtClean="0">
                <a:solidFill>
                  <a:srgbClr val="990000"/>
                </a:solidFill>
                <a:effectLst>
                  <a:outerShdw blurRad="38100" dist="38100" dir="2700000" algn="tl">
                    <a:srgbClr val="000000">
                      <a:alpha val="43137"/>
                    </a:srgbClr>
                  </a:outerShdw>
                </a:effectLst>
                <a:latin typeface="新細明體"/>
                <a:ea typeface="新細明體"/>
                <a:cs typeface="+mn-cs"/>
              </a:rPr>
              <a:t>源</a:t>
            </a:r>
            <a:endParaRPr lang="zh-TW" altLang="en-US" dirty="0"/>
          </a:p>
        </p:txBody>
      </p:sp>
      <p:sp>
        <p:nvSpPr>
          <p:cNvPr id="3" name="內容版面配置區 2"/>
          <p:cNvSpPr>
            <a:spLocks noGrp="1"/>
          </p:cNvSpPr>
          <p:nvPr>
            <p:ph sz="quarter" idx="1"/>
          </p:nvPr>
        </p:nvSpPr>
        <p:spPr>
          <a:xfrm>
            <a:off x="971600" y="2276872"/>
            <a:ext cx="7402016" cy="3384376"/>
          </a:xfrm>
          <a:solidFill>
            <a:schemeClr val="accent6">
              <a:lumMod val="20000"/>
              <a:lumOff val="80000"/>
            </a:schemeClr>
          </a:solidFill>
          <a:ln>
            <a:solidFill>
              <a:schemeClr val="accent6">
                <a:lumMod val="50000"/>
              </a:schemeClr>
            </a:solidFill>
          </a:ln>
        </p:spPr>
        <p:txBody>
          <a:bodyPr/>
          <a:lstStyle/>
          <a:p>
            <a:pPr marL="0" indent="0">
              <a:buNone/>
            </a:pPr>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endParaRPr lang="en-US" altLang="zh-TW"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0" indent="0">
              <a:buNone/>
            </a:pPr>
            <a:r>
              <a:rPr lang="zh-TW" altLang="en-US" sz="28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zh-TW" altLang="en-US" sz="28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台灣</a:t>
            </a:r>
            <a:r>
              <a:rPr lang="zh-TW" altLang="en-US" sz="24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特殊教育</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法第三十一條：</a:t>
            </a:r>
            <a:endParaRPr lang="en-US" altLang="zh-TW"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0" indent="0">
              <a:buNone/>
            </a:pPr>
            <a:r>
              <a:rPr lang="zh-TW" altLang="en-US" sz="2400" dirty="0" smtClean="0">
                <a:solidFill>
                  <a:srgbClr val="663300"/>
                </a:solidFill>
                <a:latin typeface="標楷體" panose="03000509000000000000" pitchFamily="65" charset="-120"/>
                <a:ea typeface="標楷體" panose="03000509000000000000" pitchFamily="65" charset="-120"/>
              </a:rPr>
              <a:t>       「為</a:t>
            </a:r>
            <a:r>
              <a:rPr lang="zh-TW" altLang="en-US" sz="2400" dirty="0">
                <a:solidFill>
                  <a:srgbClr val="663300"/>
                </a:solidFill>
                <a:latin typeface="標楷體" panose="03000509000000000000" pitchFamily="65" charset="-120"/>
                <a:ea typeface="標楷體" panose="03000509000000000000" pitchFamily="65" charset="-120"/>
              </a:rPr>
              <a:t>使各教育階段身心障礙學生服務</a:t>
            </a:r>
            <a:r>
              <a:rPr lang="zh-TW" altLang="en-US" sz="2400" dirty="0" smtClean="0">
                <a:solidFill>
                  <a:srgbClr val="663300"/>
                </a:solidFill>
                <a:latin typeface="標楷體" panose="03000509000000000000" pitchFamily="65" charset="-120"/>
                <a:ea typeface="標楷體" panose="03000509000000000000" pitchFamily="65" charset="-120"/>
              </a:rPr>
              <a:t>需求</a:t>
            </a:r>
            <a:endParaRPr lang="en-US" altLang="zh-TW" sz="2400" dirty="0" smtClean="0">
              <a:solidFill>
                <a:srgbClr val="663300"/>
              </a:solidFill>
              <a:latin typeface="標楷體" panose="03000509000000000000" pitchFamily="65" charset="-120"/>
              <a:ea typeface="標楷體" panose="03000509000000000000" pitchFamily="65" charset="-120"/>
            </a:endParaRPr>
          </a:p>
          <a:p>
            <a:pPr marL="0" indent="0">
              <a:buNone/>
            </a:pPr>
            <a:r>
              <a:rPr lang="zh-TW" altLang="en-US" sz="2400" dirty="0">
                <a:solidFill>
                  <a:srgbClr val="663300"/>
                </a:solidFill>
                <a:latin typeface="標楷體" panose="03000509000000000000" pitchFamily="65" charset="-120"/>
                <a:ea typeface="標楷體" panose="03000509000000000000" pitchFamily="65" charset="-120"/>
              </a:rPr>
              <a:t> </a:t>
            </a:r>
            <a:r>
              <a:rPr lang="zh-TW" altLang="en-US" sz="2400" dirty="0" smtClean="0">
                <a:solidFill>
                  <a:srgbClr val="663300"/>
                </a:solidFill>
                <a:latin typeface="標楷體" panose="03000509000000000000" pitchFamily="65" charset="-120"/>
                <a:ea typeface="標楷體" panose="03000509000000000000" pitchFamily="65" charset="-120"/>
              </a:rPr>
              <a:t>        得以</a:t>
            </a:r>
            <a:r>
              <a:rPr lang="zh-TW" altLang="en-US" sz="2400" dirty="0">
                <a:solidFill>
                  <a:srgbClr val="663300"/>
                </a:solidFill>
                <a:latin typeface="標楷體" panose="03000509000000000000" pitchFamily="65" charset="-120"/>
                <a:ea typeface="標楷體" panose="03000509000000000000" pitchFamily="65" charset="-120"/>
              </a:rPr>
              <a:t>銜接，各級學校應提供</a:t>
            </a:r>
            <a:r>
              <a:rPr lang="zh-TW" altLang="en-US" sz="2400" b="1" dirty="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整體性</a:t>
            </a:r>
            <a:r>
              <a:rPr lang="zh-TW" altLang="en-US" sz="2400" dirty="0">
                <a:solidFill>
                  <a:srgbClr val="663300"/>
                </a:solidFill>
                <a:latin typeface="標楷體" panose="03000509000000000000" pitchFamily="65" charset="-120"/>
                <a:ea typeface="標楷體" panose="03000509000000000000" pitchFamily="65" charset="-120"/>
              </a:rPr>
              <a:t>與</a:t>
            </a:r>
            <a:r>
              <a:rPr lang="zh-TW" altLang="en-US" sz="2400"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持續性</a:t>
            </a:r>
            <a:endParaRPr lang="en-US" altLang="zh-TW" sz="2400"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0" indent="0">
              <a:buNone/>
            </a:pPr>
            <a:r>
              <a:rPr lang="zh-TW" altLang="en-US" sz="2400" b="1" dirty="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zh-TW" altLang="en-US" sz="2400"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zh-TW" altLang="en-US" sz="2400" b="1" dirty="0" smtClean="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轉</a:t>
            </a:r>
            <a:r>
              <a:rPr lang="zh-TW" altLang="en-US" sz="2400" b="1" dirty="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銜輔導及服務</a:t>
            </a:r>
            <a:r>
              <a:rPr lang="zh-TW" altLang="en-US" sz="2400" dirty="0">
                <a:solidFill>
                  <a:srgbClr val="663300"/>
                </a:solidFill>
                <a:latin typeface="標楷體" panose="03000509000000000000" pitchFamily="65" charset="-120"/>
                <a:ea typeface="標楷體" panose="03000509000000000000" pitchFamily="65" charset="-120"/>
              </a:rPr>
              <a:t>；其轉銜輔導及服務之</a:t>
            </a:r>
            <a:r>
              <a:rPr lang="zh-TW" altLang="en-US" sz="2400" dirty="0" smtClean="0">
                <a:solidFill>
                  <a:srgbClr val="663300"/>
                </a:solidFill>
                <a:latin typeface="標楷體" panose="03000509000000000000" pitchFamily="65" charset="-120"/>
                <a:ea typeface="標楷體" panose="03000509000000000000" pitchFamily="65" charset="-120"/>
              </a:rPr>
              <a:t>辦法</a:t>
            </a:r>
            <a:endParaRPr lang="en-US" altLang="zh-TW" sz="2400" dirty="0" smtClean="0">
              <a:solidFill>
                <a:srgbClr val="663300"/>
              </a:solidFill>
              <a:latin typeface="標楷體" panose="03000509000000000000" pitchFamily="65" charset="-120"/>
              <a:ea typeface="標楷體" panose="03000509000000000000" pitchFamily="65" charset="-120"/>
            </a:endParaRPr>
          </a:p>
          <a:p>
            <a:pPr marL="0" indent="0">
              <a:buNone/>
            </a:pPr>
            <a:r>
              <a:rPr lang="zh-TW" altLang="en-US" sz="2400" dirty="0">
                <a:solidFill>
                  <a:srgbClr val="663300"/>
                </a:solidFill>
                <a:latin typeface="標楷體" panose="03000509000000000000" pitchFamily="65" charset="-120"/>
                <a:ea typeface="標楷體" panose="03000509000000000000" pitchFamily="65" charset="-120"/>
              </a:rPr>
              <a:t> </a:t>
            </a:r>
            <a:r>
              <a:rPr lang="zh-TW" altLang="en-US" sz="2400" dirty="0" smtClean="0">
                <a:solidFill>
                  <a:srgbClr val="663300"/>
                </a:solidFill>
                <a:latin typeface="標楷體" panose="03000509000000000000" pitchFamily="65" charset="-120"/>
                <a:ea typeface="標楷體" panose="03000509000000000000" pitchFamily="65" charset="-120"/>
              </a:rPr>
              <a:t>        ，</a:t>
            </a:r>
            <a:r>
              <a:rPr lang="zh-TW" altLang="en-US" sz="2400" dirty="0">
                <a:solidFill>
                  <a:srgbClr val="663300"/>
                </a:solidFill>
                <a:latin typeface="標楷體" panose="03000509000000000000" pitchFamily="65" charset="-120"/>
                <a:ea typeface="標楷體" panose="03000509000000000000" pitchFamily="65" charset="-120"/>
              </a:rPr>
              <a:t>由中央主管機關定之</a:t>
            </a:r>
            <a:r>
              <a:rPr lang="zh-TW" altLang="en-US" sz="2400" dirty="0" smtClean="0">
                <a:solidFill>
                  <a:srgbClr val="663300"/>
                </a:solidFill>
                <a:latin typeface="標楷體" panose="03000509000000000000" pitchFamily="65" charset="-120"/>
                <a:ea typeface="標楷體" panose="03000509000000000000" pitchFamily="65" charset="-120"/>
              </a:rPr>
              <a:t>。」</a:t>
            </a:r>
            <a:endParaRPr lang="en-US" altLang="zh-TW" sz="2400" dirty="0">
              <a:solidFill>
                <a:srgbClr val="663300"/>
              </a:solidFill>
              <a:latin typeface="標楷體" panose="03000509000000000000" pitchFamily="65" charset="-120"/>
              <a:ea typeface="標楷體" panose="03000509000000000000" pitchFamily="65" charset="-120"/>
            </a:endParaRPr>
          </a:p>
          <a:p>
            <a:pPr marL="0" indent="0">
              <a:buNone/>
            </a:pPr>
            <a:endParaRPr lang="zh-TW" altLang="en-US" dirty="0"/>
          </a:p>
        </p:txBody>
      </p:sp>
      <p:sp>
        <p:nvSpPr>
          <p:cNvPr id="4" name="投影片編號版面配置區 3"/>
          <p:cNvSpPr>
            <a:spLocks noGrp="1"/>
          </p:cNvSpPr>
          <p:nvPr>
            <p:ph type="sldNum" sz="quarter" idx="12"/>
          </p:nvPr>
        </p:nvSpPr>
        <p:spPr/>
        <p:txBody>
          <a:bodyPr/>
          <a:lstStyle/>
          <a:p>
            <a:pPr>
              <a:defRPr/>
            </a:pPr>
            <a:fld id="{AE32AF4C-F7DC-487D-830D-C7C140DD0989}" type="slidenum">
              <a:rPr lang="zh-TW" altLang="en-US" smtClean="0"/>
              <a:pPr>
                <a:defRPr/>
              </a:pPr>
              <a:t>125</a:t>
            </a:fld>
            <a:endParaRPr lang="zh-TW" altLang="en-US"/>
          </a:p>
        </p:txBody>
      </p:sp>
    </p:spTree>
    <p:extLst>
      <p:ext uri="{BB962C8B-B14F-4D97-AF65-F5344CB8AC3E}">
        <p14:creationId xmlns:p14="http://schemas.microsoft.com/office/powerpoint/2010/main" val="270560760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100" y="274638"/>
            <a:ext cx="7385372" cy="994122"/>
          </a:xfrm>
          <a:solidFill>
            <a:schemeClr val="accent2">
              <a:lumMod val="20000"/>
              <a:lumOff val="80000"/>
            </a:schemeClr>
          </a:solidFill>
          <a:ln>
            <a:solidFill>
              <a:schemeClr val="accent2">
                <a:lumMod val="50000"/>
              </a:schemeClr>
            </a:solidFill>
          </a:ln>
        </p:spPr>
        <p:txBody>
          <a:bodyPr>
            <a:normAutofit/>
          </a:bodyPr>
          <a:lstStyle/>
          <a:p>
            <a:r>
              <a:rPr lang="zh-TW" altLang="en-US" sz="3200" b="1" dirty="0" smtClean="0">
                <a:solidFill>
                  <a:srgbClr val="3030F8"/>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  </a:t>
            </a:r>
            <a:r>
              <a:rPr lang="zh-TW" altLang="en-US" sz="2400" b="1" dirty="0">
                <a:solidFill>
                  <a:srgbClr val="0000FF"/>
                </a:solidFill>
                <a:effectLst>
                  <a:outerShdw blurRad="38100" dist="38100" dir="2700000" algn="tl">
                    <a:srgbClr val="000000">
                      <a:alpha val="43137"/>
                    </a:srgbClr>
                  </a:outerShdw>
                </a:effectLst>
                <a:latin typeface="新細明體"/>
                <a:ea typeface="新細明體"/>
                <a:cs typeface="+mn-cs"/>
              </a:rPr>
              <a:t> </a:t>
            </a:r>
            <a:r>
              <a:rPr lang="zh-TW" altLang="en-US" sz="2400" b="1" dirty="0" smtClean="0">
                <a:solidFill>
                  <a:srgbClr val="0000FF"/>
                </a:solidFill>
                <a:effectLst>
                  <a:outerShdw blurRad="38100" dist="38100" dir="2700000" algn="tl">
                    <a:srgbClr val="000000">
                      <a:alpha val="43137"/>
                    </a:srgbClr>
                  </a:outerShdw>
                </a:effectLst>
                <a:latin typeface="新細明體"/>
                <a:ea typeface="新細明體"/>
                <a:cs typeface="+mn-cs"/>
              </a:rPr>
              <a:t> （</a:t>
            </a:r>
            <a:r>
              <a:rPr lang="zh-TW" altLang="en-US" sz="2400" b="1" dirty="0">
                <a:solidFill>
                  <a:srgbClr val="0000FF"/>
                </a:solidFill>
                <a:effectLst>
                  <a:outerShdw blurRad="38100" dist="38100" dir="2700000" algn="tl">
                    <a:srgbClr val="000000">
                      <a:alpha val="43137"/>
                    </a:srgbClr>
                  </a:outerShdw>
                </a:effectLst>
                <a:latin typeface="新細明體"/>
                <a:ea typeface="新細明體"/>
                <a:cs typeface="+mn-cs"/>
              </a:rPr>
              <a:t>二）</a:t>
            </a:r>
            <a:r>
              <a:rPr lang="zh-TW" altLang="en-US" sz="2400" b="1" dirty="0">
                <a:solidFill>
                  <a:srgbClr val="3030F8"/>
                </a:solidFill>
                <a:effectLst>
                  <a:outerShdw blurRad="38100" dist="38100" dir="2700000" algn="tl">
                    <a:srgbClr val="000000">
                      <a:alpha val="43137"/>
                    </a:srgbClr>
                  </a:outerShdw>
                </a:effectLst>
                <a:latin typeface="新細明體"/>
                <a:ea typeface="新細明體"/>
                <a:cs typeface="+mn-cs"/>
              </a:rPr>
              <a:t>身心障礙學生個別化轉銜方案（</a:t>
            </a:r>
            <a:r>
              <a:rPr lang="en-US" altLang="zh-TW" sz="2400" b="1" dirty="0">
                <a:solidFill>
                  <a:srgbClr val="3030F8"/>
                </a:solidFill>
                <a:effectLst>
                  <a:outerShdw blurRad="38100" dist="38100" dir="2700000" algn="tl">
                    <a:srgbClr val="000000">
                      <a:alpha val="43137"/>
                    </a:srgbClr>
                  </a:outerShdw>
                </a:effectLst>
                <a:latin typeface="新細明體"/>
                <a:ea typeface="新細明體"/>
                <a:cs typeface="+mn-cs"/>
              </a:rPr>
              <a:t>I</a:t>
            </a:r>
            <a:r>
              <a:rPr lang="zh-TW" altLang="en-US" sz="2400" b="1" dirty="0">
                <a:solidFill>
                  <a:srgbClr val="3030F8"/>
                </a:solidFill>
                <a:effectLst>
                  <a:outerShdw blurRad="38100" dist="38100" dir="2700000" algn="tl">
                    <a:srgbClr val="000000">
                      <a:alpha val="43137"/>
                    </a:srgbClr>
                  </a:outerShdw>
                </a:effectLst>
                <a:latin typeface="新細明體"/>
                <a:ea typeface="新細明體"/>
                <a:cs typeface="+mn-cs"/>
              </a:rPr>
              <a:t> </a:t>
            </a:r>
            <a:r>
              <a:rPr lang="en-US" altLang="zh-TW" sz="2400" b="1" dirty="0">
                <a:solidFill>
                  <a:srgbClr val="3030F8"/>
                </a:solidFill>
                <a:effectLst>
                  <a:outerShdw blurRad="38100" dist="38100" dir="2700000" algn="tl">
                    <a:srgbClr val="000000">
                      <a:alpha val="43137"/>
                    </a:srgbClr>
                  </a:outerShdw>
                </a:effectLst>
                <a:latin typeface="新細明體"/>
                <a:ea typeface="新細明體"/>
                <a:cs typeface="+mn-cs"/>
              </a:rPr>
              <a:t>T</a:t>
            </a:r>
            <a:r>
              <a:rPr lang="zh-TW" altLang="en-US" sz="2400" b="1" dirty="0">
                <a:solidFill>
                  <a:srgbClr val="3030F8"/>
                </a:solidFill>
                <a:effectLst>
                  <a:outerShdw blurRad="38100" dist="38100" dir="2700000" algn="tl">
                    <a:srgbClr val="000000">
                      <a:alpha val="43137"/>
                    </a:srgbClr>
                  </a:outerShdw>
                </a:effectLst>
                <a:latin typeface="新細明體"/>
                <a:ea typeface="新細明體"/>
                <a:cs typeface="+mn-cs"/>
              </a:rPr>
              <a:t> </a:t>
            </a:r>
            <a:r>
              <a:rPr lang="en-US" altLang="zh-TW" sz="2400" b="1" dirty="0">
                <a:solidFill>
                  <a:srgbClr val="3030F8"/>
                </a:solidFill>
                <a:effectLst>
                  <a:outerShdw blurRad="38100" dist="38100" dir="2700000" algn="tl">
                    <a:srgbClr val="000000">
                      <a:alpha val="43137"/>
                    </a:srgbClr>
                  </a:outerShdw>
                </a:effectLst>
                <a:latin typeface="新細明體"/>
                <a:ea typeface="新細明體"/>
                <a:cs typeface="+mn-cs"/>
              </a:rPr>
              <a:t>P</a:t>
            </a:r>
            <a:r>
              <a:rPr lang="zh-TW" altLang="en-US" sz="2400" b="1" dirty="0">
                <a:solidFill>
                  <a:srgbClr val="3030F8"/>
                </a:solidFill>
                <a:effectLst>
                  <a:outerShdw blurRad="38100" dist="38100" dir="2700000" algn="tl">
                    <a:srgbClr val="000000">
                      <a:alpha val="43137"/>
                    </a:srgbClr>
                  </a:outerShdw>
                </a:effectLst>
                <a:latin typeface="新細明體"/>
                <a:ea typeface="新細明體"/>
                <a:cs typeface="+mn-cs"/>
              </a:rPr>
              <a:t>）</a:t>
            </a:r>
            <a:endParaRPr lang="zh-TW" altLang="en-US" sz="3200"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3692031342"/>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pPr>
              <a:defRPr/>
            </a:pPr>
            <a:fld id="{BDF94256-F356-42AA-B421-C249228300DC}" type="slidenum">
              <a:rPr lang="zh-TW" altLang="en-US" smtClean="0"/>
              <a:pPr>
                <a:defRPr/>
              </a:pPr>
              <a:t>126</a:t>
            </a:fld>
            <a:endParaRPr lang="zh-TW" altLang="en-US"/>
          </a:p>
        </p:txBody>
      </p:sp>
    </p:spTree>
    <p:extLst>
      <p:ext uri="{BB962C8B-B14F-4D97-AF65-F5344CB8AC3E}">
        <p14:creationId xmlns:p14="http://schemas.microsoft.com/office/powerpoint/2010/main" val="3908976383"/>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custDataLst>
              <p:tags r:id="rId2"/>
            </p:custDataLst>
          </p:nvPr>
        </p:nvSpPr>
        <p:spPr>
          <a:xfrm>
            <a:off x="1259632" y="188640"/>
            <a:ext cx="7643366" cy="1008112"/>
          </a:xfrm>
          <a:solidFill>
            <a:schemeClr val="accent4">
              <a:lumMod val="20000"/>
              <a:lumOff val="80000"/>
            </a:schemeClr>
          </a:solidFill>
          <a:ln>
            <a:solidFill>
              <a:schemeClr val="accent4">
                <a:lumMod val="50000"/>
              </a:schemeClr>
            </a:solidFill>
          </a:ln>
        </p:spPr>
        <p:txBody>
          <a:bodyPr>
            <a:noAutofit/>
          </a:bodyPr>
          <a:lstStyle/>
          <a:p>
            <a:pPr algn="ctr" eaLnBrk="1" fontAlgn="auto" hangingPunct="1">
              <a:spcAft>
                <a:spcPts val="0"/>
              </a:spcAft>
              <a:defRPr/>
            </a:pPr>
            <a:r>
              <a:rPr lang="zh-TW" altLang="en-US" sz="2400" b="1" dirty="0" smtClean="0">
                <a:solidFill>
                  <a:srgbClr val="FF00FF"/>
                </a:solidFill>
                <a:effectLst>
                  <a:outerShdw blurRad="38100" dist="38100" dir="2700000" algn="tl">
                    <a:srgbClr val="000000">
                      <a:alpha val="43137"/>
                    </a:srgbClr>
                  </a:outerShdw>
                </a:effectLst>
                <a:latin typeface="新細明體"/>
                <a:ea typeface="新細明體"/>
                <a:cs typeface="+mn-cs"/>
              </a:rPr>
              <a:t>（三</a:t>
            </a:r>
            <a:r>
              <a:rPr lang="zh-TW" altLang="en-US" sz="2400" b="1" dirty="0">
                <a:solidFill>
                  <a:srgbClr val="FF00FF"/>
                </a:solidFill>
                <a:effectLst>
                  <a:outerShdw blurRad="38100" dist="38100" dir="2700000" algn="tl">
                    <a:srgbClr val="000000">
                      <a:alpha val="43137"/>
                    </a:srgbClr>
                  </a:outerShdw>
                </a:effectLst>
                <a:latin typeface="新細明體"/>
                <a:ea typeface="新細明體"/>
                <a:cs typeface="+mn-cs"/>
              </a:rPr>
              <a:t>）各教育階段身心障礙學生轉銜輔導及服務辦法</a:t>
            </a: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r>
              <a:rPr lang="en-US" altLang="zh-TW"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2010</a:t>
            </a: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zh-TW" altLang="en-US" sz="24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p:txBody>
      </p:sp>
      <p:graphicFrame>
        <p:nvGraphicFramePr>
          <p:cNvPr id="38930" name="Group 18"/>
          <p:cNvGraphicFramePr>
            <a:graphicFrameLocks noGrp="1"/>
          </p:cNvGraphicFramePr>
          <p:nvPr>
            <p:ph sz="quarter" idx="1"/>
            <p:custDataLst>
              <p:tags r:id="rId3"/>
            </p:custDataLst>
            <p:extLst>
              <p:ext uri="{D42A27DB-BD31-4B8C-83A1-F6EECF244321}">
                <p14:modId xmlns:p14="http://schemas.microsoft.com/office/powerpoint/2010/main" val="584725935"/>
              </p:ext>
            </p:extLst>
          </p:nvPr>
        </p:nvGraphicFramePr>
        <p:xfrm>
          <a:off x="1259632" y="1412776"/>
          <a:ext cx="7704856" cy="5211996"/>
        </p:xfrm>
        <a:graphic>
          <a:graphicData uri="http://schemas.openxmlformats.org/drawingml/2006/table">
            <a:tbl>
              <a:tblPr/>
              <a:tblGrid>
                <a:gridCol w="1152128"/>
                <a:gridCol w="6552728"/>
              </a:tblGrid>
              <a:tr h="640026">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pitchFamily="18" charset="-120"/>
                        </a:rPr>
                        <a:t>1 </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條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200000"/>
                        </a:lnSpc>
                        <a:spcBef>
                          <a:spcPct val="0"/>
                        </a:spcBef>
                        <a:spcAft>
                          <a:spcPct val="0"/>
                        </a:spcAft>
                        <a:buClrTx/>
                        <a:buSzTx/>
                        <a:buFontTx/>
                        <a:buNone/>
                        <a:tabLst/>
                      </a:pP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本辦法依特殊教育法第三十一條規定訂定之。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2285869">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pitchFamily="18" charset="-120"/>
                        </a:rPr>
                        <a:t>2 </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條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ct val="200000"/>
                        </a:lnSpc>
                        <a:spcBef>
                          <a:spcPct val="0"/>
                        </a:spcBef>
                        <a:spcAft>
                          <a:spcPct val="0"/>
                        </a:spcAft>
                        <a:buClrTx/>
                        <a:buSzTx/>
                        <a:buFontTx/>
                        <a:buNone/>
                        <a:tabLst/>
                      </a:pP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為使身心障礙學生（以下簡稱學生）服務需求得以銜接，各級學校及其他 實施特殊教育之場所應評估學生個別能力與轉銜需求，依本辦法規定訂定 適切之</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生涯轉銜計畫</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，並協調</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社政、勞工及衛生主管機關</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，提供學生</a:t>
                      </a:r>
                      <a:r>
                        <a:rPr kumimoji="0" lang="zh-TW" altLang="en-US" sz="1800" b="1" i="0" u="none" strike="noStrike" cap="none" normalizeH="0" baseline="0" smtClean="0">
                          <a:ln>
                            <a:noFill/>
                          </a:ln>
                          <a:solidFill>
                            <a:srgbClr val="FF33CC"/>
                          </a:solidFill>
                          <a:effectLst/>
                          <a:latin typeface="Perpetua" pitchFamily="18" charset="0"/>
                          <a:ea typeface="新細明體" pitchFamily="18" charset="-120"/>
                        </a:rPr>
                        <a:t>整體 性與持續性轉銜輔導及服務</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r h="2285869">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3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2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學校辦理學生轉銜輔導及服務工作，高級中等以下學校應將</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生涯轉銜計畫 納入學生個別化教育計畫</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，專科以上學校應納入學生</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特殊教育方案</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，協助 學生達成獨立生活、社會適應與參與、升學或就業等轉銜目標。 </a:t>
                      </a:r>
                    </a:p>
                  </a:txBody>
                  <a:tcPr marT="45706" marB="4570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3" name="投影片編號版面配置區 2"/>
          <p:cNvSpPr>
            <a:spLocks noGrp="1"/>
          </p:cNvSpPr>
          <p:nvPr>
            <p:ph type="sldNum" sz="quarter" idx="12"/>
          </p:nvPr>
        </p:nvSpPr>
        <p:spPr/>
        <p:txBody>
          <a:bodyPr/>
          <a:lstStyle/>
          <a:p>
            <a:pPr>
              <a:defRPr/>
            </a:pPr>
            <a:fld id="{BDF94256-F356-42AA-B421-C249228300DC}" type="slidenum">
              <a:rPr lang="zh-TW" altLang="en-US" smtClean="0"/>
              <a:pPr>
                <a:defRPr/>
              </a:pPr>
              <a:t>127</a:t>
            </a:fld>
            <a:endParaRPr lang="zh-TW" altLang="en-US"/>
          </a:p>
        </p:txBody>
      </p:sp>
    </p:spTree>
    <p:custDataLst>
      <p:tags r:id="rId1"/>
    </p:custDataLst>
    <p:extLst>
      <p:ext uri="{BB962C8B-B14F-4D97-AF65-F5344CB8AC3E}">
        <p14:creationId xmlns:p14="http://schemas.microsoft.com/office/powerpoint/2010/main" val="2066105648"/>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49" name="Group 13"/>
          <p:cNvGraphicFramePr>
            <a:graphicFrameLocks noGrp="1"/>
          </p:cNvGraphicFramePr>
          <p:nvPr>
            <p:ph sz="quarter" idx="1"/>
            <p:custDataLst>
              <p:tags r:id="rId2"/>
            </p:custDataLst>
            <p:extLst>
              <p:ext uri="{D42A27DB-BD31-4B8C-83A1-F6EECF244321}">
                <p14:modId xmlns:p14="http://schemas.microsoft.com/office/powerpoint/2010/main" val="3824168859"/>
              </p:ext>
            </p:extLst>
          </p:nvPr>
        </p:nvGraphicFramePr>
        <p:xfrm>
          <a:off x="1331640" y="1196752"/>
          <a:ext cx="7499176" cy="4680520"/>
        </p:xfrm>
        <a:graphic>
          <a:graphicData uri="http://schemas.openxmlformats.org/drawingml/2006/table">
            <a:tbl>
              <a:tblPr/>
              <a:tblGrid>
                <a:gridCol w="1011593"/>
                <a:gridCol w="6487583"/>
              </a:tblGrid>
              <a:tr h="468052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4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a:t>
                      </a:r>
                      <a:r>
                        <a:rPr kumimoji="0" lang="zh-TW" altLang="en-US" sz="1400" b="1" i="0" u="none" strike="noStrike" cap="none" normalizeH="0" baseline="0" dirty="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跨教育階段</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及</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離開學校</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教育階段之轉銜，學生原安置場所或就讀學校應召 開</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轉銜會議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，討論訂定生涯轉銜計畫與依個案需求建議提供學習、生活必 要之教育輔助器材及相關支持服務，並依會議決議內容至教育部特殊教育 </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通報網</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（以下簡稱通報網）填寫轉銜服務資料。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前項轉銜服務資料包括學生基本資料、目前能力分析、學生學習紀錄摘要 、評量資料、學生與家庭輔導紀錄、專業服務紀錄、福利服務紀錄及未來 進路所需協助與輔導建議等項；轉銜服務資料得依家長需求提供家長參考 。</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128</a:t>
            </a:fld>
            <a:endParaRPr lang="zh-TW" altLang="en-US"/>
          </a:p>
        </p:txBody>
      </p:sp>
    </p:spTree>
    <p:custDataLst>
      <p:tags r:id="rId1"/>
    </p:custDataLst>
    <p:extLst>
      <p:ext uri="{BB962C8B-B14F-4D97-AF65-F5344CB8AC3E}">
        <p14:creationId xmlns:p14="http://schemas.microsoft.com/office/powerpoint/2010/main" val="90156794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72" name="Group 12"/>
          <p:cNvGraphicFramePr>
            <a:graphicFrameLocks noGrp="1"/>
          </p:cNvGraphicFramePr>
          <p:nvPr>
            <p:ph sz="quarter" idx="1"/>
            <p:custDataLst>
              <p:tags r:id="rId2"/>
            </p:custDataLst>
            <p:extLst>
              <p:ext uri="{D42A27DB-BD31-4B8C-83A1-F6EECF244321}">
                <p14:modId xmlns:p14="http://schemas.microsoft.com/office/powerpoint/2010/main" val="2089438818"/>
              </p:ext>
            </p:extLst>
          </p:nvPr>
        </p:nvGraphicFramePr>
        <p:xfrm>
          <a:off x="1331640" y="1052736"/>
          <a:ext cx="7571184" cy="5010340"/>
        </p:xfrm>
        <a:graphic>
          <a:graphicData uri="http://schemas.openxmlformats.org/drawingml/2006/table">
            <a:tbl>
              <a:tblPr/>
              <a:tblGrid>
                <a:gridCol w="1021306"/>
                <a:gridCol w="6549878"/>
              </a:tblGrid>
              <a:tr h="4187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5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 </a:t>
                      </a:r>
                      <a:r>
                        <a:rPr kumimoji="0" lang="zh-TW" altLang="en-US" sz="1400" b="1" i="0" u="none" strike="noStrike" cap="none" normalizeH="0" baseline="0" dirty="0" smtClean="0">
                          <a:ln>
                            <a:noFill/>
                          </a:ln>
                          <a:solidFill>
                            <a:srgbClr val="000000"/>
                          </a:solidFill>
                          <a:effectLst/>
                          <a:latin typeface="Perpetua" pitchFamily="18" charset="0"/>
                          <a:ea typeface="新細明體" pitchFamily="18" charset="-120"/>
                        </a:rPr>
                        <a:t> </a:t>
                      </a:r>
                    </a:p>
                  </a:txBody>
                  <a:tcPr marL="72571" marR="72571" marT="36290" marB="3629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發展遲緩兒童</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進入學前教育場所之轉銜，直轄市、縣（市）主管機關應依 </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發展遲緩兒童通報轉介中心</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通報之人數，規劃安置場所。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各發展遲緩兒童通報轉介中心應依前條規定於</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轉介前一個月召開轉銜會議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，邀請擬安置場所及相關人員參加，依會議決議內容至通報網填寫轉銜服 務資料，並於</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安置確定後二星期內，將轉銜服務資料移送安置場所</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前項安置場所於兒童</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報到後一個月內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，視需要依接收之轉銜服務資料，召 開訂定</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個別化教育計畫會議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，邀請相關人員及家長參加。</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p>
                  </a:txBody>
                  <a:tcPr marL="72571" marR="72571" marT="36290" marB="3629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129</a:t>
            </a:fld>
            <a:endParaRPr lang="zh-TW" altLang="en-US"/>
          </a:p>
        </p:txBody>
      </p:sp>
    </p:spTree>
    <p:custDataLst>
      <p:tags r:id="rId1"/>
    </p:custDataLst>
    <p:extLst>
      <p:ext uri="{BB962C8B-B14F-4D97-AF65-F5344CB8AC3E}">
        <p14:creationId xmlns:p14="http://schemas.microsoft.com/office/powerpoint/2010/main" val="2776071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11560" y="1052736"/>
            <a:ext cx="8075240" cy="4752528"/>
          </a:xfrm>
          <a:solidFill>
            <a:schemeClr val="bg1">
              <a:lumMod val="95000"/>
            </a:schemeClr>
          </a:solidFill>
          <a:ln w="19050">
            <a:solidFill>
              <a:schemeClr val="tx1">
                <a:lumMod val="95000"/>
                <a:lumOff val="5000"/>
              </a:schemeClr>
            </a:solidFill>
          </a:ln>
        </p:spPr>
        <p:txBody>
          <a:bodyPr/>
          <a:lstStyle/>
          <a:p>
            <a:pPr marL="0" indent="0">
              <a:buNone/>
            </a:pPr>
            <a:r>
              <a:rPr lang="zh-TW" altLang="en-US" sz="2400" b="1" i="1" dirty="0" smtClean="0">
                <a:solidFill>
                  <a:srgbClr val="0000FF"/>
                </a:solidFill>
                <a:effectLst>
                  <a:outerShdw blurRad="38100" dist="38100" dir="2700000" algn="tl">
                    <a:srgbClr val="000000">
                      <a:alpha val="43137"/>
                    </a:srgbClr>
                  </a:outerShdw>
                </a:effectLst>
              </a:rPr>
              <a:t>   </a:t>
            </a:r>
            <a:r>
              <a:rPr lang="zh-TW" altLang="en-US" sz="2800" b="1" i="1" dirty="0" smtClean="0">
                <a:solidFill>
                  <a:srgbClr val="0000FF"/>
                </a:solidFill>
                <a:effectLst>
                  <a:outerShdw blurRad="38100" dist="38100" dir="2700000" algn="tl">
                    <a:srgbClr val="000000">
                      <a:alpha val="43137"/>
                    </a:srgbClr>
                  </a:outerShdw>
                </a:effectLst>
              </a:rPr>
              <a:t>四</a:t>
            </a:r>
            <a:r>
              <a:rPr lang="zh-TW" altLang="en-US" sz="2800" b="1" i="1" dirty="0">
                <a:solidFill>
                  <a:srgbClr val="0000FF"/>
                </a:solidFill>
                <a:effectLst>
                  <a:outerShdw blurRad="38100" dist="38100" dir="2700000" algn="tl">
                    <a:srgbClr val="000000">
                      <a:alpha val="43137"/>
                    </a:srgbClr>
                  </a:outerShdw>
                </a:effectLst>
              </a:rPr>
              <a:t>、具情緒與行為問題學生所需之行為功能</a:t>
            </a:r>
            <a:r>
              <a:rPr lang="zh-TW" altLang="en-US" sz="2800" b="1" i="1" dirty="0" smtClean="0">
                <a:solidFill>
                  <a:srgbClr val="0000FF"/>
                </a:solidFill>
                <a:effectLst>
                  <a:outerShdw blurRad="38100" dist="38100" dir="2700000" algn="tl">
                    <a:srgbClr val="000000">
                      <a:alpha val="43137"/>
                    </a:srgbClr>
                  </a:outerShdw>
                </a:effectLst>
              </a:rPr>
              <a:t>介入</a:t>
            </a:r>
            <a:endParaRPr lang="en-US" altLang="zh-TW" sz="2800" b="1" i="1" dirty="0" smtClean="0">
              <a:solidFill>
                <a:srgbClr val="0000FF"/>
              </a:solidFill>
              <a:effectLst>
                <a:outerShdw blurRad="38100" dist="38100" dir="2700000" algn="tl">
                  <a:srgbClr val="000000">
                    <a:alpha val="43137"/>
                  </a:srgbClr>
                </a:outerShdw>
              </a:effectLst>
            </a:endParaRPr>
          </a:p>
          <a:p>
            <a:pPr marL="0" indent="0">
              <a:buNone/>
            </a:pPr>
            <a:r>
              <a:rPr lang="zh-TW" altLang="en-US" sz="2800" b="1" i="1" dirty="0">
                <a:solidFill>
                  <a:srgbClr val="0000FF"/>
                </a:solidFill>
                <a:effectLst>
                  <a:outerShdw blurRad="38100" dist="38100" dir="2700000" algn="tl">
                    <a:srgbClr val="000000">
                      <a:alpha val="43137"/>
                    </a:srgbClr>
                  </a:outerShdw>
                </a:effectLst>
              </a:rPr>
              <a:t> </a:t>
            </a:r>
            <a:r>
              <a:rPr lang="zh-TW" altLang="en-US" sz="2800" b="1" i="1" dirty="0" smtClean="0">
                <a:solidFill>
                  <a:srgbClr val="0000FF"/>
                </a:solidFill>
                <a:effectLst>
                  <a:outerShdw blurRad="38100" dist="38100" dir="2700000" algn="tl">
                    <a:srgbClr val="000000">
                      <a:alpha val="43137"/>
                    </a:srgbClr>
                  </a:outerShdw>
                </a:effectLst>
              </a:rPr>
              <a:t>           方案及</a:t>
            </a:r>
            <a:r>
              <a:rPr lang="zh-TW" altLang="en-US" sz="2800" b="1" i="1" dirty="0">
                <a:solidFill>
                  <a:srgbClr val="0000FF"/>
                </a:solidFill>
                <a:effectLst>
                  <a:outerShdw blurRad="38100" dist="38100" dir="2700000" algn="tl">
                    <a:srgbClr val="000000">
                      <a:alpha val="43137"/>
                    </a:srgbClr>
                  </a:outerShdw>
                </a:effectLst>
              </a:rPr>
              <a:t>行政支援。</a:t>
            </a:r>
          </a:p>
          <a:p>
            <a:pPr marL="0" indent="0" eaLnBrk="1" hangingPunct="1">
              <a:buNone/>
            </a:pP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1</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、美國</a:t>
            </a:r>
            <a:r>
              <a:rPr lang="en-US" altLang="zh-TW" sz="2400" b="1" dirty="0">
                <a:solidFill>
                  <a:srgbClr val="402D14"/>
                </a:solidFill>
                <a:latin typeface="標楷體" panose="03000509000000000000" pitchFamily="65" charset="-120"/>
                <a:ea typeface="標楷體" panose="03000509000000000000" pitchFamily="65" charset="-120"/>
                <a:cs typeface="Times New Roman" pitchFamily="18" charset="0"/>
              </a:rPr>
              <a:t>1997</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及</a:t>
            </a:r>
            <a:r>
              <a:rPr lang="en-US" altLang="zh-TW" sz="2400" b="1" dirty="0">
                <a:solidFill>
                  <a:srgbClr val="402D14"/>
                </a:solidFill>
                <a:latin typeface="標楷體" panose="03000509000000000000" pitchFamily="65" charset="-120"/>
                <a:ea typeface="標楷體" panose="03000509000000000000" pitchFamily="65" charset="-120"/>
                <a:cs typeface="Times New Roman" pitchFamily="18" charset="0"/>
              </a:rPr>
              <a:t>2004</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年</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IDEA</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IDEIA</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法案</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早已</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將</a:t>
            </a:r>
            <a:endPar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sz="2400" b="1" dirty="0">
                <a:solidFill>
                  <a:srgbClr val="402D14"/>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 </a:t>
            </a:r>
            <a:r>
              <a:rPr lang="en-US" altLang="zh-TW" sz="2400" b="1" dirty="0" smtClean="0">
                <a:solidFill>
                  <a:srgbClr val="402D14"/>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F00606"/>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行為功能評量</a:t>
            </a:r>
            <a:r>
              <a:rPr lang="zh-TW" altLang="en-US" sz="2400" b="1" dirty="0">
                <a:solidFill>
                  <a:srgbClr val="F00606"/>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與正向行為支持</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，列為</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身心</a:t>
            </a:r>
            <a:endPar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sz="2400"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障礙學生</a:t>
            </a:r>
            <a:r>
              <a:rPr lang="zh-TW" altLang="en-US" sz="2400" b="1" dirty="0" smtClean="0">
                <a:solidFill>
                  <a:srgbClr val="FF0000"/>
                </a:solidFill>
                <a:latin typeface="標楷體" panose="03000509000000000000" pitchFamily="65" charset="-120"/>
                <a:ea typeface="標楷體" panose="03000509000000000000" pitchFamily="65" charset="-120"/>
                <a:cs typeface="Times New Roman" pitchFamily="18" charset="0"/>
              </a:rPr>
              <a:t>個別</a:t>
            </a:r>
            <a:r>
              <a:rPr lang="zh-TW" altLang="en-US" sz="2400" b="1" dirty="0">
                <a:solidFill>
                  <a:srgbClr val="FF0000"/>
                </a:solidFill>
                <a:latin typeface="標楷體" panose="03000509000000000000" pitchFamily="65" charset="-120"/>
                <a:ea typeface="標楷體" panose="03000509000000000000" pitchFamily="65" charset="-120"/>
                <a:cs typeface="Times New Roman" pitchFamily="18" charset="0"/>
              </a:rPr>
              <a:t>化教育計畫</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的要項之一，</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用以</a:t>
            </a:r>
            <a:endPar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sz="2400"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解決身心障礙</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學生的</a:t>
            </a:r>
            <a:r>
              <a:rPr lang="zh-TW" altLang="en-US" sz="2400" b="1" dirty="0">
                <a:solidFill>
                  <a:srgbClr val="FF0000"/>
                </a:solidFill>
                <a:latin typeface="標楷體" panose="03000509000000000000" pitchFamily="65" charset="-120"/>
                <a:ea typeface="標楷體" panose="03000509000000000000" pitchFamily="65" charset="-120"/>
                <a:cs typeface="Times New Roman" pitchFamily="18" charset="0"/>
              </a:rPr>
              <a:t>行為問題</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，且已</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具有</a:t>
            </a:r>
            <a:endPar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sz="2400"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sz="2400"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402D14"/>
                </a:solidFill>
                <a:latin typeface="標楷體" panose="03000509000000000000" pitchFamily="65" charset="-120"/>
                <a:ea typeface="標楷體" panose="03000509000000000000" pitchFamily="65" charset="-120"/>
                <a:cs typeface="Times New Roman" pitchFamily="18" charset="0"/>
              </a:rPr>
              <a:t>相當</a:t>
            </a:r>
            <a:r>
              <a:rPr lang="zh-TW" altLang="en-US" sz="2400" b="1" dirty="0">
                <a:solidFill>
                  <a:srgbClr val="402D14"/>
                </a:solidFill>
                <a:latin typeface="標楷體" panose="03000509000000000000" pitchFamily="65" charset="-120"/>
                <a:ea typeface="標楷體" panose="03000509000000000000" pitchFamily="65" charset="-120"/>
                <a:cs typeface="Times New Roman" pitchFamily="18" charset="0"/>
              </a:rPr>
              <a:t>成效。</a:t>
            </a:r>
          </a:p>
          <a:p>
            <a:pPr marL="0" indent="0" eaLnBrk="1" hangingPunct="1">
              <a:buNone/>
            </a:pPr>
            <a:r>
              <a:rPr lang="zh-TW" altLang="en-US" sz="2400"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 </a:t>
            </a:r>
            <a:r>
              <a:rPr lang="en-US" altLang="zh-TW" sz="2400" b="1" dirty="0">
                <a:solidFill>
                  <a:srgbClr val="FC2CF2"/>
                </a:solidFill>
                <a:latin typeface="標楷體" panose="03000509000000000000" pitchFamily="65" charset="-120"/>
                <a:ea typeface="標楷體" panose="03000509000000000000" pitchFamily="65" charset="-120"/>
                <a:cs typeface="Times New Roman" pitchFamily="18" charset="0"/>
              </a:rPr>
              <a:t>2</a:t>
            </a:r>
            <a:r>
              <a:rPr lang="zh-TW" altLang="en-US" sz="2400" b="1" dirty="0">
                <a:solidFill>
                  <a:srgbClr val="FC2CF2"/>
                </a:solidFill>
                <a:latin typeface="標楷體" panose="03000509000000000000" pitchFamily="65" charset="-120"/>
                <a:ea typeface="標楷體" panose="03000509000000000000" pitchFamily="65" charset="-120"/>
              </a:rPr>
              <a:t>、</a:t>
            </a:r>
            <a:r>
              <a:rPr lang="zh-TW" altLang="en-US" sz="2400" b="1" dirty="0">
                <a:solidFill>
                  <a:srgbClr val="FC2CF2"/>
                </a:solidFill>
                <a:latin typeface="標楷體" panose="03000509000000000000" pitchFamily="65" charset="-120"/>
                <a:ea typeface="標楷體" panose="03000509000000000000" pitchFamily="65" charset="-120"/>
                <a:cs typeface="Times New Roman" pitchFamily="18" charset="0"/>
              </a:rPr>
              <a:t>台灣「特殊教育法施行細則</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a:t>
            </a:r>
            <a:r>
              <a:rPr lang="zh-TW" altLang="en-US" sz="1000" b="1" dirty="0">
                <a:solidFill>
                  <a:prstClr val="black"/>
                </a:solidFill>
                <a:latin typeface="新細明體"/>
              </a:rPr>
              <a:t> </a:t>
            </a:r>
            <a:r>
              <a:rPr lang="zh-TW" altLang="en-US" sz="1000" b="1" dirty="0" smtClean="0">
                <a:solidFill>
                  <a:prstClr val="black"/>
                </a:solidFill>
                <a:latin typeface="新細明體"/>
              </a:rPr>
              <a:t>＊</a:t>
            </a:r>
            <a:r>
              <a:rPr lang="en-US" altLang="zh-TW" sz="1000" b="1" dirty="0" smtClean="0">
                <a:solidFill>
                  <a:prstClr val="black"/>
                </a:solidFill>
                <a:latin typeface="新細明體"/>
              </a:rPr>
              <a:t>8</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第九條，納入</a:t>
            </a:r>
            <a:endParaRPr lang="en-US" altLang="zh-TW" sz="2400" b="1" dirty="0" smtClean="0">
              <a:solidFill>
                <a:srgbClr val="FC2CF2"/>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sz="2400"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     身心</a:t>
            </a:r>
            <a:r>
              <a:rPr lang="zh-TW" altLang="en-US" sz="2400" b="1" dirty="0">
                <a:solidFill>
                  <a:srgbClr val="FC2CF2"/>
                </a:solidFill>
                <a:latin typeface="標楷體" panose="03000509000000000000" pitchFamily="65" charset="-120"/>
                <a:ea typeface="標楷體" panose="03000509000000000000" pitchFamily="65" charset="-120"/>
                <a:cs typeface="Times New Roman" pitchFamily="18" charset="0"/>
              </a:rPr>
              <a:t>障礙學生的個別化教育計畫五</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要項內容</a:t>
            </a:r>
            <a:endParaRPr lang="en-US" altLang="zh-TW" sz="2400" b="1" dirty="0" smtClean="0">
              <a:solidFill>
                <a:srgbClr val="FC2CF2"/>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sz="2400"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sz="2400" b="1" dirty="0" smtClean="0">
                <a:solidFill>
                  <a:srgbClr val="FC2CF2"/>
                </a:solidFill>
                <a:latin typeface="標楷體" panose="03000509000000000000" pitchFamily="65" charset="-120"/>
                <a:ea typeface="標楷體" panose="03000509000000000000" pitchFamily="65" charset="-120"/>
                <a:cs typeface="Times New Roman" pitchFamily="18" charset="0"/>
              </a:rPr>
              <a:t>     之一</a:t>
            </a:r>
            <a:r>
              <a:rPr lang="zh-TW" altLang="en-US" sz="2400" b="1" dirty="0" smtClean="0">
                <a:solidFill>
                  <a:srgbClr val="FF0000"/>
                </a:solidFill>
                <a:latin typeface="標楷體" panose="03000509000000000000" pitchFamily="65" charset="-120"/>
                <a:ea typeface="標楷體" panose="03000509000000000000" pitchFamily="65" charset="-120"/>
                <a:cs typeface="Times New Roman" pitchFamily="18" charset="0"/>
              </a:rPr>
              <a:t>。</a:t>
            </a:r>
            <a:endParaRPr lang="zh-TW" altLang="en-US" sz="2400" b="1" dirty="0">
              <a:solidFill>
                <a:srgbClr val="FF0000"/>
              </a:solidFill>
              <a:latin typeface="標楷體" panose="03000509000000000000" pitchFamily="65" charset="-120"/>
              <a:ea typeface="標楷體" panose="03000509000000000000" pitchFamily="65" charset="-120"/>
              <a:cs typeface="Times New Roman" pitchFamily="18" charset="0"/>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13</a:t>
            </a:fld>
            <a:endParaRPr lang="zh-TW" altLang="en-US"/>
          </a:p>
        </p:txBody>
      </p:sp>
    </p:spTree>
    <p:extLst>
      <p:ext uri="{BB962C8B-B14F-4D97-AF65-F5344CB8AC3E}">
        <p14:creationId xmlns:p14="http://schemas.microsoft.com/office/powerpoint/2010/main" val="3791232848"/>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96" name="Group 12"/>
          <p:cNvGraphicFramePr>
            <a:graphicFrameLocks noGrp="1"/>
          </p:cNvGraphicFramePr>
          <p:nvPr>
            <p:ph sz="quarter" idx="1"/>
            <p:custDataLst>
              <p:tags r:id="rId2"/>
            </p:custDataLst>
            <p:extLst>
              <p:ext uri="{D42A27DB-BD31-4B8C-83A1-F6EECF244321}">
                <p14:modId xmlns:p14="http://schemas.microsoft.com/office/powerpoint/2010/main" val="506365136"/>
              </p:ext>
            </p:extLst>
          </p:nvPr>
        </p:nvGraphicFramePr>
        <p:xfrm>
          <a:off x="1403648" y="1268760"/>
          <a:ext cx="7416056" cy="4320480"/>
        </p:xfrm>
        <a:graphic>
          <a:graphicData uri="http://schemas.openxmlformats.org/drawingml/2006/table">
            <a:tbl>
              <a:tblPr/>
              <a:tblGrid>
                <a:gridCol w="1167883"/>
                <a:gridCol w="6248173"/>
              </a:tblGrid>
              <a:tr h="432048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6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 </a:t>
                      </a:r>
                    </a:p>
                  </a:txBody>
                  <a:tcPr marL="60158" marR="60158" marT="30080" marB="3008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學生進入</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國民小學</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、特殊教育學校國小部、</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國民中學</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或特殊教育學校國中 部之轉銜，原安置場所或就讀學校應依第四條規定於安置</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前一個月召開轉 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，邀請擬安置學校、家長及相關人員參加，依會議決議內容至通報 網填寫轉銜服務資料，並於</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安置確定後二星期內填寫安置學校，完成通報</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安置學校應於學生</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報到後二星期內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至通報網接收轉銜服務資料，於開學後 </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一個月內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，召開訂定個別化教育計畫會議，邀請學校相關人員及家長參加 ，並視需要邀請學生原安置場所或就讀學校相關人員參加。 </a:t>
                      </a:r>
                    </a:p>
                  </a:txBody>
                  <a:tcPr marL="60158" marR="60158" marT="30080" marB="3008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130</a:t>
            </a:fld>
            <a:endParaRPr lang="zh-TW" altLang="en-US"/>
          </a:p>
        </p:txBody>
      </p:sp>
    </p:spTree>
    <p:custDataLst>
      <p:tags r:id="rId1"/>
    </p:custDataLst>
    <p:extLst>
      <p:ext uri="{BB962C8B-B14F-4D97-AF65-F5344CB8AC3E}">
        <p14:creationId xmlns:p14="http://schemas.microsoft.com/office/powerpoint/2010/main" val="364735294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sz="quarter" idx="1"/>
            <p:custDataLst>
              <p:tags r:id="rId2"/>
            </p:custDataLst>
            <p:extLst>
              <p:ext uri="{D42A27DB-BD31-4B8C-83A1-F6EECF244321}">
                <p14:modId xmlns:p14="http://schemas.microsoft.com/office/powerpoint/2010/main" val="2029827446"/>
              </p:ext>
            </p:extLst>
          </p:nvPr>
        </p:nvGraphicFramePr>
        <p:xfrm>
          <a:off x="1259632" y="908720"/>
          <a:ext cx="7571184" cy="5113806"/>
        </p:xfrm>
        <a:graphic>
          <a:graphicData uri="http://schemas.openxmlformats.org/drawingml/2006/table">
            <a:tbl>
              <a:tblPr/>
              <a:tblGrid>
                <a:gridCol w="1117630"/>
                <a:gridCol w="6453554"/>
              </a:tblGrid>
              <a:tr h="973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7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 </a:t>
                      </a:r>
                    </a:p>
                  </a:txBody>
                  <a:tcPr marL="60158" marR="60158" marT="30079" marB="3007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國民教育階段之安置學校，應於開學後二星期內對已安置而</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未就學學生</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造冊通報學校主管機關，依</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強迫入學條例</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規定處理。 </a:t>
                      </a:r>
                    </a:p>
                  </a:txBody>
                  <a:tcPr marL="60158" marR="60158" marT="30079" marB="3007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39782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8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a:t>
                      </a:r>
                      <a:r>
                        <a:rPr kumimoji="0" lang="zh-TW" altLang="en-US" sz="1600" b="1" i="0" u="none" strike="noStrike" cap="none" normalizeH="0" baseline="0" dirty="0" smtClean="0">
                          <a:ln>
                            <a:noFill/>
                          </a:ln>
                          <a:solidFill>
                            <a:srgbClr val="000000"/>
                          </a:solidFill>
                          <a:effectLst/>
                          <a:latin typeface="Perpetua" pitchFamily="18" charset="0"/>
                          <a:ea typeface="新細明體" pitchFamily="18" charset="-120"/>
                        </a:rPr>
                        <a:t> </a:t>
                      </a:r>
                    </a:p>
                  </a:txBody>
                  <a:tcPr marL="60158" marR="60158" marT="30079" marB="3007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學生升學</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高級中等學校</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或特殊教育學校高職部之轉銜，學生原就讀學校應 依第四條規定於</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畢業前一學期召開轉銜會議</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，邀請家長及相關人員參加， 依會議決議內容至通報網填寫轉銜服務資料，並於安置或錄取</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確定後二星 期內</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填寫安置（錄取）學校，完成通報。 </a:t>
                      </a:r>
                      <a:endParaRPr kumimoji="0" lang="en-US" altLang="zh-TW" sz="1800" b="1" i="0" u="none" strike="noStrike" cap="none" normalizeH="0" baseline="0" dirty="0" smtClean="0">
                        <a:ln>
                          <a:noFill/>
                        </a:ln>
                        <a:solidFill>
                          <a:srgbClr val="0070C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70C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高級中等學校及特殊教育學校高職部應於學生</a:t>
                      </a:r>
                      <a:r>
                        <a:rPr kumimoji="0" lang="zh-TW" altLang="en-US" sz="1800" b="1" i="0" u="none" strike="noStrike" cap="none" normalizeH="0" baseline="0" dirty="0" smtClean="0">
                          <a:ln>
                            <a:noFill/>
                          </a:ln>
                          <a:solidFill>
                            <a:srgbClr val="FF00FF"/>
                          </a:solidFill>
                          <a:effectLst/>
                          <a:latin typeface="Perpetua" pitchFamily="18" charset="0"/>
                          <a:ea typeface="新細明體" pitchFamily="18" charset="-120"/>
                        </a:rPr>
                        <a:t>報到後二星期內</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至通報網接 收轉銜服務資料，應於</a:t>
                      </a:r>
                      <a:r>
                        <a:rPr kumimoji="0" lang="zh-TW" altLang="en-US" sz="1800" b="1" i="0" u="none" strike="noStrike" cap="none" normalizeH="0" baseline="0" dirty="0" smtClean="0">
                          <a:ln>
                            <a:noFill/>
                          </a:ln>
                          <a:solidFill>
                            <a:srgbClr val="FF00FF"/>
                          </a:solidFill>
                          <a:effectLst/>
                          <a:latin typeface="Perpetua" pitchFamily="18" charset="0"/>
                          <a:ea typeface="新細明體" pitchFamily="18" charset="-120"/>
                        </a:rPr>
                        <a:t>開學後一個月內</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，召開訂定個別化教育計畫會議， 邀請學校相關人員及家長參加，並視需要邀請學生原就讀學校相關人員參 加。 </a:t>
                      </a:r>
                    </a:p>
                  </a:txBody>
                  <a:tcPr marL="60158" marR="60158" marT="30079" marB="3007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131</a:t>
            </a:fld>
            <a:endParaRPr lang="zh-TW" altLang="en-US"/>
          </a:p>
        </p:txBody>
      </p:sp>
    </p:spTree>
    <p:custDataLst>
      <p:tags r:id="rId1"/>
    </p:custDataLst>
    <p:extLst>
      <p:ext uri="{BB962C8B-B14F-4D97-AF65-F5344CB8AC3E}">
        <p14:creationId xmlns:p14="http://schemas.microsoft.com/office/powerpoint/2010/main" val="326417789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44" name="Group 12"/>
          <p:cNvGraphicFramePr>
            <a:graphicFrameLocks noGrp="1"/>
          </p:cNvGraphicFramePr>
          <p:nvPr>
            <p:ph sz="quarter" idx="1"/>
            <p:custDataLst>
              <p:tags r:id="rId2"/>
            </p:custDataLst>
            <p:extLst>
              <p:ext uri="{D42A27DB-BD31-4B8C-83A1-F6EECF244321}">
                <p14:modId xmlns:p14="http://schemas.microsoft.com/office/powerpoint/2010/main" val="321173927"/>
              </p:ext>
            </p:extLst>
          </p:nvPr>
        </p:nvGraphicFramePr>
        <p:xfrm>
          <a:off x="1331640" y="1196752"/>
          <a:ext cx="7499176" cy="4248472"/>
        </p:xfrm>
        <a:graphic>
          <a:graphicData uri="http://schemas.openxmlformats.org/drawingml/2006/table">
            <a:tbl>
              <a:tblPr/>
              <a:tblGrid>
                <a:gridCol w="1096557"/>
                <a:gridCol w="6402619"/>
              </a:tblGrid>
              <a:tr h="424847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9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p>
                  </a:txBody>
                  <a:tcPr marL="89647" marR="89647" marT="44818" marB="4481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學生升學</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專科以上</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學校之轉銜，學生原就讀學校應依第四條規定於</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畢業前 一學期召開轉銜會議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，邀請家長及相關人員參加，依會議決議內容至通報 網填寫轉銜服務資料，並於</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錄取確定後二星期內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填寫錄取學校，完成通報 。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專科以上學校應於學生</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報到後二星期內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至通報網接收轉銜服務資料，於</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開 學後一個月內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召開訂定</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特殊教育方案</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會議，邀請學校相關人員參加，並視 需要邀請學生原就讀學校相關人員及家長參加。 </a:t>
                      </a:r>
                    </a:p>
                  </a:txBody>
                  <a:tcPr marL="89647" marR="89647" marT="44818" marB="4481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132</a:t>
            </a:fld>
            <a:endParaRPr lang="zh-TW" altLang="en-US"/>
          </a:p>
        </p:txBody>
      </p:sp>
    </p:spTree>
    <p:custDataLst>
      <p:tags r:id="rId1"/>
    </p:custDataLst>
    <p:extLst>
      <p:ext uri="{BB962C8B-B14F-4D97-AF65-F5344CB8AC3E}">
        <p14:creationId xmlns:p14="http://schemas.microsoft.com/office/powerpoint/2010/main" val="2200399154"/>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68" name="Group 12"/>
          <p:cNvGraphicFramePr>
            <a:graphicFrameLocks noGrp="1"/>
          </p:cNvGraphicFramePr>
          <p:nvPr>
            <p:ph sz="quarter" idx="1"/>
            <p:custDataLst>
              <p:tags r:id="rId2"/>
            </p:custDataLst>
            <p:extLst>
              <p:ext uri="{D42A27DB-BD31-4B8C-83A1-F6EECF244321}">
                <p14:modId xmlns:p14="http://schemas.microsoft.com/office/powerpoint/2010/main" val="3833546271"/>
              </p:ext>
            </p:extLst>
          </p:nvPr>
        </p:nvGraphicFramePr>
        <p:xfrm>
          <a:off x="1331640" y="1268760"/>
          <a:ext cx="7571184" cy="4464496"/>
        </p:xfrm>
        <a:graphic>
          <a:graphicData uri="http://schemas.openxmlformats.org/drawingml/2006/table">
            <a:tbl>
              <a:tblPr/>
              <a:tblGrid>
                <a:gridCol w="1107086"/>
                <a:gridCol w="6464098"/>
              </a:tblGrid>
              <a:tr h="44644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10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p>
                  </a:txBody>
                  <a:tcPr marL="89647" marR="89647" marT="44794" marB="44794"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設有職業類科之高級中等學校及特殊教育學校</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高職</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部，應於學生就讀</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第一 年辦理職能評估</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 </a:t>
                      </a:r>
                      <a:endParaRPr kumimoji="0" lang="en-US" altLang="zh-TW" sz="1800" b="1" i="0" u="none" strike="noStrike" cap="none" normalizeH="0" baseline="0" dirty="0" smtClean="0">
                        <a:ln>
                          <a:noFill/>
                        </a:ln>
                        <a:solidFill>
                          <a:srgbClr val="FF99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FF99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前項學生於</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畢業前二年</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，學校應結合</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勞工主管機關</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，加強其職業教育、就 業技能養成及未來擬就業職場實習。 </a:t>
                      </a:r>
                      <a:endParaRPr kumimoji="0" lang="en-US" altLang="zh-TW" sz="1800" b="1" i="0" u="none" strike="noStrike" cap="none" normalizeH="0" baseline="0" dirty="0" smtClean="0">
                        <a:ln>
                          <a:noFill/>
                        </a:ln>
                        <a:solidFill>
                          <a:srgbClr val="FF99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FF99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第一項學生於</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畢業前一年</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仍無法依其學習紀錄、行為觀察與晤談結果，判 斷其職業方向及適合之職場者，應由學校</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轉介至勞工主管機關</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辦理職業輔 導評量。 </a:t>
                      </a:r>
                    </a:p>
                  </a:txBody>
                  <a:tcPr marL="89647" marR="89647" marT="44794" marB="44794"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133</a:t>
            </a:fld>
            <a:endParaRPr lang="zh-TW" altLang="en-US"/>
          </a:p>
        </p:txBody>
      </p:sp>
    </p:spTree>
    <p:custDataLst>
      <p:tags r:id="rId1"/>
    </p:custDataLst>
    <p:extLst>
      <p:ext uri="{BB962C8B-B14F-4D97-AF65-F5344CB8AC3E}">
        <p14:creationId xmlns:p14="http://schemas.microsoft.com/office/powerpoint/2010/main" val="242997540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092" name="Group 12"/>
          <p:cNvGraphicFramePr>
            <a:graphicFrameLocks noGrp="1"/>
          </p:cNvGraphicFramePr>
          <p:nvPr>
            <p:ph sz="quarter" idx="1"/>
            <p:custDataLst>
              <p:tags r:id="rId2"/>
            </p:custDataLst>
            <p:extLst>
              <p:ext uri="{D42A27DB-BD31-4B8C-83A1-F6EECF244321}">
                <p14:modId xmlns:p14="http://schemas.microsoft.com/office/powerpoint/2010/main" val="3995803945"/>
              </p:ext>
            </p:extLst>
          </p:nvPr>
        </p:nvGraphicFramePr>
        <p:xfrm>
          <a:off x="1331640" y="980728"/>
          <a:ext cx="7427739" cy="5025696"/>
        </p:xfrm>
        <a:graphic>
          <a:graphicData uri="http://schemas.openxmlformats.org/drawingml/2006/table">
            <a:tbl>
              <a:tblPr/>
              <a:tblGrid>
                <a:gridCol w="1060063"/>
                <a:gridCol w="6367676"/>
              </a:tblGrid>
              <a:tr h="461486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11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  </a:t>
                      </a:r>
                    </a:p>
                  </a:txBody>
                  <a:tcPr marL="87923" marR="87923" marT="43968" marB="4396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國民中學以上</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學校學生，表達畢業後</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無升學意願</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者，學校應依第四條規定 於學生</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畢業前一學期召開轉銜會議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，邀請學生本人、家長及相關人員參加 ，並於</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會議結束後二星期內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依會議決議內容至通報網填寫轉銜服務資料， 完成通報。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學生</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因故離校者</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，除法律另有規定外，學校得</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視需要召開轉銜會議</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，並至 通報網填寫轉銜服務資料，完成通報。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前二項學生</a:t>
                      </a:r>
                      <a:r>
                        <a:rPr kumimoji="0" lang="zh-TW" altLang="en-US" sz="1800" b="1" i="0" u="none" strike="noStrike" cap="none" normalizeH="0" baseline="0" dirty="0" smtClean="0">
                          <a:ln>
                            <a:noFill/>
                          </a:ln>
                          <a:solidFill>
                            <a:srgbClr val="FF33CC"/>
                          </a:solidFill>
                          <a:effectLst/>
                          <a:latin typeface="Perpetua" pitchFamily="18" charset="0"/>
                          <a:ea typeface="新細明體" pitchFamily="18" charset="-120"/>
                        </a:rPr>
                        <a:t>離校後一個月內</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，應由通報網將轉銜服務資料通報至</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社政、勞 工或其他相關主管機關</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銜接提供福利服務、職業重建、醫療或復健等服務 ，並由學生原就讀學校</a:t>
                      </a:r>
                      <a:r>
                        <a:rPr kumimoji="0" lang="zh-TW" altLang="en-US" sz="1800" b="1" i="0" u="none" strike="noStrike" cap="none" normalizeH="0" baseline="0" dirty="0" smtClean="0">
                          <a:ln>
                            <a:noFill/>
                          </a:ln>
                          <a:solidFill>
                            <a:schemeClr val="accent1"/>
                          </a:solidFill>
                          <a:effectLst/>
                          <a:latin typeface="Perpetua" pitchFamily="18" charset="0"/>
                          <a:ea typeface="新細明體" pitchFamily="18" charset="-120"/>
                        </a:rPr>
                        <a:t>追蹤輔導六個月</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a:t>
                      </a:r>
                    </a:p>
                  </a:txBody>
                  <a:tcPr marL="87923" marR="87923" marT="43968" marB="4396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134</a:t>
            </a:fld>
            <a:endParaRPr lang="zh-TW" altLang="en-US"/>
          </a:p>
        </p:txBody>
      </p:sp>
    </p:spTree>
    <p:custDataLst>
      <p:tags r:id="rId1"/>
    </p:custDataLst>
    <p:extLst>
      <p:ext uri="{BB962C8B-B14F-4D97-AF65-F5344CB8AC3E}">
        <p14:creationId xmlns:p14="http://schemas.microsoft.com/office/powerpoint/2010/main" val="280632969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19" name="Group 15"/>
          <p:cNvGraphicFramePr>
            <a:graphicFrameLocks noGrp="1"/>
          </p:cNvGraphicFramePr>
          <p:nvPr>
            <p:ph sz="quarter" idx="1"/>
            <p:custDataLst>
              <p:tags r:id="rId2"/>
            </p:custDataLst>
            <p:extLst>
              <p:ext uri="{D42A27DB-BD31-4B8C-83A1-F6EECF244321}">
                <p14:modId xmlns:p14="http://schemas.microsoft.com/office/powerpoint/2010/main" val="2224850111"/>
              </p:ext>
            </p:extLst>
          </p:nvPr>
        </p:nvGraphicFramePr>
        <p:xfrm>
          <a:off x="1403648" y="1700808"/>
          <a:ext cx="7211144" cy="2808312"/>
        </p:xfrm>
        <a:graphic>
          <a:graphicData uri="http://schemas.openxmlformats.org/drawingml/2006/table">
            <a:tbl>
              <a:tblPr/>
              <a:tblGrid>
                <a:gridCol w="1189335"/>
                <a:gridCol w="6021809"/>
              </a:tblGrid>
              <a:tr h="17245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dirty="0" smtClean="0">
                          <a:ln>
                            <a:noFill/>
                          </a:ln>
                          <a:solidFill>
                            <a:srgbClr val="FF0000"/>
                          </a:solidFill>
                          <a:effectLst/>
                          <a:latin typeface="Perpetua" pitchFamily="18" charset="0"/>
                          <a:ea typeface="新細明體" pitchFamily="18" charset="-120"/>
                        </a:rPr>
                        <a:t>12 </a:t>
                      </a:r>
                      <a:r>
                        <a:rPr kumimoji="0" lang="zh-TW" altLang="en-US" sz="1600" b="1" i="0" u="none" strike="noStrike" cap="none" normalizeH="0" baseline="0" dirty="0" smtClean="0">
                          <a:ln>
                            <a:noFill/>
                          </a:ln>
                          <a:solidFill>
                            <a:srgbClr val="FF0000"/>
                          </a:solidFill>
                          <a:effectLst/>
                          <a:latin typeface="Perpetua" pitchFamily="18" charset="0"/>
                          <a:ea typeface="新細明體" pitchFamily="18" charset="-120"/>
                        </a:rPr>
                        <a:t>條  </a:t>
                      </a:r>
                    </a:p>
                  </a:txBody>
                  <a:tcPr marL="87923" marR="87923" marT="43962" marB="43962"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各級學校及其他實施特殊教育之場所提供學生轉銜輔導及服務之執行成效 ，應</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列入各主管機關評鑑項目</a:t>
                      </a:r>
                      <a:r>
                        <a:rPr kumimoji="0" lang="zh-TW" altLang="en-US" sz="1800" b="1" i="0" u="none" strike="noStrike" cap="none" normalizeH="0" baseline="0" dirty="0" smtClean="0">
                          <a:ln>
                            <a:noFill/>
                          </a:ln>
                          <a:solidFill>
                            <a:srgbClr val="FF9900"/>
                          </a:solidFill>
                          <a:effectLst/>
                          <a:latin typeface="Perpetua" pitchFamily="18" charset="0"/>
                          <a:ea typeface="新細明體" pitchFamily="18" charset="-120"/>
                        </a:rPr>
                        <a:t>。 </a:t>
                      </a:r>
                    </a:p>
                  </a:txBody>
                  <a:tcPr marL="87923" marR="87923" marT="43962" marB="43962"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08379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600" b="1" i="0" u="none" strike="noStrike" cap="none" normalizeH="0" baseline="0" smtClean="0">
                          <a:ln>
                            <a:noFill/>
                          </a:ln>
                          <a:solidFill>
                            <a:srgbClr val="FF0000"/>
                          </a:solidFill>
                          <a:effectLst/>
                          <a:latin typeface="Perpetua" pitchFamily="18" charset="0"/>
                          <a:ea typeface="新細明體" pitchFamily="18" charset="-120"/>
                        </a:rPr>
                        <a:t>13 </a:t>
                      </a:r>
                      <a:r>
                        <a:rPr kumimoji="0" lang="zh-TW" altLang="en-US" sz="1600" b="1" i="0" u="none" strike="noStrike" cap="none" normalizeH="0" baseline="0" smtClean="0">
                          <a:ln>
                            <a:noFill/>
                          </a:ln>
                          <a:solidFill>
                            <a:srgbClr val="FF0000"/>
                          </a:solidFill>
                          <a:effectLst/>
                          <a:latin typeface="Perpetua" pitchFamily="18" charset="0"/>
                          <a:ea typeface="新細明體" pitchFamily="18" charset="-120"/>
                        </a:rPr>
                        <a:t>條  </a:t>
                      </a:r>
                    </a:p>
                  </a:txBody>
                  <a:tcPr marL="87923" marR="87923" marT="43962" marB="43962"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本辦法自發布日施行。 </a:t>
                      </a:r>
                    </a:p>
                  </a:txBody>
                  <a:tcPr marL="87923" marR="87923" marT="43962" marB="43962"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135</a:t>
            </a:fld>
            <a:endParaRPr lang="zh-TW" altLang="en-US"/>
          </a:p>
        </p:txBody>
      </p:sp>
    </p:spTree>
    <p:custDataLst>
      <p:tags r:id="rId1"/>
    </p:custDataLst>
    <p:extLst>
      <p:ext uri="{BB962C8B-B14F-4D97-AF65-F5344CB8AC3E}">
        <p14:creationId xmlns:p14="http://schemas.microsoft.com/office/powerpoint/2010/main" val="2771402179"/>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標題 1"/>
          <p:cNvSpPr>
            <a:spLocks noGrp="1"/>
          </p:cNvSpPr>
          <p:nvPr>
            <p:ph type="title"/>
          </p:nvPr>
        </p:nvSpPr>
        <p:spPr>
          <a:xfrm>
            <a:off x="395288" y="274638"/>
            <a:ext cx="8291512" cy="561975"/>
          </a:xfrm>
        </p:spPr>
        <p:txBody>
          <a:bodyPr/>
          <a:lstStyle/>
          <a:p>
            <a:pPr eaLnBrk="1" hangingPunct="1"/>
            <a:r>
              <a:rPr lang="zh-TW" altLang="en-US" sz="3200" b="1" dirty="0" smtClean="0">
                <a:solidFill>
                  <a:srgbClr val="7030A0"/>
                </a:solidFill>
                <a:effectLst>
                  <a:outerShdw blurRad="38100" dist="38100" dir="2700000" algn="tl">
                    <a:srgbClr val="000000">
                      <a:alpha val="43137"/>
                    </a:srgbClr>
                  </a:outerShdw>
                </a:effectLst>
              </a:rPr>
              <a:t>    柒、</a:t>
            </a:r>
            <a:r>
              <a:rPr lang="zh-TW" altLang="zh-TW" sz="3200" b="1" dirty="0" smtClean="0">
                <a:solidFill>
                  <a:srgbClr val="7030A0"/>
                </a:solidFill>
                <a:effectLst>
                  <a:outerShdw blurRad="38100" dist="38100" dir="2700000" algn="tl">
                    <a:srgbClr val="000000">
                      <a:alpha val="43137"/>
                    </a:srgbClr>
                  </a:outerShdw>
                </a:effectLst>
              </a:rPr>
              <a:t>個別化教育計畫更新格式及撰寫實例</a:t>
            </a:r>
            <a:endParaRPr lang="zh-TW" altLang="en-US" sz="3200" b="1" dirty="0" smtClean="0">
              <a:solidFill>
                <a:srgbClr val="7030A0"/>
              </a:solidFill>
              <a:effectLst>
                <a:outerShdw blurRad="38100" dist="38100" dir="2700000" algn="tl">
                  <a:srgbClr val="000000">
                    <a:alpha val="43137"/>
                  </a:srgbClr>
                </a:outerShdw>
              </a:effectLst>
            </a:endParaRPr>
          </a:p>
        </p:txBody>
      </p:sp>
      <p:pic>
        <p:nvPicPr>
          <p:cNvPr id="409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052736"/>
            <a:ext cx="7344815" cy="5112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136</a:t>
            </a:fld>
            <a:endParaRPr lang="zh-TW" altLang="en-US"/>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76672"/>
            <a:ext cx="7848871" cy="5832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137</a:t>
            </a:fld>
            <a:endParaRPr lang="zh-TW" altLang="en-US"/>
          </a:p>
        </p:txBody>
      </p:sp>
    </p:spTree>
    <p:extLst>
      <p:ext uri="{BB962C8B-B14F-4D97-AF65-F5344CB8AC3E}">
        <p14:creationId xmlns:p14="http://schemas.microsoft.com/office/powerpoint/2010/main" val="474940707"/>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16631"/>
            <a:ext cx="8712968" cy="662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138</a:t>
            </a:fld>
            <a:endParaRPr lang="zh-TW" altLang="en-US"/>
          </a:p>
        </p:txBody>
      </p:sp>
    </p:spTree>
    <p:extLst>
      <p:ext uri="{BB962C8B-B14F-4D97-AF65-F5344CB8AC3E}">
        <p14:creationId xmlns:p14="http://schemas.microsoft.com/office/powerpoint/2010/main" val="267505769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836712"/>
            <a:ext cx="770485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139</a:t>
            </a:fld>
            <a:endParaRPr lang="zh-TW" altLang="en-US"/>
          </a:p>
        </p:txBody>
      </p:sp>
    </p:spTree>
    <p:extLst>
      <p:ext uri="{BB962C8B-B14F-4D97-AF65-F5344CB8AC3E}">
        <p14:creationId xmlns:p14="http://schemas.microsoft.com/office/powerpoint/2010/main" val="886095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11560" y="908720"/>
            <a:ext cx="8075240" cy="4572000"/>
          </a:xfrm>
          <a:solidFill>
            <a:schemeClr val="bg2"/>
          </a:solidFill>
          <a:ln>
            <a:solidFill>
              <a:schemeClr val="bg2">
                <a:lumMod val="10000"/>
              </a:schemeClr>
            </a:solidFill>
          </a:ln>
        </p:spPr>
        <p:txBody>
          <a:bodyPr/>
          <a:lstStyle/>
          <a:p>
            <a:pPr marL="0" indent="0">
              <a:buNone/>
            </a:pPr>
            <a:r>
              <a:rPr lang="zh-TW" altLang="en-US" sz="2800" b="1" i="1" dirty="0" smtClean="0">
                <a:solidFill>
                  <a:srgbClr val="990000"/>
                </a:solidFill>
                <a:effectLst>
                  <a:outerShdw blurRad="38100" dist="38100" dir="2700000" algn="tl">
                    <a:srgbClr val="000000">
                      <a:alpha val="43137"/>
                    </a:srgbClr>
                  </a:outerShdw>
                </a:effectLst>
              </a:rPr>
              <a:t>     </a:t>
            </a:r>
            <a:r>
              <a:rPr lang="zh-TW" altLang="en-US" sz="2800" b="1" i="1" dirty="0" smtClean="0">
                <a:solidFill>
                  <a:srgbClr val="990000"/>
                </a:solidFill>
                <a:effectLst>
                  <a:outerShdw blurRad="38100" dist="38100" dir="2700000" algn="tl">
                    <a:srgbClr val="000000">
                      <a:alpha val="43137"/>
                    </a:srgbClr>
                  </a:outerShdw>
                </a:effectLst>
                <a:latin typeface="+mn-ea"/>
              </a:rPr>
              <a:t>五</a:t>
            </a:r>
            <a:r>
              <a:rPr lang="zh-TW" altLang="en-US" sz="2800" b="1" i="1" dirty="0">
                <a:solidFill>
                  <a:srgbClr val="990000"/>
                </a:solidFill>
                <a:effectLst>
                  <a:outerShdw blurRad="38100" dist="38100" dir="2700000" algn="tl">
                    <a:srgbClr val="000000">
                      <a:alpha val="43137"/>
                    </a:srgbClr>
                  </a:outerShdw>
                </a:effectLst>
                <a:latin typeface="+mn-ea"/>
              </a:rPr>
              <a:t>、學生之轉銜輔導及服務內容。</a:t>
            </a:r>
            <a:endParaRPr lang="en-US" altLang="zh-TW" sz="2800" b="1" i="1" dirty="0">
              <a:effectLst>
                <a:outerShdw blurRad="38100" dist="38100" dir="2700000" algn="tl">
                  <a:srgbClr val="000000">
                    <a:alpha val="43137"/>
                  </a:srgbClr>
                </a:outerShdw>
              </a:effectLst>
              <a:latin typeface="+mn-ea"/>
            </a:endParaRPr>
          </a:p>
          <a:p>
            <a:pPr marL="0" indent="0">
              <a:buNone/>
            </a:pPr>
            <a:r>
              <a:rPr lang="zh-TW" altLang="en-US" sz="2000" b="1" dirty="0" smtClean="0">
                <a:solidFill>
                  <a:srgbClr val="0000FF"/>
                </a:solidFill>
                <a:effectLst>
                  <a:outerShdw blurRad="38100" dist="38100" dir="2700000" algn="tl">
                    <a:srgbClr val="000000">
                      <a:alpha val="43137"/>
                    </a:srgbClr>
                  </a:outerShdw>
                </a:effectLst>
                <a:latin typeface="+mn-ea"/>
              </a:rPr>
              <a:t>       </a:t>
            </a:r>
            <a:r>
              <a:rPr lang="en-US" altLang="zh-TW" sz="2000" b="1" dirty="0" smtClean="0">
                <a:solidFill>
                  <a:srgbClr val="0000FF"/>
                </a:solidFill>
                <a:effectLst>
                  <a:outerShdw blurRad="38100" dist="38100" dir="2700000" algn="tl">
                    <a:srgbClr val="000000">
                      <a:alpha val="43137"/>
                    </a:srgbClr>
                  </a:outerShdw>
                </a:effectLst>
                <a:latin typeface="+mn-ea"/>
              </a:rPr>
              <a:t>1</a:t>
            </a:r>
            <a:r>
              <a:rPr lang="zh-TW" altLang="en-US" sz="2000" b="1" dirty="0">
                <a:solidFill>
                  <a:srgbClr val="0000FF"/>
                </a:solidFill>
                <a:effectLst>
                  <a:outerShdw blurRad="38100" dist="38100" dir="2700000" algn="tl">
                    <a:srgbClr val="000000">
                      <a:alpha val="43137"/>
                    </a:srgbClr>
                  </a:outerShdw>
                </a:effectLst>
                <a:latin typeface="+mn-ea"/>
              </a:rPr>
              <a:t>、</a:t>
            </a:r>
            <a:r>
              <a:rPr lang="zh-TW" altLang="en-US" sz="2000" b="1" dirty="0" smtClean="0">
                <a:solidFill>
                  <a:srgbClr val="0000FF"/>
                </a:solidFill>
                <a:effectLst>
                  <a:outerShdw blurRad="38100" dist="38100" dir="2700000" algn="tl">
                    <a:srgbClr val="000000">
                      <a:alpha val="43137"/>
                    </a:srgbClr>
                  </a:outerShdw>
                </a:effectLst>
                <a:latin typeface="+mn-ea"/>
              </a:rPr>
              <a:t>台灣</a:t>
            </a:r>
            <a:r>
              <a:rPr lang="zh-TW" altLang="en-US" sz="2000" b="1" dirty="0">
                <a:solidFill>
                  <a:srgbClr val="0000FF"/>
                </a:solidFill>
                <a:effectLst>
                  <a:outerShdw blurRad="38100" dist="38100" dir="2700000" algn="tl">
                    <a:srgbClr val="000000">
                      <a:alpha val="43137"/>
                    </a:srgbClr>
                  </a:outerShdw>
                </a:effectLst>
                <a:latin typeface="+mn-ea"/>
              </a:rPr>
              <a:t>特殊教育法第三十一</a:t>
            </a:r>
            <a:r>
              <a:rPr lang="zh-TW" altLang="en-US" sz="2000" b="1" dirty="0" smtClean="0">
                <a:solidFill>
                  <a:srgbClr val="0000FF"/>
                </a:solidFill>
                <a:effectLst>
                  <a:outerShdw blurRad="38100" dist="38100" dir="2700000" algn="tl">
                    <a:srgbClr val="000000">
                      <a:alpha val="43137"/>
                    </a:srgbClr>
                  </a:outerShdw>
                </a:effectLst>
                <a:latin typeface="+mn-ea"/>
              </a:rPr>
              <a:t>條</a:t>
            </a:r>
            <a:r>
              <a:rPr lang="zh-TW" altLang="en-US" sz="1000" b="1" dirty="0" smtClean="0">
                <a:solidFill>
                  <a:prstClr val="black"/>
                </a:solidFill>
                <a:latin typeface="新細明體"/>
              </a:rPr>
              <a:t>＊</a:t>
            </a:r>
            <a:r>
              <a:rPr lang="en-US" altLang="zh-TW" sz="1000" b="1" dirty="0" smtClean="0">
                <a:solidFill>
                  <a:prstClr val="black"/>
                </a:solidFill>
                <a:latin typeface="新細明體"/>
              </a:rPr>
              <a:t>9</a:t>
            </a:r>
            <a:r>
              <a:rPr lang="zh-TW" altLang="en-US" sz="2000" b="1" dirty="0" smtClean="0">
                <a:solidFill>
                  <a:srgbClr val="0000FF"/>
                </a:solidFill>
                <a:effectLst>
                  <a:outerShdw blurRad="38100" dist="38100" dir="2700000" algn="tl">
                    <a:srgbClr val="000000">
                      <a:alpha val="43137"/>
                    </a:srgbClr>
                  </a:outerShdw>
                </a:effectLst>
                <a:latin typeface="+mn-ea"/>
              </a:rPr>
              <a:t>：</a:t>
            </a:r>
            <a:r>
              <a:rPr lang="zh-TW" altLang="en-US" sz="2000" dirty="0" smtClean="0">
                <a:solidFill>
                  <a:srgbClr val="663300"/>
                </a:solidFill>
                <a:latin typeface="+mn-ea"/>
              </a:rPr>
              <a:t>「為</a:t>
            </a:r>
            <a:r>
              <a:rPr lang="zh-TW" altLang="en-US" sz="2000" dirty="0">
                <a:solidFill>
                  <a:srgbClr val="663300"/>
                </a:solidFill>
                <a:latin typeface="+mn-ea"/>
              </a:rPr>
              <a:t>使各教育階段身心障礙</a:t>
            </a:r>
            <a:r>
              <a:rPr lang="zh-TW" altLang="en-US" sz="2000" dirty="0" smtClean="0">
                <a:solidFill>
                  <a:srgbClr val="663300"/>
                </a:solidFill>
                <a:latin typeface="+mn-ea"/>
              </a:rPr>
              <a:t>學生</a:t>
            </a:r>
            <a:endParaRPr lang="en-US" altLang="zh-TW" sz="2000" dirty="0" smtClean="0">
              <a:solidFill>
                <a:srgbClr val="663300"/>
              </a:solidFill>
              <a:latin typeface="+mn-ea"/>
            </a:endParaRPr>
          </a:p>
          <a:p>
            <a:pPr marL="0" indent="0">
              <a:buNone/>
            </a:pPr>
            <a:r>
              <a:rPr lang="zh-TW" altLang="en-US" sz="2000" dirty="0">
                <a:solidFill>
                  <a:srgbClr val="663300"/>
                </a:solidFill>
                <a:latin typeface="+mn-ea"/>
              </a:rPr>
              <a:t> </a:t>
            </a:r>
            <a:r>
              <a:rPr lang="zh-TW" altLang="en-US" sz="2000" dirty="0" smtClean="0">
                <a:solidFill>
                  <a:srgbClr val="663300"/>
                </a:solidFill>
                <a:latin typeface="+mn-ea"/>
              </a:rPr>
              <a:t>            服務需求得以</a:t>
            </a:r>
            <a:r>
              <a:rPr lang="zh-TW" altLang="en-US" sz="2000" dirty="0">
                <a:solidFill>
                  <a:srgbClr val="663300"/>
                </a:solidFill>
                <a:latin typeface="+mn-ea"/>
              </a:rPr>
              <a:t>銜接，各級學校應提供</a:t>
            </a:r>
            <a:r>
              <a:rPr lang="zh-TW" altLang="en-US" sz="2000" b="1" dirty="0">
                <a:solidFill>
                  <a:srgbClr val="FF0000"/>
                </a:solidFill>
                <a:effectLst>
                  <a:outerShdw blurRad="38100" dist="38100" dir="2700000" algn="tl">
                    <a:srgbClr val="000000">
                      <a:alpha val="43137"/>
                    </a:srgbClr>
                  </a:outerShdw>
                </a:effectLst>
                <a:latin typeface="+mn-ea"/>
              </a:rPr>
              <a:t>整體性</a:t>
            </a:r>
            <a:r>
              <a:rPr lang="zh-TW" altLang="en-US" sz="2000" dirty="0">
                <a:solidFill>
                  <a:srgbClr val="663300"/>
                </a:solidFill>
                <a:latin typeface="+mn-ea"/>
              </a:rPr>
              <a:t>與</a:t>
            </a:r>
            <a:r>
              <a:rPr lang="zh-TW" altLang="en-US" sz="2000" b="1" dirty="0" smtClean="0">
                <a:solidFill>
                  <a:srgbClr val="FF0000"/>
                </a:solidFill>
                <a:effectLst>
                  <a:outerShdw blurRad="38100" dist="38100" dir="2700000" algn="tl">
                    <a:srgbClr val="000000">
                      <a:alpha val="43137"/>
                    </a:srgbClr>
                  </a:outerShdw>
                </a:effectLst>
                <a:latin typeface="+mn-ea"/>
              </a:rPr>
              <a:t>持續性</a:t>
            </a:r>
            <a:r>
              <a:rPr lang="zh-TW" altLang="en-US" sz="2000" b="1" dirty="0" smtClean="0">
                <a:solidFill>
                  <a:srgbClr val="FF00FF"/>
                </a:solidFill>
                <a:effectLst>
                  <a:outerShdw blurRad="38100" dist="38100" dir="2700000" algn="tl">
                    <a:srgbClr val="000000">
                      <a:alpha val="43137"/>
                    </a:srgbClr>
                  </a:outerShdw>
                </a:effectLst>
                <a:latin typeface="+mn-ea"/>
              </a:rPr>
              <a:t>轉</a:t>
            </a:r>
            <a:r>
              <a:rPr lang="zh-TW" altLang="en-US" sz="2000" b="1" dirty="0">
                <a:solidFill>
                  <a:srgbClr val="FF00FF"/>
                </a:solidFill>
                <a:effectLst>
                  <a:outerShdw blurRad="38100" dist="38100" dir="2700000" algn="tl">
                    <a:srgbClr val="000000">
                      <a:alpha val="43137"/>
                    </a:srgbClr>
                  </a:outerShdw>
                </a:effectLst>
                <a:latin typeface="+mn-ea"/>
              </a:rPr>
              <a:t>銜</a:t>
            </a:r>
            <a:r>
              <a:rPr lang="zh-TW" altLang="en-US" sz="2000" b="1" dirty="0" smtClean="0">
                <a:solidFill>
                  <a:srgbClr val="FF00FF"/>
                </a:solidFill>
                <a:effectLst>
                  <a:outerShdw blurRad="38100" dist="38100" dir="2700000" algn="tl">
                    <a:srgbClr val="000000">
                      <a:alpha val="43137"/>
                    </a:srgbClr>
                  </a:outerShdw>
                </a:effectLst>
                <a:latin typeface="+mn-ea"/>
              </a:rPr>
              <a:t>輔導</a:t>
            </a:r>
            <a:endParaRPr lang="en-US" altLang="zh-TW" sz="2000" b="1" dirty="0" smtClean="0">
              <a:solidFill>
                <a:srgbClr val="FF00FF"/>
              </a:solidFill>
              <a:effectLst>
                <a:outerShdw blurRad="38100" dist="38100" dir="2700000" algn="tl">
                  <a:srgbClr val="000000">
                    <a:alpha val="43137"/>
                  </a:srgbClr>
                </a:outerShdw>
              </a:effectLst>
              <a:latin typeface="+mn-ea"/>
            </a:endParaRPr>
          </a:p>
          <a:p>
            <a:pPr marL="0" indent="0">
              <a:buNone/>
            </a:pPr>
            <a:r>
              <a:rPr lang="zh-TW" altLang="en-US" sz="2000" b="1" dirty="0">
                <a:solidFill>
                  <a:srgbClr val="FF00FF"/>
                </a:solidFill>
                <a:effectLst>
                  <a:outerShdw blurRad="38100" dist="38100" dir="2700000" algn="tl">
                    <a:srgbClr val="000000">
                      <a:alpha val="43137"/>
                    </a:srgbClr>
                  </a:outerShdw>
                </a:effectLst>
                <a:latin typeface="+mn-ea"/>
              </a:rPr>
              <a:t> </a:t>
            </a:r>
            <a:r>
              <a:rPr lang="zh-TW" altLang="en-US" sz="2000" b="1" dirty="0" smtClean="0">
                <a:solidFill>
                  <a:srgbClr val="FF00FF"/>
                </a:solidFill>
                <a:effectLst>
                  <a:outerShdw blurRad="38100" dist="38100" dir="2700000" algn="tl">
                    <a:srgbClr val="000000">
                      <a:alpha val="43137"/>
                    </a:srgbClr>
                  </a:outerShdw>
                </a:effectLst>
                <a:latin typeface="+mn-ea"/>
              </a:rPr>
              <a:t>           及</a:t>
            </a:r>
            <a:r>
              <a:rPr lang="zh-TW" altLang="en-US" sz="2000" b="1" dirty="0">
                <a:solidFill>
                  <a:srgbClr val="FF00FF"/>
                </a:solidFill>
                <a:effectLst>
                  <a:outerShdw blurRad="38100" dist="38100" dir="2700000" algn="tl">
                    <a:srgbClr val="000000">
                      <a:alpha val="43137"/>
                    </a:srgbClr>
                  </a:outerShdw>
                </a:effectLst>
                <a:latin typeface="+mn-ea"/>
              </a:rPr>
              <a:t>服務</a:t>
            </a:r>
            <a:r>
              <a:rPr lang="zh-TW" altLang="en-US" sz="2000" dirty="0">
                <a:solidFill>
                  <a:srgbClr val="663300"/>
                </a:solidFill>
                <a:latin typeface="+mn-ea"/>
              </a:rPr>
              <a:t>；其轉銜輔導及服務之</a:t>
            </a:r>
            <a:r>
              <a:rPr lang="zh-TW" altLang="en-US" sz="2000" dirty="0" smtClean="0">
                <a:solidFill>
                  <a:srgbClr val="663300"/>
                </a:solidFill>
                <a:latin typeface="+mn-ea"/>
              </a:rPr>
              <a:t>辦法，由</a:t>
            </a:r>
            <a:r>
              <a:rPr lang="zh-TW" altLang="en-US" sz="2000" dirty="0">
                <a:solidFill>
                  <a:srgbClr val="663300"/>
                </a:solidFill>
                <a:latin typeface="+mn-ea"/>
              </a:rPr>
              <a:t>中央主管機關定之。</a:t>
            </a:r>
            <a:r>
              <a:rPr lang="zh-TW" altLang="en-US" sz="2000" dirty="0" smtClean="0">
                <a:solidFill>
                  <a:srgbClr val="663300"/>
                </a:solidFill>
                <a:latin typeface="+mn-ea"/>
              </a:rPr>
              <a:t>」</a:t>
            </a:r>
            <a:endParaRPr lang="en-US" altLang="zh-TW" sz="2000" dirty="0" smtClean="0">
              <a:solidFill>
                <a:srgbClr val="663300"/>
              </a:solidFill>
              <a:latin typeface="+mn-ea"/>
            </a:endParaRPr>
          </a:p>
          <a:p>
            <a:pPr marL="0" indent="0">
              <a:buNone/>
            </a:pPr>
            <a:r>
              <a:rPr lang="zh-TW" altLang="en-US" sz="2000" dirty="0">
                <a:solidFill>
                  <a:srgbClr val="663300"/>
                </a:solidFill>
                <a:latin typeface="+mn-ea"/>
              </a:rPr>
              <a:t> </a:t>
            </a:r>
            <a:r>
              <a:rPr lang="zh-TW" altLang="en-US" sz="2000" dirty="0" smtClean="0">
                <a:solidFill>
                  <a:srgbClr val="663300"/>
                </a:solidFill>
                <a:latin typeface="+mn-ea"/>
              </a:rPr>
              <a:t>      </a:t>
            </a:r>
            <a:r>
              <a:rPr lang="en-US" altLang="zh-TW" sz="2000" b="1" dirty="0" smtClean="0">
                <a:solidFill>
                  <a:srgbClr val="0000FF"/>
                </a:solidFill>
                <a:effectLst>
                  <a:outerShdw blurRad="38100" dist="38100" dir="2700000" algn="tl">
                    <a:srgbClr val="000000">
                      <a:alpha val="43137"/>
                    </a:srgbClr>
                  </a:outerShdw>
                </a:effectLst>
                <a:latin typeface="+mn-ea"/>
              </a:rPr>
              <a:t>2</a:t>
            </a:r>
            <a:r>
              <a:rPr lang="zh-TW" altLang="en-US" sz="2000" b="1" dirty="0" smtClean="0">
                <a:solidFill>
                  <a:srgbClr val="0000FF"/>
                </a:solidFill>
                <a:effectLst>
                  <a:outerShdw blurRad="38100" dist="38100" dir="2700000" algn="tl">
                    <a:srgbClr val="000000">
                      <a:alpha val="43137"/>
                    </a:srgbClr>
                  </a:outerShdw>
                </a:effectLst>
                <a:latin typeface="+mn-ea"/>
              </a:rPr>
              <a:t>、</a:t>
            </a:r>
            <a:r>
              <a:rPr lang="zh-TW" altLang="en-US" sz="2000" b="1" dirty="0">
                <a:solidFill>
                  <a:srgbClr val="FF00FF"/>
                </a:solidFill>
                <a:effectLst>
                  <a:outerShdw blurRad="38100" dist="38100" dir="2700000" algn="tl">
                    <a:srgbClr val="000000">
                      <a:alpha val="43137"/>
                    </a:srgbClr>
                  </a:outerShdw>
                </a:effectLst>
                <a:latin typeface="新細明體"/>
              </a:rPr>
              <a:t>各教育階段身心障礙學生轉銜輔導及服務</a:t>
            </a:r>
            <a:r>
              <a:rPr lang="zh-TW" altLang="en-US" sz="2000" b="1" dirty="0" smtClean="0">
                <a:solidFill>
                  <a:srgbClr val="FF00FF"/>
                </a:solidFill>
                <a:effectLst>
                  <a:outerShdw blurRad="38100" dist="38100" dir="2700000" algn="tl">
                    <a:srgbClr val="000000">
                      <a:alpha val="43137"/>
                    </a:srgbClr>
                  </a:outerShdw>
                </a:effectLst>
                <a:latin typeface="新細明體"/>
              </a:rPr>
              <a:t>辦法</a:t>
            </a:r>
            <a:r>
              <a:rPr lang="zh-TW" altLang="en-US" sz="1000" b="1" dirty="0">
                <a:solidFill>
                  <a:prstClr val="black"/>
                </a:solidFill>
                <a:latin typeface="新細明體"/>
              </a:rPr>
              <a:t>＊</a:t>
            </a:r>
            <a:r>
              <a:rPr lang="en-US" altLang="zh-TW" sz="1000" b="1" dirty="0">
                <a:solidFill>
                  <a:prstClr val="black"/>
                </a:solidFill>
                <a:latin typeface="新細明體"/>
              </a:rPr>
              <a:t>1 </a:t>
            </a:r>
            <a:r>
              <a:rPr lang="en-US" altLang="zh-TW" sz="1000" b="1" dirty="0" smtClean="0">
                <a:solidFill>
                  <a:prstClr val="black"/>
                </a:solidFill>
                <a:latin typeface="新細明體"/>
              </a:rPr>
              <a:t>0</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r>
              <a:rPr lang="en-US" altLang="zh-TW" sz="20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2010</a:t>
            </a:r>
            <a:r>
              <a:rPr lang="zh-TW" altLang="en-US" sz="20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en-US" altLang="zh-TW" sz="2000" b="1" dirty="0" smtClean="0">
              <a:solidFill>
                <a:srgbClr val="0000FF"/>
              </a:solidFill>
              <a:effectLst>
                <a:outerShdw blurRad="38100" dist="38100" dir="2700000" algn="tl">
                  <a:srgbClr val="000000">
                    <a:alpha val="43137"/>
                  </a:srgbClr>
                </a:outerShdw>
              </a:effectLst>
              <a:latin typeface="+mn-ea"/>
            </a:endParaRPr>
          </a:p>
          <a:p>
            <a:pPr marL="0" indent="0">
              <a:buNone/>
            </a:pPr>
            <a:r>
              <a:rPr lang="zh-TW" altLang="en-US" sz="2000" dirty="0">
                <a:solidFill>
                  <a:srgbClr val="663300"/>
                </a:solidFill>
                <a:latin typeface="+mn-ea"/>
              </a:rPr>
              <a:t> </a:t>
            </a:r>
            <a:r>
              <a:rPr lang="zh-TW" altLang="en-US" sz="2000" dirty="0" smtClean="0">
                <a:solidFill>
                  <a:srgbClr val="663300"/>
                </a:solidFill>
                <a:latin typeface="+mn-ea"/>
              </a:rPr>
              <a:t>      </a:t>
            </a:r>
            <a:endParaRPr lang="en-US" altLang="zh-TW" sz="2000" dirty="0">
              <a:solidFill>
                <a:srgbClr val="663300"/>
              </a:solidFill>
              <a:latin typeface="+mn-ea"/>
            </a:endParaRPr>
          </a:p>
          <a:p>
            <a:pPr marL="0" indent="0">
              <a:buNone/>
            </a:pPr>
            <a:endParaRPr lang="zh-TW" altLang="en-US" dirty="0"/>
          </a:p>
        </p:txBody>
      </p:sp>
      <p:graphicFrame>
        <p:nvGraphicFramePr>
          <p:cNvPr id="5" name="內容版面配置區 4"/>
          <p:cNvGraphicFramePr>
            <a:graphicFrameLocks/>
          </p:cNvGraphicFramePr>
          <p:nvPr>
            <p:extLst>
              <p:ext uri="{D42A27DB-BD31-4B8C-83A1-F6EECF244321}">
                <p14:modId xmlns:p14="http://schemas.microsoft.com/office/powerpoint/2010/main" val="3609938138"/>
              </p:ext>
            </p:extLst>
          </p:nvPr>
        </p:nvGraphicFramePr>
        <p:xfrm>
          <a:off x="1043608" y="3140968"/>
          <a:ext cx="7560840"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14</a:t>
            </a:fld>
            <a:endParaRPr lang="zh-TW" altLang="en-US"/>
          </a:p>
        </p:txBody>
      </p:sp>
    </p:spTree>
    <p:extLst>
      <p:ext uri="{BB962C8B-B14F-4D97-AF65-F5344CB8AC3E}">
        <p14:creationId xmlns:p14="http://schemas.microsoft.com/office/powerpoint/2010/main" val="3791232848"/>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2656"/>
            <a:ext cx="8136903"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140</a:t>
            </a:fld>
            <a:endParaRPr lang="zh-TW" altLang="en-US"/>
          </a:p>
        </p:txBody>
      </p:sp>
    </p:spTree>
    <p:extLst>
      <p:ext uri="{BB962C8B-B14F-4D97-AF65-F5344CB8AC3E}">
        <p14:creationId xmlns:p14="http://schemas.microsoft.com/office/powerpoint/2010/main" val="412499441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2656"/>
            <a:ext cx="8064895"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141</a:t>
            </a:fld>
            <a:endParaRPr lang="zh-TW" altLang="en-US"/>
          </a:p>
        </p:txBody>
      </p:sp>
    </p:spTree>
    <p:extLst>
      <p:ext uri="{BB962C8B-B14F-4D97-AF65-F5344CB8AC3E}">
        <p14:creationId xmlns:p14="http://schemas.microsoft.com/office/powerpoint/2010/main" val="81588201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60648"/>
            <a:ext cx="8136904"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142</a:t>
            </a:fld>
            <a:endParaRPr lang="zh-TW" altLang="en-US"/>
          </a:p>
        </p:txBody>
      </p:sp>
    </p:spTree>
    <p:extLst>
      <p:ext uri="{BB962C8B-B14F-4D97-AF65-F5344CB8AC3E}">
        <p14:creationId xmlns:p14="http://schemas.microsoft.com/office/powerpoint/2010/main" val="287991091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6633"/>
            <a:ext cx="8496944" cy="6741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143</a:t>
            </a:fld>
            <a:endParaRPr lang="zh-TW" altLang="en-US"/>
          </a:p>
        </p:txBody>
      </p:sp>
    </p:spTree>
    <p:extLst>
      <p:ext uri="{BB962C8B-B14F-4D97-AF65-F5344CB8AC3E}">
        <p14:creationId xmlns:p14="http://schemas.microsoft.com/office/powerpoint/2010/main" val="267504887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04664"/>
            <a:ext cx="8136904"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144</a:t>
            </a:fld>
            <a:endParaRPr lang="zh-TW" altLang="en-US"/>
          </a:p>
        </p:txBody>
      </p:sp>
    </p:spTree>
    <p:extLst>
      <p:ext uri="{BB962C8B-B14F-4D97-AF65-F5344CB8AC3E}">
        <p14:creationId xmlns:p14="http://schemas.microsoft.com/office/powerpoint/2010/main" val="79239498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60648"/>
            <a:ext cx="7920880"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145</a:t>
            </a:fld>
            <a:endParaRPr lang="zh-TW" altLang="en-US"/>
          </a:p>
        </p:txBody>
      </p:sp>
    </p:spTree>
    <p:extLst>
      <p:ext uri="{BB962C8B-B14F-4D97-AF65-F5344CB8AC3E}">
        <p14:creationId xmlns:p14="http://schemas.microsoft.com/office/powerpoint/2010/main" val="2978891807"/>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620688"/>
            <a:ext cx="7848872"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146</a:t>
            </a:fld>
            <a:endParaRPr lang="zh-TW" altLang="en-US"/>
          </a:p>
        </p:txBody>
      </p:sp>
    </p:spTree>
    <p:extLst>
      <p:ext uri="{BB962C8B-B14F-4D97-AF65-F5344CB8AC3E}">
        <p14:creationId xmlns:p14="http://schemas.microsoft.com/office/powerpoint/2010/main" val="241083418"/>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39700"/>
            <a:ext cx="8280920" cy="657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147</a:t>
            </a:fld>
            <a:endParaRPr lang="zh-TW" altLang="en-US"/>
          </a:p>
        </p:txBody>
      </p:sp>
    </p:spTree>
    <p:extLst>
      <p:ext uri="{BB962C8B-B14F-4D97-AF65-F5344CB8AC3E}">
        <p14:creationId xmlns:p14="http://schemas.microsoft.com/office/powerpoint/2010/main" val="3622371863"/>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2656"/>
            <a:ext cx="8064896"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148</a:t>
            </a:fld>
            <a:endParaRPr lang="zh-TW" altLang="en-US"/>
          </a:p>
        </p:txBody>
      </p:sp>
    </p:spTree>
    <p:extLst>
      <p:ext uri="{BB962C8B-B14F-4D97-AF65-F5344CB8AC3E}">
        <p14:creationId xmlns:p14="http://schemas.microsoft.com/office/powerpoint/2010/main" val="3232732662"/>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2656"/>
            <a:ext cx="8208912"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149</a:t>
            </a:fld>
            <a:endParaRPr lang="zh-TW" altLang="en-US"/>
          </a:p>
        </p:txBody>
      </p:sp>
    </p:spTree>
    <p:extLst>
      <p:ext uri="{BB962C8B-B14F-4D97-AF65-F5344CB8AC3E}">
        <p14:creationId xmlns:p14="http://schemas.microsoft.com/office/powerpoint/2010/main" val="5298296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1124744"/>
            <a:ext cx="7772400" cy="2808312"/>
          </a:xfrm>
          <a:solidFill>
            <a:schemeClr val="bg2"/>
          </a:solidFill>
          <a:ln w="12700">
            <a:solidFill>
              <a:schemeClr val="bg2">
                <a:lumMod val="25000"/>
              </a:schemeClr>
            </a:solidFill>
          </a:ln>
        </p:spPr>
        <p:txBody>
          <a:bodyPr/>
          <a:lstStyle/>
          <a:p>
            <a:pPr marL="0" indent="0">
              <a:buNone/>
            </a:pPr>
            <a:r>
              <a:rPr lang="zh-TW" altLang="en-US" sz="2400" b="1" dirty="0" smtClean="0">
                <a:solidFill>
                  <a:srgbClr val="663300"/>
                </a:solidFill>
                <a:effectLst>
                  <a:outerShdw blurRad="38100" dist="38100" dir="2700000" algn="tl">
                    <a:srgbClr val="000000">
                      <a:alpha val="43137"/>
                    </a:srgbClr>
                  </a:outerShdw>
                </a:effectLst>
              </a:rPr>
              <a:t>議題四：</a:t>
            </a:r>
            <a:r>
              <a:rPr lang="zh-TW" altLang="en-US" sz="2400" dirty="0" smtClean="0">
                <a:solidFill>
                  <a:srgbClr val="0000FF"/>
                </a:solidFill>
              </a:rPr>
              <a:t>配合各教育</a:t>
            </a:r>
            <a:r>
              <a:rPr lang="zh-TW" altLang="zh-TW" sz="2400" dirty="0" smtClean="0">
                <a:solidFill>
                  <a:srgbClr val="0000FF"/>
                </a:solidFill>
                <a:latin typeface="+mn-ea"/>
              </a:rPr>
              <a:t>階段</a:t>
            </a:r>
            <a:r>
              <a:rPr lang="zh-TW" altLang="zh-TW" sz="2400" dirty="0">
                <a:solidFill>
                  <a:srgbClr val="0000FF"/>
                </a:solidFill>
                <a:latin typeface="+mn-ea"/>
              </a:rPr>
              <a:t>不同</a:t>
            </a:r>
            <a:r>
              <a:rPr lang="zh-TW" altLang="en-US" sz="2400" dirty="0">
                <a:solidFill>
                  <a:srgbClr val="0000FF"/>
                </a:solidFill>
                <a:latin typeface="+mn-ea"/>
              </a:rPr>
              <a:t>特教</a:t>
            </a:r>
            <a:r>
              <a:rPr lang="zh-TW" altLang="zh-TW" sz="2400" dirty="0">
                <a:solidFill>
                  <a:srgbClr val="0000FF"/>
                </a:solidFill>
                <a:latin typeface="+mn-ea"/>
              </a:rPr>
              <a:t>安置（</a:t>
            </a:r>
            <a:r>
              <a:rPr lang="zh-TW" altLang="zh-TW" sz="2400" dirty="0">
                <a:solidFill>
                  <a:srgbClr val="FF00FF"/>
                </a:solidFill>
                <a:latin typeface="+mn-ea"/>
              </a:rPr>
              <a:t>特殊教育</a:t>
            </a:r>
            <a:r>
              <a:rPr lang="zh-TW" altLang="zh-TW" sz="2400" dirty="0" smtClean="0">
                <a:solidFill>
                  <a:srgbClr val="FF00FF"/>
                </a:solidFill>
                <a:latin typeface="+mn-ea"/>
              </a:rPr>
              <a:t>學校</a:t>
            </a:r>
            <a:endParaRPr lang="en-US" altLang="zh-TW" sz="2400" dirty="0" smtClean="0">
              <a:solidFill>
                <a:srgbClr val="FF00FF"/>
              </a:solidFill>
              <a:latin typeface="+mn-ea"/>
            </a:endParaRPr>
          </a:p>
          <a:p>
            <a:pPr marL="0" indent="0">
              <a:buNone/>
            </a:pPr>
            <a:r>
              <a:rPr lang="zh-TW" altLang="en-US" sz="2400" dirty="0">
                <a:solidFill>
                  <a:srgbClr val="FF00FF"/>
                </a:solidFill>
                <a:latin typeface="+mn-ea"/>
              </a:rPr>
              <a:t> </a:t>
            </a:r>
            <a:r>
              <a:rPr lang="zh-TW" altLang="en-US" sz="2400" dirty="0" smtClean="0">
                <a:solidFill>
                  <a:srgbClr val="FF00FF"/>
                </a:solidFill>
                <a:latin typeface="+mn-ea"/>
              </a:rPr>
              <a:t>              </a:t>
            </a:r>
            <a:r>
              <a:rPr lang="zh-TW" altLang="zh-TW" sz="2400" dirty="0" smtClean="0">
                <a:solidFill>
                  <a:srgbClr val="FF00FF"/>
                </a:solidFill>
                <a:latin typeface="+mn-ea"/>
              </a:rPr>
              <a:t>及綜合</a:t>
            </a:r>
            <a:r>
              <a:rPr lang="zh-TW" altLang="zh-TW" sz="2400" dirty="0">
                <a:solidFill>
                  <a:srgbClr val="FF00FF"/>
                </a:solidFill>
                <a:latin typeface="+mn-ea"/>
              </a:rPr>
              <a:t>職能科、資源教室</a:t>
            </a:r>
            <a:r>
              <a:rPr lang="zh-TW" altLang="en-US" sz="2400" dirty="0">
                <a:solidFill>
                  <a:srgbClr val="FF00FF"/>
                </a:solidFill>
                <a:latin typeface="+mn-ea"/>
              </a:rPr>
              <a:t>（班）</a:t>
            </a:r>
            <a:r>
              <a:rPr lang="zh-TW" altLang="zh-TW" sz="2400" dirty="0">
                <a:solidFill>
                  <a:srgbClr val="FF00FF"/>
                </a:solidFill>
                <a:latin typeface="+mn-ea"/>
              </a:rPr>
              <a:t>、巡迴輔導</a:t>
            </a:r>
            <a:r>
              <a:rPr lang="zh-TW" altLang="en-US" sz="2400" dirty="0" smtClean="0">
                <a:solidFill>
                  <a:srgbClr val="FF00FF"/>
                </a:solidFill>
                <a:latin typeface="+mn-ea"/>
              </a:rPr>
              <a:t>、</a:t>
            </a:r>
            <a:endParaRPr lang="en-US" altLang="zh-TW" sz="2400" dirty="0" smtClean="0">
              <a:solidFill>
                <a:srgbClr val="FF00FF"/>
              </a:solidFill>
              <a:latin typeface="+mn-ea"/>
            </a:endParaRPr>
          </a:p>
          <a:p>
            <a:pPr marL="0" indent="0">
              <a:buNone/>
            </a:pPr>
            <a:r>
              <a:rPr lang="zh-TW" altLang="en-US" sz="2400" dirty="0">
                <a:solidFill>
                  <a:srgbClr val="FF00FF"/>
                </a:solidFill>
                <a:latin typeface="+mn-ea"/>
              </a:rPr>
              <a:t> </a:t>
            </a:r>
            <a:r>
              <a:rPr lang="zh-TW" altLang="en-US" sz="2400" dirty="0" smtClean="0">
                <a:solidFill>
                  <a:srgbClr val="FF00FF"/>
                </a:solidFill>
                <a:latin typeface="+mn-ea"/>
              </a:rPr>
              <a:t>              特殊教育</a:t>
            </a:r>
            <a:r>
              <a:rPr lang="zh-TW" altLang="en-US" sz="2400" dirty="0">
                <a:solidFill>
                  <a:srgbClr val="FF00FF"/>
                </a:solidFill>
                <a:latin typeface="+mn-ea"/>
              </a:rPr>
              <a:t>方案</a:t>
            </a:r>
            <a:r>
              <a:rPr lang="zh-TW" altLang="zh-TW" sz="2400" dirty="0">
                <a:solidFill>
                  <a:srgbClr val="FF00FF"/>
                </a:solidFill>
                <a:latin typeface="+mn-ea"/>
              </a:rPr>
              <a:t>等</a:t>
            </a:r>
            <a:r>
              <a:rPr lang="zh-TW" altLang="zh-TW" sz="2400" dirty="0">
                <a:solidFill>
                  <a:srgbClr val="0000FF"/>
                </a:solidFill>
                <a:latin typeface="+mn-ea"/>
              </a:rPr>
              <a:t>）</a:t>
            </a:r>
            <a:r>
              <a:rPr lang="zh-TW" altLang="en-US" sz="2400" dirty="0" smtClean="0">
                <a:solidFill>
                  <a:srgbClr val="0000FF"/>
                </a:solidFill>
                <a:latin typeface="+mn-ea"/>
              </a:rPr>
              <a:t>，</a:t>
            </a:r>
            <a:r>
              <a:rPr lang="zh-TW" altLang="zh-TW" sz="2400" dirty="0" smtClean="0">
                <a:solidFill>
                  <a:srgbClr val="0000FF"/>
                </a:solidFill>
                <a:latin typeface="+mn-ea"/>
              </a:rPr>
              <a:t>高中</a:t>
            </a:r>
            <a:r>
              <a:rPr lang="zh-TW" altLang="en-US" sz="2400" dirty="0" smtClean="0">
                <a:solidFill>
                  <a:srgbClr val="0000FF"/>
                </a:solidFill>
                <a:latin typeface="+mn-ea"/>
              </a:rPr>
              <a:t>、高</a:t>
            </a:r>
            <a:r>
              <a:rPr lang="zh-TW" altLang="zh-TW" sz="2400" dirty="0" smtClean="0">
                <a:solidFill>
                  <a:srgbClr val="0000FF"/>
                </a:solidFill>
                <a:latin typeface="+mn-ea"/>
              </a:rPr>
              <a:t>職</a:t>
            </a:r>
            <a:r>
              <a:rPr lang="zh-TW" altLang="en-US" sz="2400" dirty="0" smtClean="0">
                <a:solidFill>
                  <a:srgbClr val="0000FF"/>
                </a:solidFill>
                <a:latin typeface="+mn-ea"/>
              </a:rPr>
              <a:t>以下</a:t>
            </a:r>
            <a:r>
              <a:rPr lang="zh-TW" altLang="zh-TW" sz="2400" dirty="0" smtClean="0">
                <a:solidFill>
                  <a:srgbClr val="0000FF"/>
                </a:solidFill>
                <a:latin typeface="+mn-ea"/>
              </a:rPr>
              <a:t>個別化</a:t>
            </a:r>
            <a:endParaRPr lang="en-US" altLang="zh-TW" sz="2400" dirty="0" smtClean="0">
              <a:solidFill>
                <a:srgbClr val="0000FF"/>
              </a:solidFill>
              <a:latin typeface="+mn-ea"/>
            </a:endParaRPr>
          </a:p>
          <a:p>
            <a:pPr marL="0" indent="0">
              <a:buNone/>
            </a:pPr>
            <a:r>
              <a:rPr lang="zh-TW" altLang="en-US" sz="2400" dirty="0">
                <a:solidFill>
                  <a:srgbClr val="0000FF"/>
                </a:solidFill>
                <a:latin typeface="+mn-ea"/>
              </a:rPr>
              <a:t> </a:t>
            </a:r>
            <a:r>
              <a:rPr lang="zh-TW" altLang="en-US" sz="2400" dirty="0" smtClean="0">
                <a:solidFill>
                  <a:srgbClr val="0000FF"/>
                </a:solidFill>
                <a:latin typeface="+mn-ea"/>
              </a:rPr>
              <a:t>              </a:t>
            </a:r>
            <a:r>
              <a:rPr lang="zh-TW" altLang="zh-TW" sz="2400" dirty="0" smtClean="0">
                <a:solidFill>
                  <a:srgbClr val="0000FF"/>
                </a:solidFill>
                <a:latin typeface="+mn-ea"/>
              </a:rPr>
              <a:t>教育計畫</a:t>
            </a:r>
            <a:r>
              <a:rPr lang="zh-TW" altLang="en-US" sz="2400" dirty="0" smtClean="0">
                <a:solidFill>
                  <a:srgbClr val="0000FF"/>
                </a:solidFill>
                <a:latin typeface="+mn-ea"/>
              </a:rPr>
              <a:t>之學年與學期</a:t>
            </a:r>
            <a:r>
              <a:rPr lang="zh-TW" altLang="en-US" sz="2400" dirty="0">
                <a:solidFill>
                  <a:srgbClr val="0000FF"/>
                </a:solidFill>
                <a:latin typeface="+mn-ea"/>
              </a:rPr>
              <a:t>教育</a:t>
            </a:r>
            <a:r>
              <a:rPr lang="zh-TW" altLang="en-US" sz="2400" dirty="0" smtClean="0">
                <a:solidFill>
                  <a:srgbClr val="0000FF"/>
                </a:solidFill>
                <a:latin typeface="+mn-ea"/>
              </a:rPr>
              <a:t>目標，</a:t>
            </a:r>
            <a:r>
              <a:rPr lang="zh-TW" altLang="en-US" sz="2400" dirty="0" smtClean="0">
                <a:solidFill>
                  <a:srgbClr val="0000FF"/>
                </a:solidFill>
              </a:rPr>
              <a:t>需要</a:t>
            </a:r>
            <a:endParaRPr lang="en-US" altLang="zh-TW" sz="2400" dirty="0" smtClean="0">
              <a:solidFill>
                <a:srgbClr val="0000FF"/>
              </a:solidFill>
            </a:endParaRPr>
          </a:p>
          <a:p>
            <a:pPr marL="0" indent="0">
              <a:buNone/>
            </a:pPr>
            <a:r>
              <a:rPr lang="zh-TW" altLang="en-US" sz="2400" dirty="0">
                <a:solidFill>
                  <a:srgbClr val="0000FF"/>
                </a:solidFill>
              </a:rPr>
              <a:t> </a:t>
            </a:r>
            <a:r>
              <a:rPr lang="zh-TW" altLang="en-US" sz="2400" dirty="0" smtClean="0">
                <a:solidFill>
                  <a:srgbClr val="0000FF"/>
                </a:solidFill>
              </a:rPr>
              <a:t>                「</a:t>
            </a:r>
            <a:r>
              <a:rPr lang="zh-TW" altLang="en-US" sz="2400" b="1" dirty="0" smtClean="0">
                <a:solidFill>
                  <a:srgbClr val="FF0000"/>
                </a:solidFill>
              </a:rPr>
              <a:t>統合</a:t>
            </a:r>
            <a:r>
              <a:rPr lang="zh-TW" altLang="en-US" sz="2400" dirty="0" smtClean="0">
                <a:solidFill>
                  <a:srgbClr val="0000FF"/>
                </a:solidFill>
              </a:rPr>
              <a:t>」或「</a:t>
            </a:r>
            <a:r>
              <a:rPr lang="zh-TW" altLang="en-US" sz="2400" b="1" dirty="0" smtClean="0">
                <a:solidFill>
                  <a:srgbClr val="FF0000"/>
                </a:solidFill>
              </a:rPr>
              <a:t>分科</a:t>
            </a:r>
            <a:r>
              <a:rPr lang="zh-TW" altLang="en-US" sz="2400" dirty="0" smtClean="0">
                <a:solidFill>
                  <a:srgbClr val="0000FF"/>
                </a:solidFill>
              </a:rPr>
              <a:t>」撰寫。</a:t>
            </a:r>
            <a:endParaRPr lang="zh-TW" altLang="en-US" sz="2400"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15</a:t>
            </a:fld>
            <a:endParaRPr lang="zh-TW" altLang="en-US"/>
          </a:p>
        </p:txBody>
      </p:sp>
    </p:spTree>
    <p:extLst>
      <p:ext uri="{BB962C8B-B14F-4D97-AF65-F5344CB8AC3E}">
        <p14:creationId xmlns:p14="http://schemas.microsoft.com/office/powerpoint/2010/main" val="1491003120"/>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620688"/>
            <a:ext cx="7920879"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150</a:t>
            </a:fld>
            <a:endParaRPr lang="zh-TW" altLang="en-US"/>
          </a:p>
        </p:txBody>
      </p:sp>
    </p:spTree>
    <p:extLst>
      <p:ext uri="{BB962C8B-B14F-4D97-AF65-F5344CB8AC3E}">
        <p14:creationId xmlns:p14="http://schemas.microsoft.com/office/powerpoint/2010/main" val="138406983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16632"/>
            <a:ext cx="8280919"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151</a:t>
            </a:fld>
            <a:endParaRPr lang="zh-TW" altLang="en-US"/>
          </a:p>
        </p:txBody>
      </p:sp>
    </p:spTree>
    <p:extLst>
      <p:ext uri="{BB962C8B-B14F-4D97-AF65-F5344CB8AC3E}">
        <p14:creationId xmlns:p14="http://schemas.microsoft.com/office/powerpoint/2010/main" val="693210221"/>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60648"/>
            <a:ext cx="7992887"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152</a:t>
            </a:fld>
            <a:endParaRPr lang="zh-TW" altLang="en-US"/>
          </a:p>
        </p:txBody>
      </p:sp>
    </p:spTree>
    <p:extLst>
      <p:ext uri="{BB962C8B-B14F-4D97-AF65-F5344CB8AC3E}">
        <p14:creationId xmlns:p14="http://schemas.microsoft.com/office/powerpoint/2010/main" val="1650435402"/>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620688"/>
            <a:ext cx="7848871" cy="5832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153</a:t>
            </a:fld>
            <a:endParaRPr lang="zh-TW" altLang="en-US"/>
          </a:p>
        </p:txBody>
      </p:sp>
    </p:spTree>
    <p:extLst>
      <p:ext uri="{BB962C8B-B14F-4D97-AF65-F5344CB8AC3E}">
        <p14:creationId xmlns:p14="http://schemas.microsoft.com/office/powerpoint/2010/main" val="883702338"/>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16632"/>
            <a:ext cx="8064895" cy="648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154</a:t>
            </a:fld>
            <a:endParaRPr lang="zh-TW" altLang="en-US"/>
          </a:p>
        </p:txBody>
      </p:sp>
    </p:spTree>
    <p:extLst>
      <p:ext uri="{BB962C8B-B14F-4D97-AF65-F5344CB8AC3E}">
        <p14:creationId xmlns:p14="http://schemas.microsoft.com/office/powerpoint/2010/main" val="3932832918"/>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92075"/>
            <a:ext cx="8496943" cy="6649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155</a:t>
            </a:fld>
            <a:endParaRPr lang="zh-TW" altLang="en-US"/>
          </a:p>
        </p:txBody>
      </p:sp>
    </p:spTree>
    <p:extLst>
      <p:ext uri="{BB962C8B-B14F-4D97-AF65-F5344CB8AC3E}">
        <p14:creationId xmlns:p14="http://schemas.microsoft.com/office/powerpoint/2010/main" val="701027041"/>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p:txBody>
          <a:bodyPr/>
          <a:lstStyle/>
          <a:p>
            <a:pPr eaLnBrk="1" hangingPunct="1"/>
            <a:endParaRPr lang="zh-TW" altLang="en-US" smtClean="0"/>
          </a:p>
        </p:txBody>
      </p:sp>
      <p:sp>
        <p:nvSpPr>
          <p:cNvPr id="30723" name="Rectangle 3"/>
          <p:cNvSpPr>
            <a:spLocks noGrp="1"/>
          </p:cNvSpPr>
          <p:nvPr>
            <p:ph type="body" idx="1"/>
          </p:nvPr>
        </p:nvSpPr>
        <p:spPr/>
        <p:txBody>
          <a:bodyPr/>
          <a:lstStyle/>
          <a:p>
            <a:pPr eaLnBrk="1" hangingPunct="1"/>
            <a:endParaRPr lang="zh-TW" altLang="en-US" smtClean="0"/>
          </a:p>
          <a:p>
            <a:pPr eaLnBrk="1" hangingPunct="1"/>
            <a:endParaRPr lang="zh-TW" altLang="en-US" smtClean="0"/>
          </a:p>
          <a:p>
            <a:pPr eaLnBrk="1" hangingPunct="1"/>
            <a:endParaRPr lang="zh-TW" altLang="en-US" smtClean="0"/>
          </a:p>
          <a:p>
            <a:pPr eaLnBrk="1" hangingPunct="1"/>
            <a:endParaRPr lang="zh-TW" altLang="en-US" smtClean="0"/>
          </a:p>
          <a:p>
            <a:pPr eaLnBrk="1" hangingPunct="1">
              <a:buFont typeface="Wingdings 2" pitchFamily="18" charset="2"/>
              <a:buNone/>
            </a:pPr>
            <a:r>
              <a:rPr lang="zh-TW" altLang="en-US" smtClean="0"/>
              <a:t>                        </a:t>
            </a:r>
            <a:r>
              <a:rPr lang="en-US" altLang="zh-TW" sz="3600" smtClean="0">
                <a:solidFill>
                  <a:srgbClr val="990000"/>
                </a:solidFill>
              </a:rPr>
              <a:t>THE             END</a:t>
            </a:r>
          </a:p>
          <a:p>
            <a:pPr eaLnBrk="1" hangingPunct="1"/>
            <a:endParaRPr lang="zh-TW" altLang="en-US" sz="3600" smtClean="0">
              <a:solidFill>
                <a:srgbClr val="990000"/>
              </a:solidFill>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156</a:t>
            </a:fld>
            <a:endParaRPr lang="zh-TW"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11560" y="764704"/>
            <a:ext cx="8003232" cy="5112568"/>
          </a:xfrm>
          <a:solidFill>
            <a:schemeClr val="accent6">
              <a:lumMod val="20000"/>
              <a:lumOff val="80000"/>
            </a:schemeClr>
          </a:solidFill>
          <a:ln w="19050">
            <a:solidFill>
              <a:schemeClr val="bg2">
                <a:lumMod val="10000"/>
              </a:schemeClr>
            </a:solidFill>
          </a:ln>
        </p:spPr>
        <p:txBody>
          <a:bodyPr/>
          <a:lstStyle/>
          <a:p>
            <a:pPr marL="0" lvl="0" indent="0" eaLnBrk="1" hangingPunct="1">
              <a:buClr>
                <a:srgbClr val="0F6FC6"/>
              </a:buClr>
              <a:buNone/>
            </a:pPr>
            <a:r>
              <a:rPr lang="zh-TW" altLang="en-US" sz="3200" b="1" dirty="0">
                <a:solidFill>
                  <a:srgbClr val="0000FF"/>
                </a:solidFill>
                <a:effectLst>
                  <a:outerShdw blurRad="38100" dist="38100" dir="2700000" algn="tl">
                    <a:srgbClr val="000000">
                      <a:alpha val="43137"/>
                    </a:srgbClr>
                  </a:outerShdw>
                </a:effectLst>
                <a:latin typeface="新細明體"/>
              </a:rPr>
              <a:t>貳、美國個別化教育</a:t>
            </a:r>
            <a:r>
              <a:rPr lang="zh-TW" altLang="en-US" sz="3200" b="1" dirty="0" smtClean="0">
                <a:solidFill>
                  <a:srgbClr val="0000FF"/>
                </a:solidFill>
                <a:effectLst>
                  <a:outerShdw blurRad="38100" dist="38100" dir="2700000" algn="tl">
                    <a:srgbClr val="000000">
                      <a:alpha val="43137"/>
                    </a:srgbClr>
                  </a:outerShdw>
                </a:effectLst>
                <a:latin typeface="新細明體"/>
              </a:rPr>
              <a:t>計畫發展</a:t>
            </a:r>
            <a:endParaRPr lang="en-US" altLang="zh-TW" sz="3200" b="1" dirty="0">
              <a:solidFill>
                <a:srgbClr val="0000FF"/>
              </a:solidFill>
              <a:effectLst>
                <a:outerShdw blurRad="38100" dist="38100" dir="2700000" algn="tl">
                  <a:srgbClr val="000000">
                    <a:alpha val="43137"/>
                  </a:srgbClr>
                </a:outerShdw>
              </a:effectLst>
              <a:latin typeface="新細明體"/>
            </a:endParaRPr>
          </a:p>
          <a:p>
            <a:pPr marL="0" indent="0" eaLnBrk="1" hangingPunct="1">
              <a:lnSpc>
                <a:spcPct val="90000"/>
              </a:lnSpc>
              <a:buNone/>
            </a:pPr>
            <a:r>
              <a:rPr lang="zh-TW" altLang="en-US" dirty="0" smtClean="0">
                <a:solidFill>
                  <a:srgbClr val="7030A0"/>
                </a:solidFill>
              </a:rPr>
              <a:t>（一）</a:t>
            </a:r>
            <a:r>
              <a:rPr lang="en-US" altLang="zh-TW" sz="2800" dirty="0" smtClean="0">
                <a:solidFill>
                  <a:srgbClr val="7030A0"/>
                </a:solidFill>
                <a:latin typeface="+mn-ea"/>
              </a:rPr>
              <a:t>1975</a:t>
            </a:r>
            <a:r>
              <a:rPr lang="zh-TW" altLang="en-US" sz="2800" dirty="0" smtClean="0">
                <a:solidFill>
                  <a:srgbClr val="7030A0"/>
                </a:solidFill>
                <a:latin typeface="+mn-ea"/>
              </a:rPr>
              <a:t> 年美國通過的 </a:t>
            </a:r>
            <a:r>
              <a:rPr lang="en-US" altLang="zh-TW" sz="2800" dirty="0" smtClean="0">
                <a:solidFill>
                  <a:srgbClr val="7030A0"/>
                </a:solidFill>
                <a:latin typeface="+mn-ea"/>
              </a:rPr>
              <a:t>94–142</a:t>
            </a:r>
            <a:r>
              <a:rPr lang="zh-TW" altLang="en-US" sz="2800" dirty="0" smtClean="0">
                <a:solidFill>
                  <a:srgbClr val="7030A0"/>
                </a:solidFill>
                <a:latin typeface="+mn-ea"/>
              </a:rPr>
              <a:t> 公法，亦即</a:t>
            </a:r>
            <a:endParaRPr lang="en-US" altLang="zh-TW" sz="2800" dirty="0" smtClean="0">
              <a:solidFill>
                <a:srgbClr val="7030A0"/>
              </a:solidFill>
              <a:latin typeface="+mn-ea"/>
            </a:endParaRPr>
          </a:p>
          <a:p>
            <a:pPr marL="0" indent="0" eaLnBrk="1" hangingPunct="1">
              <a:lnSpc>
                <a:spcPct val="90000"/>
              </a:lnSpc>
              <a:buNone/>
            </a:pPr>
            <a:r>
              <a:rPr lang="zh-TW" altLang="en-US" sz="2800" dirty="0" smtClean="0">
                <a:solidFill>
                  <a:srgbClr val="7030A0"/>
                </a:solidFill>
                <a:latin typeface="+mn-ea"/>
              </a:rPr>
              <a:t>              「</a:t>
            </a:r>
            <a:r>
              <a:rPr lang="zh-TW" altLang="en-US" sz="2800" b="1" dirty="0" smtClean="0">
                <a:solidFill>
                  <a:srgbClr val="FF0000"/>
                </a:solidFill>
                <a:latin typeface="+mn-ea"/>
              </a:rPr>
              <a:t>全體障礙兒童教育法案</a:t>
            </a:r>
            <a:r>
              <a:rPr lang="zh-TW" altLang="en-US" sz="2800" dirty="0">
                <a:solidFill>
                  <a:srgbClr val="7030A0"/>
                </a:solidFill>
                <a:latin typeface="+mn-ea"/>
              </a:rPr>
              <a:t>」，主要</a:t>
            </a:r>
            <a:r>
              <a:rPr lang="zh-TW" altLang="en-US" sz="2800" dirty="0" smtClean="0">
                <a:solidFill>
                  <a:srgbClr val="7030A0"/>
                </a:solidFill>
                <a:latin typeface="+mn-ea"/>
              </a:rPr>
              <a:t>內容：</a:t>
            </a:r>
            <a:endParaRPr lang="en-US" altLang="zh-TW" sz="2800" dirty="0" smtClean="0">
              <a:solidFill>
                <a:srgbClr val="7030A0"/>
              </a:solidFill>
              <a:latin typeface="+mn-ea"/>
            </a:endParaRPr>
          </a:p>
          <a:p>
            <a:pPr marL="0" indent="0" eaLnBrk="1" hangingPunct="1">
              <a:lnSpc>
                <a:spcPct val="90000"/>
              </a:lnSpc>
              <a:buNone/>
            </a:pPr>
            <a:r>
              <a:rPr lang="zh-TW" altLang="en-US" sz="2800" dirty="0" smtClean="0"/>
              <a:t>     </a:t>
            </a:r>
            <a:r>
              <a:rPr lang="en-US" altLang="zh-TW" sz="2800" dirty="0" smtClean="0">
                <a:solidFill>
                  <a:srgbClr val="C00000"/>
                </a:solidFill>
                <a:latin typeface="+mn-ea"/>
              </a:rPr>
              <a:t>1</a:t>
            </a:r>
            <a:r>
              <a:rPr lang="zh-TW" altLang="en-US" sz="2800" dirty="0" smtClean="0">
                <a:solidFill>
                  <a:srgbClr val="C00000"/>
                </a:solidFill>
                <a:latin typeface="+mn-ea"/>
              </a:rPr>
              <a:t>、零</a:t>
            </a:r>
            <a:r>
              <a:rPr lang="zh-TW" altLang="en-US" sz="2800" dirty="0">
                <a:solidFill>
                  <a:srgbClr val="C00000"/>
                </a:solidFill>
                <a:latin typeface="+mn-ea"/>
              </a:rPr>
              <a:t>拒絕：提供全體障礙兒童免費及適切教育</a:t>
            </a:r>
          </a:p>
          <a:p>
            <a:pPr marL="0" indent="0" eaLnBrk="1" hangingPunct="1">
              <a:lnSpc>
                <a:spcPct val="90000"/>
              </a:lnSpc>
              <a:buNone/>
            </a:pPr>
            <a:r>
              <a:rPr lang="zh-TW" altLang="en-US" sz="2800" dirty="0">
                <a:solidFill>
                  <a:srgbClr val="002060"/>
                </a:solidFill>
                <a:latin typeface="+mn-ea"/>
              </a:rPr>
              <a:t>   </a:t>
            </a:r>
            <a:r>
              <a:rPr lang="zh-TW" altLang="en-US" sz="2800" dirty="0" smtClean="0">
                <a:solidFill>
                  <a:srgbClr val="002060"/>
                </a:solidFill>
                <a:latin typeface="+mn-ea"/>
              </a:rPr>
              <a:t>       </a:t>
            </a:r>
            <a:r>
              <a:rPr lang="en-US" altLang="zh-TW" sz="2800" dirty="0" smtClean="0">
                <a:solidFill>
                  <a:srgbClr val="002060"/>
                </a:solidFill>
                <a:latin typeface="+mn-ea"/>
              </a:rPr>
              <a:t>(</a:t>
            </a:r>
            <a:r>
              <a:rPr lang="en-US" altLang="zh-TW" sz="2800" dirty="0">
                <a:solidFill>
                  <a:srgbClr val="002060"/>
                </a:solidFill>
                <a:latin typeface="+mn-ea"/>
              </a:rPr>
              <a:t>1)</a:t>
            </a:r>
            <a:r>
              <a:rPr lang="zh-TW" altLang="en-US" sz="2800" dirty="0">
                <a:solidFill>
                  <a:srgbClr val="002060"/>
                </a:solidFill>
                <a:latin typeface="+mn-ea"/>
              </a:rPr>
              <a:t>不得拒絕障礙學生</a:t>
            </a:r>
            <a:r>
              <a:rPr lang="zh-TW" altLang="en-US" sz="2800" dirty="0" smtClean="0">
                <a:solidFill>
                  <a:srgbClr val="002060"/>
                </a:solidFill>
                <a:latin typeface="+mn-ea"/>
              </a:rPr>
              <a:t>入學；</a:t>
            </a:r>
            <a:endParaRPr lang="zh-TW" altLang="en-US" sz="2800" dirty="0">
              <a:solidFill>
                <a:srgbClr val="002060"/>
              </a:solidFill>
              <a:latin typeface="+mn-ea"/>
            </a:endParaRPr>
          </a:p>
          <a:p>
            <a:pPr marL="0" indent="0" eaLnBrk="1" hangingPunct="1">
              <a:lnSpc>
                <a:spcPct val="90000"/>
              </a:lnSpc>
              <a:buNone/>
            </a:pPr>
            <a:r>
              <a:rPr lang="zh-TW" altLang="en-US" sz="2800" dirty="0">
                <a:solidFill>
                  <a:srgbClr val="002060"/>
                </a:solidFill>
                <a:latin typeface="+mn-ea"/>
              </a:rPr>
              <a:t>   </a:t>
            </a:r>
            <a:r>
              <a:rPr lang="zh-TW" altLang="en-US" sz="2800" dirty="0" smtClean="0">
                <a:solidFill>
                  <a:srgbClr val="002060"/>
                </a:solidFill>
                <a:latin typeface="+mn-ea"/>
              </a:rPr>
              <a:t>       </a:t>
            </a:r>
            <a:r>
              <a:rPr lang="en-US" altLang="zh-TW" sz="2800" dirty="0" smtClean="0">
                <a:solidFill>
                  <a:srgbClr val="002060"/>
                </a:solidFill>
                <a:latin typeface="+mn-ea"/>
              </a:rPr>
              <a:t>(</a:t>
            </a:r>
            <a:r>
              <a:rPr lang="en-US" altLang="zh-TW" sz="2800" dirty="0">
                <a:solidFill>
                  <a:srgbClr val="002060"/>
                </a:solidFill>
                <a:latin typeface="+mn-ea"/>
              </a:rPr>
              <a:t>2)</a:t>
            </a:r>
            <a:r>
              <a:rPr lang="zh-TW" altLang="en-US" sz="2800" dirty="0">
                <a:solidFill>
                  <a:srgbClr val="002060"/>
                </a:solidFill>
                <a:latin typeface="+mn-ea"/>
              </a:rPr>
              <a:t>經轉介適得其</a:t>
            </a:r>
            <a:r>
              <a:rPr lang="zh-TW" altLang="en-US" sz="2800" dirty="0" smtClean="0">
                <a:solidFill>
                  <a:srgbClr val="002060"/>
                </a:solidFill>
                <a:latin typeface="+mn-ea"/>
              </a:rPr>
              <a:t>所。</a:t>
            </a:r>
            <a:endParaRPr lang="zh-TW" altLang="en-US" sz="2800" dirty="0">
              <a:solidFill>
                <a:srgbClr val="002060"/>
              </a:solidFill>
              <a:latin typeface="+mn-ea"/>
            </a:endParaRPr>
          </a:p>
          <a:p>
            <a:pPr marL="0" indent="0" eaLnBrk="1" hangingPunct="1">
              <a:lnSpc>
                <a:spcPct val="90000"/>
              </a:lnSpc>
              <a:buNone/>
            </a:pPr>
            <a:r>
              <a:rPr lang="zh-TW" altLang="en-US" sz="2800" dirty="0" smtClean="0">
                <a:solidFill>
                  <a:srgbClr val="002060"/>
                </a:solidFill>
                <a:latin typeface="+mn-ea"/>
              </a:rPr>
              <a:t>     </a:t>
            </a:r>
            <a:r>
              <a:rPr lang="en-US" altLang="zh-TW" sz="2800" dirty="0" smtClean="0">
                <a:solidFill>
                  <a:srgbClr val="C00000"/>
                </a:solidFill>
                <a:latin typeface="+mn-ea"/>
              </a:rPr>
              <a:t>2</a:t>
            </a:r>
            <a:r>
              <a:rPr lang="zh-TW" altLang="en-US" sz="2800" dirty="0" smtClean="0">
                <a:solidFill>
                  <a:srgbClr val="C00000"/>
                </a:solidFill>
                <a:latin typeface="+mn-ea"/>
              </a:rPr>
              <a:t>、非歧視性的</a:t>
            </a:r>
            <a:r>
              <a:rPr lang="zh-TW" altLang="en-US" sz="2800" dirty="0">
                <a:solidFill>
                  <a:srgbClr val="C00000"/>
                </a:solidFill>
                <a:latin typeface="+mn-ea"/>
              </a:rPr>
              <a:t>評量 </a:t>
            </a:r>
          </a:p>
          <a:p>
            <a:pPr marL="0" indent="0" eaLnBrk="1" hangingPunct="1">
              <a:lnSpc>
                <a:spcPct val="90000"/>
              </a:lnSpc>
              <a:buNone/>
            </a:pPr>
            <a:r>
              <a:rPr lang="zh-TW" altLang="en-US" sz="2800" dirty="0" smtClean="0">
                <a:solidFill>
                  <a:srgbClr val="002060"/>
                </a:solidFill>
                <a:latin typeface="+mn-ea"/>
              </a:rPr>
              <a:t>     </a:t>
            </a:r>
            <a:r>
              <a:rPr lang="en-US" altLang="zh-TW" sz="2800" b="1" dirty="0" smtClean="0">
                <a:solidFill>
                  <a:srgbClr val="FF00FF"/>
                </a:solidFill>
                <a:effectLst>
                  <a:outerShdw blurRad="38100" dist="38100" dir="2700000" algn="tl">
                    <a:srgbClr val="000000">
                      <a:alpha val="43137"/>
                    </a:srgbClr>
                  </a:outerShdw>
                </a:effectLst>
                <a:latin typeface="+mn-ea"/>
              </a:rPr>
              <a:t>3</a:t>
            </a:r>
            <a:r>
              <a:rPr lang="zh-TW" altLang="en-US" sz="2800" b="1" dirty="0" smtClean="0">
                <a:solidFill>
                  <a:srgbClr val="FF00FF"/>
                </a:solidFill>
                <a:effectLst>
                  <a:outerShdw blurRad="38100" dist="38100" dir="2700000" algn="tl">
                    <a:srgbClr val="000000">
                      <a:alpha val="43137"/>
                    </a:srgbClr>
                  </a:outerShdw>
                </a:effectLst>
                <a:latin typeface="+mn-ea"/>
              </a:rPr>
              <a:t>、個別</a:t>
            </a:r>
            <a:r>
              <a:rPr lang="zh-TW" altLang="en-US" sz="2800" b="1" dirty="0">
                <a:solidFill>
                  <a:srgbClr val="FF00FF"/>
                </a:solidFill>
                <a:effectLst>
                  <a:outerShdw blurRad="38100" dist="38100" dir="2700000" algn="tl">
                    <a:srgbClr val="000000">
                      <a:alpha val="43137"/>
                    </a:srgbClr>
                  </a:outerShdw>
                </a:effectLst>
                <a:latin typeface="+mn-ea"/>
              </a:rPr>
              <a:t>化教育方案 </a:t>
            </a:r>
            <a:r>
              <a:rPr lang="en-US" altLang="zh-TW" sz="2800" b="1" dirty="0">
                <a:solidFill>
                  <a:srgbClr val="FF00FF"/>
                </a:solidFill>
                <a:effectLst>
                  <a:outerShdw blurRad="38100" dist="38100" dir="2700000" algn="tl">
                    <a:srgbClr val="000000">
                      <a:alpha val="43137"/>
                    </a:srgbClr>
                  </a:outerShdw>
                </a:effectLst>
                <a:latin typeface="+mn-ea"/>
              </a:rPr>
              <a:t>(IEP)</a:t>
            </a:r>
          </a:p>
          <a:p>
            <a:pPr marL="0" indent="0" eaLnBrk="1" hangingPunct="1">
              <a:lnSpc>
                <a:spcPct val="90000"/>
              </a:lnSpc>
              <a:buNone/>
            </a:pPr>
            <a:r>
              <a:rPr lang="zh-TW" altLang="en-US" sz="2800" dirty="0" smtClean="0">
                <a:solidFill>
                  <a:srgbClr val="002060"/>
                </a:solidFill>
                <a:latin typeface="+mn-ea"/>
              </a:rPr>
              <a:t>     </a:t>
            </a:r>
            <a:r>
              <a:rPr lang="en-US" altLang="zh-TW" sz="2800" dirty="0" smtClean="0">
                <a:solidFill>
                  <a:srgbClr val="C00000"/>
                </a:solidFill>
                <a:latin typeface="+mn-ea"/>
              </a:rPr>
              <a:t>4</a:t>
            </a:r>
            <a:r>
              <a:rPr lang="zh-TW" altLang="en-US" sz="2800" dirty="0" smtClean="0">
                <a:solidFill>
                  <a:srgbClr val="C00000"/>
                </a:solidFill>
                <a:latin typeface="+mn-ea"/>
              </a:rPr>
              <a:t>、最少限制環境 </a:t>
            </a:r>
            <a:r>
              <a:rPr lang="en-US" altLang="zh-TW" sz="2800" dirty="0">
                <a:solidFill>
                  <a:srgbClr val="C00000"/>
                </a:solidFill>
                <a:latin typeface="+mn-ea"/>
              </a:rPr>
              <a:t>(LRE</a:t>
            </a:r>
            <a:r>
              <a:rPr lang="en-US" altLang="zh-TW" sz="2800" dirty="0" smtClean="0">
                <a:solidFill>
                  <a:srgbClr val="C00000"/>
                </a:solidFill>
                <a:latin typeface="+mn-ea"/>
              </a:rPr>
              <a:t>)</a:t>
            </a:r>
            <a:r>
              <a:rPr lang="zh-TW" altLang="en-US" sz="2800" dirty="0" smtClean="0">
                <a:solidFill>
                  <a:srgbClr val="C00000"/>
                </a:solidFill>
                <a:latin typeface="+mn-ea"/>
              </a:rPr>
              <a:t>。</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16</a:t>
            </a:fld>
            <a:endParaRPr lang="zh-TW" altLang="en-US"/>
          </a:p>
        </p:txBody>
      </p:sp>
    </p:spTree>
    <p:extLst>
      <p:ext uri="{BB962C8B-B14F-4D97-AF65-F5344CB8AC3E}">
        <p14:creationId xmlns:p14="http://schemas.microsoft.com/office/powerpoint/2010/main" val="18025209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611560" y="764704"/>
            <a:ext cx="7920880" cy="5256584"/>
          </a:xfrm>
          <a:solidFill>
            <a:schemeClr val="accent6">
              <a:lumMod val="20000"/>
              <a:lumOff val="80000"/>
            </a:schemeClr>
          </a:solidFill>
          <a:ln w="19050">
            <a:solidFill>
              <a:schemeClr val="bg2">
                <a:lumMod val="10000"/>
              </a:schemeClr>
            </a:solidFill>
          </a:ln>
        </p:spPr>
        <p:txBody>
          <a:bodyPr/>
          <a:lstStyle/>
          <a:p>
            <a:pPr marL="0" indent="0" eaLnBrk="1" hangingPunct="1">
              <a:lnSpc>
                <a:spcPct val="90000"/>
              </a:lnSpc>
              <a:buNone/>
            </a:pPr>
            <a:r>
              <a:rPr lang="zh-TW" altLang="en-US" sz="2800" dirty="0" smtClean="0">
                <a:solidFill>
                  <a:srgbClr val="7030A0"/>
                </a:solidFill>
                <a:latin typeface="+mn-ea"/>
              </a:rPr>
              <a:t>     （二）美國 </a:t>
            </a:r>
            <a:r>
              <a:rPr lang="en-US" altLang="zh-TW" sz="2800" dirty="0" smtClean="0">
                <a:solidFill>
                  <a:srgbClr val="7030A0"/>
                </a:solidFill>
                <a:latin typeface="+mn-ea"/>
              </a:rPr>
              <a:t>1997</a:t>
            </a:r>
            <a:r>
              <a:rPr lang="zh-TW" altLang="en-US" sz="2800" dirty="0" smtClean="0">
                <a:solidFill>
                  <a:srgbClr val="7030A0"/>
                </a:solidFill>
                <a:latin typeface="+mn-ea"/>
              </a:rPr>
              <a:t> 年修正</a:t>
            </a:r>
            <a:r>
              <a:rPr lang="zh-TW" altLang="en-US" sz="2800" b="1" dirty="0" smtClean="0">
                <a:solidFill>
                  <a:srgbClr val="FF0000"/>
                </a:solidFill>
                <a:latin typeface="+mn-ea"/>
              </a:rPr>
              <a:t>身心障礙者教育法案</a:t>
            </a:r>
            <a:endParaRPr lang="en-US" altLang="zh-TW" sz="2800" b="1" dirty="0" smtClean="0">
              <a:solidFill>
                <a:srgbClr val="FF0000"/>
              </a:solidFill>
              <a:latin typeface="+mn-ea"/>
            </a:endParaRPr>
          </a:p>
          <a:p>
            <a:pPr marL="0" indent="0" eaLnBrk="1" hangingPunct="1">
              <a:lnSpc>
                <a:spcPct val="90000"/>
              </a:lnSpc>
              <a:buNone/>
            </a:pPr>
            <a:r>
              <a:rPr lang="zh-TW" altLang="en-US" sz="2800" dirty="0" smtClean="0">
                <a:solidFill>
                  <a:srgbClr val="7030A0"/>
                </a:solidFill>
                <a:latin typeface="+mn-ea"/>
              </a:rPr>
              <a:t>               （</a:t>
            </a:r>
            <a:r>
              <a:rPr lang="en-US" altLang="zh-TW" sz="2800" dirty="0" smtClean="0">
                <a:solidFill>
                  <a:srgbClr val="FF0000"/>
                </a:solidFill>
                <a:latin typeface="+mn-ea"/>
              </a:rPr>
              <a:t>IDEA</a:t>
            </a:r>
            <a:r>
              <a:rPr lang="zh-TW" altLang="en-US" sz="2800" dirty="0" smtClean="0">
                <a:solidFill>
                  <a:srgbClr val="7030A0"/>
                </a:solidFill>
                <a:latin typeface="+mn-ea"/>
              </a:rPr>
              <a:t>），配合</a:t>
            </a:r>
            <a:r>
              <a:rPr lang="zh-TW" altLang="en-US" sz="2800" b="1" dirty="0" smtClean="0">
                <a:solidFill>
                  <a:srgbClr val="FF00FF"/>
                </a:solidFill>
                <a:latin typeface="+mn-ea"/>
              </a:rPr>
              <a:t>融合教育</a:t>
            </a:r>
            <a:r>
              <a:rPr lang="zh-TW" altLang="en-US" sz="2800" dirty="0" smtClean="0">
                <a:solidFill>
                  <a:srgbClr val="7030A0"/>
                </a:solidFill>
                <a:latin typeface="+mn-ea"/>
              </a:rPr>
              <a:t>發展，具體</a:t>
            </a:r>
            <a:endParaRPr lang="en-US" altLang="zh-TW" sz="2800" dirty="0" smtClean="0">
              <a:solidFill>
                <a:srgbClr val="7030A0"/>
              </a:solidFill>
              <a:latin typeface="+mn-ea"/>
            </a:endParaRPr>
          </a:p>
          <a:p>
            <a:pPr marL="0" indent="0" eaLnBrk="1" hangingPunct="1">
              <a:lnSpc>
                <a:spcPct val="90000"/>
              </a:lnSpc>
              <a:buNone/>
            </a:pPr>
            <a:r>
              <a:rPr lang="zh-TW" altLang="en-US" sz="2800" dirty="0">
                <a:solidFill>
                  <a:srgbClr val="7030A0"/>
                </a:solidFill>
                <a:latin typeface="+mn-ea"/>
              </a:rPr>
              <a:t> </a:t>
            </a:r>
            <a:r>
              <a:rPr lang="zh-TW" altLang="en-US" sz="2800" dirty="0" smtClean="0">
                <a:solidFill>
                  <a:srgbClr val="7030A0"/>
                </a:solidFill>
                <a:latin typeface="+mn-ea"/>
              </a:rPr>
              <a:t>                修訂：</a:t>
            </a:r>
            <a:r>
              <a:rPr lang="en-US" altLang="zh-TW" sz="2800" dirty="0" smtClean="0">
                <a:solidFill>
                  <a:srgbClr val="7030A0"/>
                </a:solidFill>
                <a:latin typeface="+mn-ea"/>
              </a:rPr>
              <a:t>(1)</a:t>
            </a:r>
            <a:r>
              <a:rPr lang="zh-TW" altLang="en-US" sz="2800" dirty="0" smtClean="0">
                <a:solidFill>
                  <a:srgbClr val="7030A0"/>
                </a:solidFill>
                <a:latin typeface="+mn-ea"/>
              </a:rPr>
              <a:t>經費、</a:t>
            </a:r>
            <a:r>
              <a:rPr lang="en-US" altLang="zh-TW" sz="2800" dirty="0" smtClean="0">
                <a:solidFill>
                  <a:srgbClr val="7030A0"/>
                </a:solidFill>
                <a:latin typeface="+mn-ea"/>
              </a:rPr>
              <a:t>(2)</a:t>
            </a:r>
            <a:r>
              <a:rPr lang="zh-TW" altLang="en-US" sz="2800" dirty="0" smtClean="0">
                <a:solidFill>
                  <a:srgbClr val="7030A0"/>
                </a:solidFill>
                <a:latin typeface="+mn-ea"/>
              </a:rPr>
              <a:t>早期療育、</a:t>
            </a:r>
            <a:r>
              <a:rPr lang="en-US" altLang="zh-TW" sz="2800" dirty="0" smtClean="0">
                <a:solidFill>
                  <a:srgbClr val="7030A0"/>
                </a:solidFill>
                <a:latin typeface="+mn-ea"/>
              </a:rPr>
              <a:t>(3) </a:t>
            </a:r>
            <a:r>
              <a:rPr lang="en-US" altLang="zh-TW" sz="2800" b="1" dirty="0" smtClean="0">
                <a:solidFill>
                  <a:srgbClr val="FF00FF"/>
                </a:solidFill>
                <a:latin typeface="+mn-ea"/>
              </a:rPr>
              <a:t>IEP</a:t>
            </a:r>
          </a:p>
          <a:p>
            <a:pPr marL="0" indent="0" eaLnBrk="1" hangingPunct="1">
              <a:lnSpc>
                <a:spcPct val="90000"/>
              </a:lnSpc>
              <a:buNone/>
            </a:pPr>
            <a:r>
              <a:rPr lang="zh-TW" altLang="en-US" sz="2800" b="1" dirty="0">
                <a:solidFill>
                  <a:srgbClr val="FF00FF"/>
                </a:solidFill>
                <a:latin typeface="+mn-ea"/>
              </a:rPr>
              <a:t> </a:t>
            </a:r>
            <a:r>
              <a:rPr lang="zh-TW" altLang="en-US" sz="2800" b="1" dirty="0" smtClean="0">
                <a:solidFill>
                  <a:srgbClr val="FF00FF"/>
                </a:solidFill>
                <a:latin typeface="+mn-ea"/>
              </a:rPr>
              <a:t>                及相關服務</a:t>
            </a:r>
            <a:r>
              <a:rPr lang="zh-TW" altLang="en-US" sz="2800" dirty="0" smtClean="0">
                <a:solidFill>
                  <a:srgbClr val="7030A0"/>
                </a:solidFill>
                <a:latin typeface="+mn-ea"/>
              </a:rPr>
              <a:t>、</a:t>
            </a:r>
            <a:r>
              <a:rPr lang="en-US" altLang="zh-TW" sz="2800" dirty="0" smtClean="0">
                <a:solidFill>
                  <a:srgbClr val="7030A0"/>
                </a:solidFill>
                <a:latin typeface="+mn-ea"/>
              </a:rPr>
              <a:t>(4)</a:t>
            </a:r>
            <a:r>
              <a:rPr lang="zh-TW" altLang="en-US" sz="2800" b="1" dirty="0" smtClean="0">
                <a:solidFill>
                  <a:srgbClr val="FF00FF"/>
                </a:solidFill>
                <a:latin typeface="+mn-ea"/>
              </a:rPr>
              <a:t>轉銜</a:t>
            </a:r>
            <a:r>
              <a:rPr lang="zh-TW" altLang="en-US" sz="2800" dirty="0" smtClean="0">
                <a:solidFill>
                  <a:srgbClr val="7030A0"/>
                </a:solidFill>
                <a:latin typeface="+mn-ea"/>
              </a:rPr>
              <a:t>需求與服務、</a:t>
            </a:r>
            <a:endParaRPr lang="en-US" altLang="zh-TW" sz="2800" dirty="0" smtClean="0">
              <a:solidFill>
                <a:srgbClr val="7030A0"/>
              </a:solidFill>
              <a:latin typeface="+mn-ea"/>
            </a:endParaRPr>
          </a:p>
          <a:p>
            <a:pPr marL="0" indent="0" eaLnBrk="1" hangingPunct="1">
              <a:lnSpc>
                <a:spcPct val="90000"/>
              </a:lnSpc>
              <a:buNone/>
            </a:pPr>
            <a:r>
              <a:rPr lang="zh-TW" altLang="en-US" sz="2800" dirty="0">
                <a:solidFill>
                  <a:srgbClr val="7030A0"/>
                </a:solidFill>
                <a:latin typeface="+mn-ea"/>
              </a:rPr>
              <a:t> </a:t>
            </a:r>
            <a:r>
              <a:rPr lang="zh-TW" altLang="en-US" sz="2800" dirty="0" smtClean="0">
                <a:solidFill>
                  <a:srgbClr val="7030A0"/>
                </a:solidFill>
                <a:latin typeface="+mn-ea"/>
              </a:rPr>
              <a:t>                </a:t>
            </a:r>
            <a:r>
              <a:rPr lang="en-US" altLang="zh-TW" sz="2800" dirty="0" smtClean="0">
                <a:solidFill>
                  <a:srgbClr val="7030A0"/>
                </a:solidFill>
                <a:latin typeface="+mn-ea"/>
              </a:rPr>
              <a:t>(5)</a:t>
            </a:r>
            <a:r>
              <a:rPr lang="zh-TW" altLang="en-US" sz="2800" dirty="0" smtClean="0">
                <a:solidFill>
                  <a:srgbClr val="7030A0"/>
                </a:solidFill>
                <a:latin typeface="+mn-ea"/>
              </a:rPr>
              <a:t>重視訴訟程序保障等。</a:t>
            </a:r>
          </a:p>
          <a:p>
            <a:pPr marL="0" indent="0" eaLnBrk="1" hangingPunct="1">
              <a:buNone/>
            </a:pPr>
            <a:r>
              <a:rPr lang="zh-TW" altLang="en-US" sz="2800" dirty="0">
                <a:solidFill>
                  <a:srgbClr val="7030A0"/>
                </a:solidFill>
                <a:latin typeface="+mn-ea"/>
              </a:rPr>
              <a:t> </a:t>
            </a:r>
            <a:r>
              <a:rPr lang="zh-TW" altLang="en-US" sz="2800" dirty="0" smtClean="0">
                <a:solidFill>
                  <a:srgbClr val="7030A0"/>
                </a:solidFill>
                <a:latin typeface="+mn-ea"/>
              </a:rPr>
              <a:t>    </a:t>
            </a:r>
            <a:r>
              <a:rPr lang="zh-TW" altLang="en-US" sz="2800" dirty="0" smtClean="0">
                <a:solidFill>
                  <a:srgbClr val="0000FF"/>
                </a:solidFill>
                <a:latin typeface="+mn-ea"/>
              </a:rPr>
              <a:t>（三）</a:t>
            </a:r>
            <a:r>
              <a:rPr lang="zh-TW" altLang="en-US" sz="2800" dirty="0" smtClean="0">
                <a:solidFill>
                  <a:srgbClr val="0000FF"/>
                </a:solidFill>
                <a:latin typeface="+mn-ea"/>
                <a:cs typeface="Times New Roman" pitchFamily="18" charset="0"/>
              </a:rPr>
              <a:t>美國</a:t>
            </a:r>
            <a:r>
              <a:rPr lang="en-US" altLang="zh-TW" sz="2800" dirty="0">
                <a:solidFill>
                  <a:srgbClr val="0000FF"/>
                </a:solidFill>
                <a:latin typeface="+mn-ea"/>
                <a:cs typeface="Times New Roman" pitchFamily="18" charset="0"/>
              </a:rPr>
              <a:t>1997</a:t>
            </a:r>
            <a:r>
              <a:rPr lang="zh-TW" altLang="en-US" sz="2800" dirty="0">
                <a:solidFill>
                  <a:srgbClr val="0000FF"/>
                </a:solidFill>
                <a:latin typeface="+mn-ea"/>
                <a:cs typeface="Times New Roman" pitchFamily="18" charset="0"/>
              </a:rPr>
              <a:t>及</a:t>
            </a:r>
            <a:r>
              <a:rPr lang="en-US" altLang="zh-TW" sz="2800" dirty="0">
                <a:solidFill>
                  <a:srgbClr val="0000FF"/>
                </a:solidFill>
                <a:latin typeface="+mn-ea"/>
                <a:cs typeface="Times New Roman" pitchFamily="18" charset="0"/>
              </a:rPr>
              <a:t>2004</a:t>
            </a:r>
            <a:r>
              <a:rPr lang="zh-TW" altLang="en-US" sz="2800" dirty="0">
                <a:solidFill>
                  <a:srgbClr val="0000FF"/>
                </a:solidFill>
                <a:latin typeface="+mn-ea"/>
                <a:cs typeface="Times New Roman" pitchFamily="18" charset="0"/>
              </a:rPr>
              <a:t>年</a:t>
            </a:r>
            <a:r>
              <a:rPr lang="en-US" altLang="zh-TW" sz="2800" dirty="0" smtClean="0">
                <a:solidFill>
                  <a:srgbClr val="0000FF"/>
                </a:solidFill>
                <a:latin typeface="+mn-ea"/>
                <a:cs typeface="Times New Roman" pitchFamily="18" charset="0"/>
              </a:rPr>
              <a:t>IDEA</a:t>
            </a:r>
            <a:r>
              <a:rPr lang="zh-TW" altLang="en-US" sz="2800" dirty="0" smtClean="0">
                <a:solidFill>
                  <a:srgbClr val="0000FF"/>
                </a:solidFill>
                <a:latin typeface="+mn-ea"/>
                <a:cs typeface="Times New Roman" pitchFamily="18" charset="0"/>
              </a:rPr>
              <a:t>、</a:t>
            </a:r>
            <a:r>
              <a:rPr lang="en-US" altLang="zh-TW" sz="2800" dirty="0">
                <a:solidFill>
                  <a:srgbClr val="0000FF"/>
                </a:solidFill>
                <a:latin typeface="+mn-ea"/>
                <a:cs typeface="Times New Roman" pitchFamily="18" charset="0"/>
              </a:rPr>
              <a:t> </a:t>
            </a:r>
            <a:r>
              <a:rPr lang="en-US" altLang="zh-TW" sz="2800" dirty="0" smtClean="0">
                <a:solidFill>
                  <a:srgbClr val="0000FF"/>
                </a:solidFill>
                <a:latin typeface="+mn-ea"/>
                <a:cs typeface="Times New Roman" pitchFamily="18" charset="0"/>
              </a:rPr>
              <a:t>IDEIA</a:t>
            </a:r>
            <a:r>
              <a:rPr lang="zh-TW" altLang="en-US" sz="2800" dirty="0" smtClean="0">
                <a:solidFill>
                  <a:srgbClr val="0000FF"/>
                </a:solidFill>
                <a:latin typeface="+mn-ea"/>
                <a:cs typeface="Times New Roman" pitchFamily="18" charset="0"/>
              </a:rPr>
              <a:t>法案</a:t>
            </a:r>
            <a:r>
              <a:rPr lang="zh-TW" altLang="en-US" sz="2800" dirty="0" smtClean="0">
                <a:solidFill>
                  <a:srgbClr val="00B0F0"/>
                </a:solidFill>
                <a:latin typeface="+mn-ea"/>
                <a:cs typeface="Times New Roman" pitchFamily="18" charset="0"/>
              </a:rPr>
              <a:t>，</a:t>
            </a:r>
            <a:endParaRPr lang="en-US" altLang="zh-TW" sz="2800" dirty="0" smtClean="0">
              <a:solidFill>
                <a:srgbClr val="00B0F0"/>
              </a:solidFill>
              <a:latin typeface="+mn-ea"/>
              <a:cs typeface="Times New Roman" pitchFamily="18" charset="0"/>
            </a:endParaRPr>
          </a:p>
          <a:p>
            <a:pPr marL="0" indent="0" eaLnBrk="1" hangingPunct="1">
              <a:buNone/>
            </a:pPr>
            <a:r>
              <a:rPr lang="zh-TW" altLang="en-US" sz="2800" dirty="0">
                <a:solidFill>
                  <a:srgbClr val="00B0F0"/>
                </a:solidFill>
                <a:latin typeface="+mn-ea"/>
                <a:cs typeface="Times New Roman" pitchFamily="18" charset="0"/>
              </a:rPr>
              <a:t> </a:t>
            </a:r>
            <a:r>
              <a:rPr lang="zh-TW" altLang="en-US" sz="2800" dirty="0" smtClean="0">
                <a:solidFill>
                  <a:srgbClr val="00B0F0"/>
                </a:solidFill>
                <a:latin typeface="+mn-ea"/>
                <a:cs typeface="Times New Roman" pitchFamily="18" charset="0"/>
              </a:rPr>
              <a:t>                亦早已將</a:t>
            </a:r>
            <a:r>
              <a:rPr lang="zh-TW" altLang="en-US" sz="2800" dirty="0" smtClean="0">
                <a:solidFill>
                  <a:srgbClr val="F00606"/>
                </a:solidFill>
                <a:latin typeface="+mn-ea"/>
                <a:cs typeface="Times New Roman" pitchFamily="18" charset="0"/>
              </a:rPr>
              <a:t>行為</a:t>
            </a:r>
            <a:r>
              <a:rPr lang="zh-TW" altLang="en-US" sz="2800" dirty="0">
                <a:solidFill>
                  <a:srgbClr val="F00606"/>
                </a:solidFill>
                <a:latin typeface="+mn-ea"/>
                <a:cs typeface="Times New Roman" pitchFamily="18" charset="0"/>
              </a:rPr>
              <a:t>功能評量與正向行為</a:t>
            </a:r>
            <a:r>
              <a:rPr lang="zh-TW" altLang="en-US" sz="2800" dirty="0" smtClean="0">
                <a:solidFill>
                  <a:srgbClr val="F00606"/>
                </a:solidFill>
                <a:latin typeface="+mn-ea"/>
                <a:cs typeface="Times New Roman" pitchFamily="18" charset="0"/>
              </a:rPr>
              <a:t>支持</a:t>
            </a:r>
            <a:endParaRPr lang="en-US" altLang="zh-TW" sz="2800" dirty="0" smtClean="0">
              <a:solidFill>
                <a:srgbClr val="F00606"/>
              </a:solidFill>
              <a:latin typeface="+mn-ea"/>
              <a:cs typeface="Times New Roman" pitchFamily="18" charset="0"/>
            </a:endParaRPr>
          </a:p>
          <a:p>
            <a:pPr marL="0" indent="0" eaLnBrk="1" hangingPunct="1">
              <a:buNone/>
            </a:pPr>
            <a:r>
              <a:rPr lang="zh-TW" altLang="en-US" sz="2800" dirty="0">
                <a:solidFill>
                  <a:srgbClr val="F00606"/>
                </a:solidFill>
                <a:latin typeface="+mn-ea"/>
                <a:cs typeface="Times New Roman" pitchFamily="18" charset="0"/>
              </a:rPr>
              <a:t> </a:t>
            </a:r>
            <a:r>
              <a:rPr lang="zh-TW" altLang="en-US" sz="2800" dirty="0" smtClean="0">
                <a:solidFill>
                  <a:srgbClr val="F00606"/>
                </a:solidFill>
                <a:latin typeface="+mn-ea"/>
                <a:cs typeface="Times New Roman" pitchFamily="18" charset="0"/>
              </a:rPr>
              <a:t>                </a:t>
            </a:r>
            <a:r>
              <a:rPr lang="zh-TW" altLang="en-US" sz="2800" dirty="0" smtClean="0">
                <a:solidFill>
                  <a:srgbClr val="00B0F0"/>
                </a:solidFill>
                <a:latin typeface="+mn-ea"/>
                <a:cs typeface="Times New Roman" pitchFamily="18" charset="0"/>
              </a:rPr>
              <a:t>，列為身心</a:t>
            </a:r>
            <a:r>
              <a:rPr lang="zh-TW" altLang="en-US" sz="2800" dirty="0">
                <a:solidFill>
                  <a:srgbClr val="00B0F0"/>
                </a:solidFill>
                <a:latin typeface="+mn-ea"/>
                <a:cs typeface="Times New Roman" pitchFamily="18" charset="0"/>
              </a:rPr>
              <a:t>障礙學生個別化教育計畫</a:t>
            </a:r>
            <a:r>
              <a:rPr lang="zh-TW" altLang="en-US" sz="2800" dirty="0" smtClean="0">
                <a:solidFill>
                  <a:srgbClr val="00B0F0"/>
                </a:solidFill>
                <a:latin typeface="+mn-ea"/>
                <a:cs typeface="Times New Roman" pitchFamily="18" charset="0"/>
              </a:rPr>
              <a:t>的</a:t>
            </a:r>
            <a:endParaRPr lang="en-US" altLang="zh-TW" sz="2800" dirty="0" smtClean="0">
              <a:solidFill>
                <a:srgbClr val="00B0F0"/>
              </a:solidFill>
              <a:latin typeface="+mn-ea"/>
              <a:cs typeface="Times New Roman" pitchFamily="18" charset="0"/>
            </a:endParaRPr>
          </a:p>
          <a:p>
            <a:pPr marL="0" indent="0" eaLnBrk="1" hangingPunct="1">
              <a:buNone/>
            </a:pPr>
            <a:r>
              <a:rPr lang="zh-TW" altLang="en-US" sz="2800" dirty="0">
                <a:solidFill>
                  <a:srgbClr val="00B0F0"/>
                </a:solidFill>
                <a:latin typeface="+mn-ea"/>
                <a:cs typeface="Times New Roman" pitchFamily="18" charset="0"/>
              </a:rPr>
              <a:t> </a:t>
            </a:r>
            <a:r>
              <a:rPr lang="zh-TW" altLang="en-US" sz="2800" dirty="0" smtClean="0">
                <a:solidFill>
                  <a:srgbClr val="00B0F0"/>
                </a:solidFill>
                <a:latin typeface="+mn-ea"/>
                <a:cs typeface="Times New Roman" pitchFamily="18" charset="0"/>
              </a:rPr>
              <a:t>                要項之</a:t>
            </a:r>
            <a:r>
              <a:rPr lang="zh-TW" altLang="en-US" sz="2800" dirty="0">
                <a:solidFill>
                  <a:srgbClr val="00B0F0"/>
                </a:solidFill>
                <a:latin typeface="+mn-ea"/>
                <a:cs typeface="Times New Roman" pitchFamily="18" charset="0"/>
              </a:rPr>
              <a:t>一，用以解決身心障礙學生</a:t>
            </a:r>
            <a:r>
              <a:rPr lang="zh-TW" altLang="en-US" sz="2800" dirty="0" smtClean="0">
                <a:solidFill>
                  <a:srgbClr val="00B0F0"/>
                </a:solidFill>
                <a:latin typeface="+mn-ea"/>
                <a:cs typeface="Times New Roman" pitchFamily="18" charset="0"/>
              </a:rPr>
              <a:t>的</a:t>
            </a:r>
            <a:endParaRPr lang="en-US" altLang="zh-TW" sz="2800" dirty="0" smtClean="0">
              <a:solidFill>
                <a:srgbClr val="00B0F0"/>
              </a:solidFill>
              <a:latin typeface="+mn-ea"/>
              <a:cs typeface="Times New Roman" pitchFamily="18" charset="0"/>
            </a:endParaRPr>
          </a:p>
          <a:p>
            <a:pPr marL="0" indent="0" eaLnBrk="1" hangingPunct="1">
              <a:buNone/>
            </a:pPr>
            <a:r>
              <a:rPr lang="zh-TW" altLang="en-US" sz="2800" dirty="0">
                <a:solidFill>
                  <a:srgbClr val="00B0F0"/>
                </a:solidFill>
                <a:latin typeface="+mn-ea"/>
                <a:cs typeface="Times New Roman" pitchFamily="18" charset="0"/>
              </a:rPr>
              <a:t> </a:t>
            </a:r>
            <a:r>
              <a:rPr lang="zh-TW" altLang="en-US" sz="2800" dirty="0" smtClean="0">
                <a:solidFill>
                  <a:srgbClr val="00B0F0"/>
                </a:solidFill>
                <a:latin typeface="+mn-ea"/>
                <a:cs typeface="Times New Roman" pitchFamily="18" charset="0"/>
              </a:rPr>
              <a:t>                </a:t>
            </a:r>
            <a:r>
              <a:rPr lang="zh-TW" altLang="en-US" sz="2800" dirty="0" smtClean="0">
                <a:solidFill>
                  <a:srgbClr val="FF0000"/>
                </a:solidFill>
                <a:latin typeface="+mn-ea"/>
                <a:cs typeface="Times New Roman" pitchFamily="18" charset="0"/>
              </a:rPr>
              <a:t>行為問題</a:t>
            </a:r>
            <a:r>
              <a:rPr lang="zh-TW" altLang="en-US" sz="2800" dirty="0">
                <a:solidFill>
                  <a:srgbClr val="00B0F0"/>
                </a:solidFill>
                <a:latin typeface="+mn-ea"/>
                <a:cs typeface="Times New Roman" pitchFamily="18" charset="0"/>
              </a:rPr>
              <a:t>，且已具有相當成效。</a:t>
            </a:r>
          </a:p>
          <a:p>
            <a:pPr eaLnBrk="1" hangingPunct="1">
              <a:lnSpc>
                <a:spcPct val="90000"/>
              </a:lnSpc>
            </a:pPr>
            <a:endParaRPr lang="en-US" altLang="zh-TW" dirty="0" smtClean="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17</a:t>
            </a:fld>
            <a:endParaRPr lang="zh-TW" altLang="en-US"/>
          </a:p>
        </p:txBody>
      </p:sp>
    </p:spTree>
    <p:extLst>
      <p:ext uri="{BB962C8B-B14F-4D97-AF65-F5344CB8AC3E}">
        <p14:creationId xmlns:p14="http://schemas.microsoft.com/office/powerpoint/2010/main" val="2889331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683568" y="764704"/>
            <a:ext cx="7772400" cy="5256584"/>
          </a:xfrm>
          <a:solidFill>
            <a:schemeClr val="bg2"/>
          </a:solidFill>
          <a:ln w="19050">
            <a:solidFill>
              <a:schemeClr val="bg2">
                <a:lumMod val="10000"/>
              </a:schemeClr>
            </a:solidFill>
          </a:ln>
        </p:spPr>
        <p:txBody>
          <a:bodyPr/>
          <a:lstStyle/>
          <a:p>
            <a:pPr marL="0" indent="0" eaLnBrk="1" hangingPunct="1">
              <a:buNone/>
            </a:pPr>
            <a:r>
              <a:rPr lang="zh-TW" altLang="en-US" sz="3200" b="1" dirty="0" smtClean="0">
                <a:solidFill>
                  <a:srgbClr val="0000FF"/>
                </a:solidFill>
                <a:effectLst>
                  <a:outerShdw blurRad="38100" dist="38100" dir="2700000" algn="tl">
                    <a:srgbClr val="000000">
                      <a:alpha val="43137"/>
                    </a:srgbClr>
                  </a:outerShdw>
                </a:effectLst>
                <a:latin typeface="新細明體"/>
              </a:rPr>
              <a:t>參、個別</a:t>
            </a:r>
            <a:r>
              <a:rPr lang="zh-TW" altLang="en-US" sz="3200" b="1" dirty="0">
                <a:solidFill>
                  <a:srgbClr val="0000FF"/>
                </a:solidFill>
                <a:effectLst>
                  <a:outerShdw blurRad="38100" dist="38100" dir="2700000" algn="tl">
                    <a:srgbClr val="000000">
                      <a:alpha val="43137"/>
                    </a:srgbClr>
                  </a:outerShdw>
                </a:effectLst>
                <a:latin typeface="新細明體"/>
              </a:rPr>
              <a:t>化教育</a:t>
            </a:r>
            <a:r>
              <a:rPr lang="zh-TW" altLang="en-US" sz="3200" b="1" dirty="0" smtClean="0">
                <a:solidFill>
                  <a:srgbClr val="0000FF"/>
                </a:solidFill>
                <a:effectLst>
                  <a:outerShdw blurRad="38100" dist="38100" dir="2700000" algn="tl">
                    <a:srgbClr val="000000">
                      <a:alpha val="43137"/>
                    </a:srgbClr>
                  </a:outerShdw>
                </a:effectLst>
                <a:latin typeface="新細明體"/>
              </a:rPr>
              <a:t>計畫基本觀念與做法</a:t>
            </a:r>
            <a:r>
              <a:rPr lang="en-US" altLang="zh-TW" sz="3200" b="1" dirty="0">
                <a:solidFill>
                  <a:srgbClr val="0000FF"/>
                </a:solidFill>
                <a:effectLst>
                  <a:outerShdw blurRad="38100" dist="38100" dir="2700000" algn="tl">
                    <a:srgbClr val="000000">
                      <a:alpha val="43137"/>
                    </a:srgbClr>
                  </a:outerShdw>
                </a:effectLst>
                <a:latin typeface="新細明體"/>
              </a:rPr>
              <a:t/>
            </a:r>
            <a:br>
              <a:rPr lang="en-US" altLang="zh-TW" sz="3200" b="1" dirty="0">
                <a:solidFill>
                  <a:srgbClr val="0000FF"/>
                </a:solidFill>
                <a:effectLst>
                  <a:outerShdw blurRad="38100" dist="38100" dir="2700000" algn="tl">
                    <a:srgbClr val="000000">
                      <a:alpha val="43137"/>
                    </a:srgbClr>
                  </a:outerShdw>
                </a:effectLst>
                <a:latin typeface="新細明體"/>
              </a:rPr>
            </a:br>
            <a:r>
              <a:rPr lang="zh-TW" altLang="en-US" sz="3200" b="1" dirty="0" smtClean="0">
                <a:solidFill>
                  <a:srgbClr val="0000FF"/>
                </a:solidFill>
                <a:effectLst>
                  <a:outerShdw blurRad="38100" dist="38100" dir="2700000" algn="tl">
                    <a:srgbClr val="000000">
                      <a:alpha val="43137"/>
                    </a:srgbClr>
                  </a:outerShdw>
                </a:effectLst>
                <a:latin typeface="新細明體"/>
              </a:rPr>
              <a:t>   </a:t>
            </a:r>
            <a:r>
              <a:rPr lang="zh-TW" altLang="en-US" sz="3200" b="1" dirty="0">
                <a:solidFill>
                  <a:srgbClr val="C00000"/>
                </a:solidFill>
                <a:ea typeface="標楷體" pitchFamily="65" charset="-120"/>
              </a:rPr>
              <a:t>一、基本</a:t>
            </a:r>
            <a:r>
              <a:rPr lang="zh-TW" altLang="en-US" sz="3200" b="1" dirty="0" smtClean="0">
                <a:solidFill>
                  <a:srgbClr val="C00000"/>
                </a:solidFill>
                <a:ea typeface="標楷體" pitchFamily="65" charset="-120"/>
              </a:rPr>
              <a:t>觀念：</a:t>
            </a:r>
            <a:r>
              <a:rPr lang="zh-TW" altLang="en-US" sz="2000" b="1" dirty="0" smtClean="0">
                <a:solidFill>
                  <a:srgbClr val="FF00FF"/>
                </a:solidFill>
                <a:ea typeface="標楷體" pitchFamily="65" charset="-120"/>
              </a:rPr>
              <a:t>（針對每位身</a:t>
            </a:r>
            <a:r>
              <a:rPr lang="zh-TW" altLang="en-US" sz="2000" b="1" dirty="0">
                <a:solidFill>
                  <a:srgbClr val="FF00FF"/>
                </a:solidFill>
                <a:ea typeface="標楷體" pitchFamily="65" charset="-120"/>
              </a:rPr>
              <a:t>障生個別化而言</a:t>
            </a:r>
            <a:r>
              <a:rPr lang="zh-TW" altLang="en-US" sz="2000" b="1" dirty="0" smtClean="0">
                <a:solidFill>
                  <a:srgbClr val="FF00FF"/>
                </a:solidFill>
                <a:ea typeface="標楷體" pitchFamily="65" charset="-120"/>
              </a:rPr>
              <a:t>）</a:t>
            </a:r>
            <a:endParaRPr lang="en-US" altLang="zh-TW" sz="2000" b="1" dirty="0" smtClean="0">
              <a:solidFill>
                <a:srgbClr val="FF00FF"/>
              </a:solidFill>
              <a:latin typeface="標楷體" pitchFamily="65" charset="-120"/>
              <a:ea typeface="標楷體" pitchFamily="65" charset="-120"/>
            </a:endParaRPr>
          </a:p>
          <a:p>
            <a:pPr marL="0" indent="0" eaLnBrk="1" hangingPunct="1">
              <a:buNone/>
            </a:pPr>
            <a:r>
              <a:rPr lang="zh-TW" altLang="en-US" b="1" dirty="0" smtClean="0">
                <a:solidFill>
                  <a:srgbClr val="660033"/>
                </a:solidFill>
                <a:latin typeface="標楷體" pitchFamily="65" charset="-120"/>
                <a:ea typeface="標楷體" pitchFamily="65" charset="-120"/>
              </a:rPr>
              <a:t>   （一）特殊：</a:t>
            </a:r>
            <a:endParaRPr lang="en-US" altLang="zh-TW" b="1" dirty="0" smtClean="0">
              <a:solidFill>
                <a:srgbClr val="660033"/>
              </a:solidFill>
              <a:latin typeface="標楷體" pitchFamily="65" charset="-120"/>
              <a:ea typeface="標楷體" pitchFamily="65" charset="-120"/>
            </a:endParaRPr>
          </a:p>
          <a:p>
            <a:pPr marL="0" indent="0" eaLnBrk="1" hangingPunct="1">
              <a:buNone/>
            </a:pPr>
            <a:r>
              <a:rPr lang="zh-TW" altLang="en-US" sz="2400" dirty="0" smtClean="0">
                <a:solidFill>
                  <a:srgbClr val="660033"/>
                </a:solidFill>
                <a:latin typeface="標楷體" pitchFamily="65" charset="-120"/>
                <a:ea typeface="標楷體" pitchFamily="65" charset="-120"/>
              </a:rPr>
              <a:t>       </a:t>
            </a:r>
            <a:r>
              <a:rPr lang="en-US" altLang="zh-TW" sz="2400" dirty="0" smtClean="0">
                <a:solidFill>
                  <a:srgbClr val="660033"/>
                </a:solidFill>
                <a:latin typeface="標楷體" pitchFamily="65" charset="-120"/>
                <a:ea typeface="標楷體" pitchFamily="65" charset="-120"/>
              </a:rPr>
              <a:t>1</a:t>
            </a:r>
            <a:r>
              <a:rPr lang="zh-TW" altLang="en-US" sz="2400" dirty="0" smtClean="0">
                <a:solidFill>
                  <a:srgbClr val="660033"/>
                </a:solidFill>
                <a:latin typeface="標楷體" pitchFamily="65" charset="-120"/>
                <a:ea typeface="標楷體" pitchFamily="65" charset="-120"/>
              </a:rPr>
              <a:t>、特殊困難：</a:t>
            </a:r>
            <a:r>
              <a:rPr lang="zh-TW" altLang="en-US" sz="2400" dirty="0" smtClean="0">
                <a:solidFill>
                  <a:srgbClr val="0000FF"/>
                </a:solidFill>
                <a:latin typeface="標楷體" pitchFamily="65" charset="-120"/>
                <a:ea typeface="標楷體" pitchFamily="65" charset="-120"/>
              </a:rPr>
              <a:t>特殊對象在普通教育情境無法或</a:t>
            </a:r>
            <a:endParaRPr lang="en-US" altLang="zh-TW" sz="2400" dirty="0" smtClean="0">
              <a:solidFill>
                <a:srgbClr val="0000FF"/>
              </a:solidFill>
              <a:latin typeface="標楷體" pitchFamily="65" charset="-120"/>
              <a:ea typeface="標楷體" pitchFamily="65" charset="-120"/>
            </a:endParaRPr>
          </a:p>
          <a:p>
            <a:pPr marL="0" indent="0" eaLnBrk="1" hangingPunct="1">
              <a:buNone/>
            </a:pPr>
            <a:r>
              <a:rPr lang="zh-TW" altLang="en-US" sz="2400" dirty="0">
                <a:solidFill>
                  <a:srgbClr val="0000FF"/>
                </a:solidFill>
                <a:latin typeface="標楷體" pitchFamily="65" charset="-120"/>
                <a:ea typeface="標楷體" pitchFamily="65" charset="-120"/>
              </a:rPr>
              <a:t> </a:t>
            </a:r>
            <a:r>
              <a:rPr lang="zh-TW" altLang="en-US" sz="2400" dirty="0" smtClean="0">
                <a:solidFill>
                  <a:srgbClr val="0000FF"/>
                </a:solidFill>
                <a:latin typeface="標楷體" pitchFamily="65" charset="-120"/>
                <a:ea typeface="標楷體" pitchFamily="65" charset="-120"/>
              </a:rPr>
              <a:t>         很難得到教育益處，須用特殊協助。</a:t>
            </a:r>
          </a:p>
          <a:p>
            <a:pPr marL="0" indent="0" eaLnBrk="1" hangingPunct="1">
              <a:buNone/>
            </a:pPr>
            <a:r>
              <a:rPr lang="zh-TW" altLang="en-US" sz="2400" dirty="0" smtClean="0">
                <a:solidFill>
                  <a:srgbClr val="990000"/>
                </a:solidFill>
                <a:latin typeface="標楷體" pitchFamily="65" charset="-120"/>
                <a:ea typeface="標楷體" pitchFamily="65" charset="-120"/>
              </a:rPr>
              <a:t>       </a:t>
            </a:r>
            <a:r>
              <a:rPr lang="en-US" altLang="zh-TW" sz="2400" dirty="0" smtClean="0">
                <a:solidFill>
                  <a:srgbClr val="990000"/>
                </a:solidFill>
                <a:latin typeface="標楷體" pitchFamily="65" charset="-120"/>
                <a:ea typeface="標楷體" pitchFamily="65" charset="-120"/>
              </a:rPr>
              <a:t>2</a:t>
            </a:r>
            <a:r>
              <a:rPr lang="zh-TW" altLang="en-US" sz="2400" dirty="0" smtClean="0">
                <a:solidFill>
                  <a:srgbClr val="990000"/>
                </a:solidFill>
                <a:latin typeface="標楷體" pitchFamily="65" charset="-120"/>
                <a:ea typeface="標楷體" pitchFamily="65" charset="-120"/>
              </a:rPr>
              <a:t>、特殊性：</a:t>
            </a:r>
            <a:r>
              <a:rPr lang="zh-TW" altLang="en-US" sz="2400" dirty="0" smtClean="0">
                <a:solidFill>
                  <a:srgbClr val="0000FF"/>
                </a:solidFill>
                <a:latin typeface="標楷體" pitchFamily="65" charset="-120"/>
                <a:ea typeface="標楷體" pitchFamily="65" charset="-120"/>
              </a:rPr>
              <a:t>針對特定情境而言，時間空間一旦</a:t>
            </a:r>
            <a:endParaRPr lang="en-US" altLang="zh-TW" sz="2400" dirty="0" smtClean="0">
              <a:solidFill>
                <a:srgbClr val="0000FF"/>
              </a:solidFill>
              <a:latin typeface="標楷體" pitchFamily="65" charset="-120"/>
              <a:ea typeface="標楷體" pitchFamily="65" charset="-120"/>
            </a:endParaRPr>
          </a:p>
          <a:p>
            <a:pPr marL="0" indent="0" eaLnBrk="1" hangingPunct="1">
              <a:buNone/>
            </a:pPr>
            <a:r>
              <a:rPr lang="zh-TW" altLang="en-US" sz="2400" dirty="0">
                <a:solidFill>
                  <a:srgbClr val="0000FF"/>
                </a:solidFill>
                <a:latin typeface="標楷體" pitchFamily="65" charset="-120"/>
                <a:ea typeface="標楷體" pitchFamily="65" charset="-120"/>
              </a:rPr>
              <a:t> </a:t>
            </a:r>
            <a:r>
              <a:rPr lang="zh-TW" altLang="en-US" sz="2400" dirty="0" smtClean="0">
                <a:solidFill>
                  <a:srgbClr val="0000FF"/>
                </a:solidFill>
                <a:latin typeface="標楷體" pitchFamily="65" charset="-120"/>
                <a:ea typeface="標楷體" pitchFamily="65" charset="-120"/>
              </a:rPr>
              <a:t>         改變，特殊性可能就不存在。</a:t>
            </a:r>
          </a:p>
          <a:p>
            <a:pPr marL="552450" indent="-552450" eaLnBrk="1" hangingPunct="1">
              <a:buFont typeface="Wingdings" pitchFamily="2" charset="2"/>
              <a:buNone/>
            </a:pPr>
            <a:r>
              <a:rPr lang="zh-TW" altLang="en-US" sz="2400" dirty="0" smtClean="0">
                <a:latin typeface="標楷體" pitchFamily="65" charset="-120"/>
                <a:ea typeface="標楷體" pitchFamily="65" charset="-120"/>
              </a:rPr>
              <a:t>       </a:t>
            </a:r>
            <a:r>
              <a:rPr lang="en-US" altLang="zh-TW" sz="2400" b="1" dirty="0" smtClean="0">
                <a:solidFill>
                  <a:srgbClr val="FF00FF"/>
                </a:solidFill>
                <a:latin typeface="標楷體" pitchFamily="65" charset="-120"/>
                <a:ea typeface="標楷體" pitchFamily="65" charset="-120"/>
              </a:rPr>
              <a:t>3</a:t>
            </a:r>
            <a:r>
              <a:rPr lang="zh-TW" altLang="en-US" sz="2400" b="1" dirty="0" smtClean="0">
                <a:solidFill>
                  <a:srgbClr val="FF00FF"/>
                </a:solidFill>
                <a:latin typeface="標楷體" pitchFamily="65" charset="-120"/>
                <a:ea typeface="標楷體" pitchFamily="65" charset="-120"/>
              </a:rPr>
              <a:t>、個別差異：</a:t>
            </a:r>
            <a:r>
              <a:rPr lang="zh-TW" altLang="en-US" sz="2400" dirty="0" smtClean="0">
                <a:solidFill>
                  <a:srgbClr val="0000FF"/>
                </a:solidFill>
                <a:latin typeface="標楷體" pitchFamily="65" charset="-120"/>
                <a:ea typeface="標楷體" pitchFamily="65" charset="-120"/>
              </a:rPr>
              <a:t>個別差異具有雙重涵義： </a:t>
            </a:r>
          </a:p>
          <a:p>
            <a:pPr marL="457200" lvl="1" indent="0" eaLnBrk="1" hangingPunct="1">
              <a:buNone/>
            </a:pPr>
            <a:r>
              <a:rPr lang="zh-TW" altLang="en-US" dirty="0" smtClean="0">
                <a:solidFill>
                  <a:srgbClr val="FF0000"/>
                </a:solidFill>
                <a:latin typeface="標楷體" pitchFamily="65" charset="-120"/>
                <a:ea typeface="標楷體" pitchFamily="65" charset="-120"/>
              </a:rPr>
              <a:t>      （</a:t>
            </a:r>
            <a:r>
              <a:rPr lang="en-US" altLang="zh-TW" dirty="0" smtClean="0">
                <a:solidFill>
                  <a:srgbClr val="FF0000"/>
                </a:solidFill>
                <a:latin typeface="標楷體" pitchFamily="65" charset="-120"/>
                <a:ea typeface="標楷體" pitchFamily="65" charset="-120"/>
              </a:rPr>
              <a:t>1</a:t>
            </a:r>
            <a:r>
              <a:rPr lang="zh-TW" altLang="en-US" dirty="0" smtClean="0">
                <a:solidFill>
                  <a:srgbClr val="FF0000"/>
                </a:solidFill>
                <a:latin typeface="標楷體" pitchFamily="65" charset="-120"/>
                <a:ea typeface="標楷體" pitchFamily="65" charset="-120"/>
              </a:rPr>
              <a:t>）個別間差異</a:t>
            </a:r>
            <a:endParaRPr lang="en-US" altLang="zh-TW" dirty="0" smtClean="0">
              <a:solidFill>
                <a:srgbClr val="FF0000"/>
              </a:solidFill>
              <a:latin typeface="標楷體" pitchFamily="65" charset="-120"/>
              <a:ea typeface="標楷體" pitchFamily="65" charset="-120"/>
            </a:endParaRPr>
          </a:p>
          <a:p>
            <a:pPr marL="457200" lvl="1" indent="0" eaLnBrk="1" hangingPunct="1">
              <a:buNone/>
            </a:pPr>
            <a:r>
              <a:rPr lang="zh-TW" altLang="en-US" dirty="0" smtClean="0">
                <a:solidFill>
                  <a:srgbClr val="FF0000"/>
                </a:solidFill>
                <a:latin typeface="標楷體" pitchFamily="65" charset="-120"/>
                <a:ea typeface="標楷體" pitchFamily="65" charset="-120"/>
              </a:rPr>
              <a:t>      （</a:t>
            </a:r>
            <a:r>
              <a:rPr lang="en-US" altLang="zh-TW" dirty="0" smtClean="0">
                <a:solidFill>
                  <a:srgbClr val="FF0000"/>
                </a:solidFill>
                <a:latin typeface="標楷體" pitchFamily="65" charset="-120"/>
                <a:ea typeface="標楷體" pitchFamily="65" charset="-120"/>
              </a:rPr>
              <a:t>2</a:t>
            </a:r>
            <a:r>
              <a:rPr lang="zh-TW" altLang="en-US" dirty="0" smtClean="0">
                <a:solidFill>
                  <a:srgbClr val="FF0000"/>
                </a:solidFill>
                <a:latin typeface="標楷體" pitchFamily="65" charset="-120"/>
                <a:ea typeface="標楷體" pitchFamily="65" charset="-120"/>
              </a:rPr>
              <a:t>）個體內在差異</a:t>
            </a:r>
            <a:r>
              <a:rPr lang="zh-TW" altLang="en-US" dirty="0" smtClean="0">
                <a:latin typeface="標楷體" pitchFamily="65" charset="-120"/>
                <a:ea typeface="標楷體" pitchFamily="65" charset="-120"/>
              </a:rPr>
              <a:t> </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18</a:t>
            </a:fld>
            <a:endParaRPr lang="zh-TW" altLang="en-US"/>
          </a:p>
        </p:txBody>
      </p:sp>
    </p:spTree>
    <p:extLst>
      <p:ext uri="{BB962C8B-B14F-4D97-AF65-F5344CB8AC3E}">
        <p14:creationId xmlns:p14="http://schemas.microsoft.com/office/powerpoint/2010/main" val="2983502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755576" y="1124744"/>
            <a:ext cx="7772400" cy="4572000"/>
          </a:xfrm>
          <a:solidFill>
            <a:schemeClr val="bg2"/>
          </a:solidFill>
          <a:ln w="19050">
            <a:solidFill>
              <a:schemeClr val="bg2">
                <a:lumMod val="10000"/>
              </a:schemeClr>
            </a:solidFill>
          </a:ln>
        </p:spPr>
        <p:txBody>
          <a:bodyPr/>
          <a:lstStyle/>
          <a:p>
            <a:pPr marL="0" indent="0" eaLnBrk="1" hangingPunct="1">
              <a:buNone/>
            </a:pPr>
            <a:r>
              <a:rPr lang="zh-TW" altLang="en-US" b="1" dirty="0" smtClean="0">
                <a:solidFill>
                  <a:srgbClr val="660033"/>
                </a:solidFill>
                <a:latin typeface="標楷體" pitchFamily="65" charset="-120"/>
                <a:ea typeface="標楷體" pitchFamily="65" charset="-120"/>
              </a:rPr>
              <a:t>   （二）</a:t>
            </a:r>
            <a:r>
              <a:rPr lang="zh-TW" altLang="en-US" b="1" dirty="0">
                <a:solidFill>
                  <a:srgbClr val="660033"/>
                </a:solidFill>
                <a:ea typeface="標楷體" pitchFamily="65" charset="-120"/>
              </a:rPr>
              <a:t>障礙： </a:t>
            </a:r>
            <a:endParaRPr lang="en-US" altLang="zh-TW" b="1" dirty="0" smtClean="0">
              <a:solidFill>
                <a:srgbClr val="0000FF"/>
              </a:solidFill>
              <a:latin typeface="標楷體" pitchFamily="65" charset="-120"/>
              <a:ea typeface="標楷體" pitchFamily="65" charset="-120"/>
            </a:endParaRPr>
          </a:p>
          <a:p>
            <a:pPr marL="0" indent="0" eaLnBrk="1" hangingPunct="1">
              <a:buNone/>
            </a:pPr>
            <a:r>
              <a:rPr lang="zh-TW" altLang="en-US" dirty="0" smtClean="0">
                <a:solidFill>
                  <a:srgbClr val="0000FF"/>
                </a:solidFill>
                <a:latin typeface="標楷體" pitchFamily="65" charset="-120"/>
                <a:ea typeface="標楷體" pitchFamily="65" charset="-120"/>
              </a:rPr>
              <a:t>      </a:t>
            </a:r>
            <a:r>
              <a:rPr lang="en-US" altLang="zh-TW" dirty="0" smtClean="0">
                <a:solidFill>
                  <a:srgbClr val="0000FF"/>
                </a:solidFill>
                <a:latin typeface="標楷體" pitchFamily="65" charset="-120"/>
                <a:ea typeface="標楷體" pitchFamily="65" charset="-120"/>
              </a:rPr>
              <a:t>1</a:t>
            </a:r>
            <a:r>
              <a:rPr lang="zh-TW" altLang="en-US" dirty="0" smtClean="0">
                <a:solidFill>
                  <a:srgbClr val="0000FF"/>
                </a:solidFill>
                <a:latin typeface="標楷體" pitchFamily="65" charset="-120"/>
                <a:ea typeface="標楷體" pitchFamily="65" charset="-120"/>
              </a:rPr>
              <a:t>、</a:t>
            </a:r>
            <a:r>
              <a:rPr lang="zh-TW" altLang="en-US" dirty="0" smtClean="0">
                <a:solidFill>
                  <a:srgbClr val="660033"/>
                </a:solidFill>
                <a:latin typeface="標楷體" pitchFamily="65" charset="-120"/>
                <a:ea typeface="標楷體" pitchFamily="65" charset="-120"/>
              </a:rPr>
              <a:t>缺陷</a:t>
            </a:r>
            <a:r>
              <a:rPr lang="zh-TW" altLang="en-US" dirty="0" smtClean="0">
                <a:solidFill>
                  <a:srgbClr val="0000FF"/>
                </a:solidFill>
                <a:latin typeface="標楷體" pitchFamily="65" charset="-120"/>
                <a:ea typeface="標楷體" pitchFamily="65" charset="-120"/>
              </a:rPr>
              <a:t>或</a:t>
            </a:r>
            <a:r>
              <a:rPr lang="zh-TW" altLang="en-US" dirty="0" smtClean="0">
                <a:solidFill>
                  <a:srgbClr val="660033"/>
                </a:solidFill>
                <a:latin typeface="標楷體" pitchFamily="65" charset="-120"/>
                <a:ea typeface="標楷體" pitchFamily="65" charset="-120"/>
              </a:rPr>
              <a:t>殘障</a:t>
            </a:r>
            <a:r>
              <a:rPr lang="zh-TW" altLang="en-US" dirty="0" smtClean="0">
                <a:solidFill>
                  <a:srgbClr val="0000FF"/>
                </a:solidFill>
                <a:latin typeface="標楷體" pitchFamily="65" charset="-120"/>
                <a:ea typeface="標楷體" pitchFamily="65" charset="-120"/>
              </a:rPr>
              <a:t>是醫學或生理學名稱。</a:t>
            </a:r>
          </a:p>
          <a:p>
            <a:pPr marL="0" indent="0" eaLnBrk="1" hangingPunct="1">
              <a:buNone/>
            </a:pPr>
            <a:r>
              <a:rPr lang="zh-TW" altLang="en-US" dirty="0" smtClean="0">
                <a:solidFill>
                  <a:srgbClr val="0000FF"/>
                </a:solidFill>
                <a:latin typeface="標楷體" pitchFamily="65" charset="-120"/>
                <a:ea typeface="標楷體" pitchFamily="65" charset="-120"/>
              </a:rPr>
              <a:t>      </a:t>
            </a:r>
            <a:r>
              <a:rPr lang="en-US" altLang="zh-TW" dirty="0" smtClean="0">
                <a:solidFill>
                  <a:srgbClr val="0000FF"/>
                </a:solidFill>
                <a:latin typeface="標楷體" pitchFamily="65" charset="-120"/>
                <a:ea typeface="標楷體" pitchFamily="65" charset="-120"/>
              </a:rPr>
              <a:t>2</a:t>
            </a:r>
            <a:r>
              <a:rPr lang="zh-TW" altLang="en-US" dirty="0" smtClean="0">
                <a:solidFill>
                  <a:srgbClr val="0000FF"/>
                </a:solidFill>
                <a:latin typeface="標楷體" pitchFamily="65" charset="-120"/>
                <a:ea typeface="標楷體" pitchFamily="65" charset="-120"/>
              </a:rPr>
              <a:t>、</a:t>
            </a:r>
            <a:r>
              <a:rPr lang="zh-TW" altLang="en-US" dirty="0" smtClean="0">
                <a:solidFill>
                  <a:srgbClr val="660033"/>
                </a:solidFill>
                <a:latin typeface="標楷體" pitchFamily="65" charset="-120"/>
                <a:ea typeface="標楷體" pitchFamily="65" charset="-120"/>
              </a:rPr>
              <a:t>障礙</a:t>
            </a:r>
            <a:r>
              <a:rPr lang="zh-TW" altLang="en-US" dirty="0" smtClean="0">
                <a:solidFill>
                  <a:srgbClr val="0000FF"/>
                </a:solidFill>
                <a:latin typeface="標楷體" pitchFamily="65" charset="-120"/>
                <a:ea typeface="標楷體" pitchFamily="65" charset="-120"/>
              </a:rPr>
              <a:t>則屬心理學或社會學的概念如下：</a:t>
            </a:r>
          </a:p>
          <a:p>
            <a:pPr eaLnBrk="1" hangingPunct="1">
              <a:buFont typeface="Wingdings" pitchFamily="2" charset="2"/>
              <a:buNone/>
            </a:pPr>
            <a:r>
              <a:rPr lang="zh-TW" altLang="en-US" dirty="0" smtClean="0">
                <a:solidFill>
                  <a:srgbClr val="0000FF"/>
                </a:solidFill>
                <a:latin typeface="標楷體" pitchFamily="65" charset="-120"/>
                <a:ea typeface="標楷體" pitchFamily="65" charset="-120"/>
              </a:rPr>
              <a:t>        </a:t>
            </a:r>
            <a:r>
              <a:rPr lang="zh-TW" altLang="en-US" dirty="0" smtClean="0">
                <a:solidFill>
                  <a:srgbClr val="FF0000"/>
                </a:solidFill>
                <a:latin typeface="標楷體" pitchFamily="65" charset="-120"/>
                <a:ea typeface="標楷體" pitchFamily="65" charset="-120"/>
              </a:rPr>
              <a:t>（</a:t>
            </a:r>
            <a:r>
              <a:rPr lang="en-US" altLang="zh-TW" dirty="0" smtClean="0">
                <a:solidFill>
                  <a:srgbClr val="FF0000"/>
                </a:solidFill>
                <a:latin typeface="標楷體" pitchFamily="65" charset="-120"/>
                <a:ea typeface="標楷體" pitchFamily="65" charset="-120"/>
              </a:rPr>
              <a:t>1</a:t>
            </a:r>
            <a:r>
              <a:rPr lang="zh-TW" altLang="en-US" dirty="0" smtClean="0">
                <a:solidFill>
                  <a:srgbClr val="FF0000"/>
                </a:solidFill>
                <a:latin typeface="標楷體" pitchFamily="65" charset="-120"/>
                <a:ea typeface="標楷體" pitchFamily="65" charset="-120"/>
              </a:rPr>
              <a:t>）特殊教育在消除或減輕障礙，而非</a:t>
            </a:r>
          </a:p>
          <a:p>
            <a:pPr eaLnBrk="1" hangingPunct="1">
              <a:buFont typeface="Wingdings" pitchFamily="2" charset="2"/>
              <a:buNone/>
            </a:pPr>
            <a:r>
              <a:rPr lang="zh-TW" altLang="en-US" dirty="0" smtClean="0">
                <a:solidFill>
                  <a:srgbClr val="FF0000"/>
                </a:solidFill>
                <a:latin typeface="標楷體" pitchFamily="65" charset="-120"/>
                <a:ea typeface="標楷體" pitchFamily="65" charset="-120"/>
              </a:rPr>
              <a:t>             補救缺陷。</a:t>
            </a:r>
            <a:r>
              <a:rPr lang="zh-TW" altLang="en-US" dirty="0" smtClean="0">
                <a:solidFill>
                  <a:srgbClr val="0000FF"/>
                </a:solidFill>
                <a:latin typeface="標楷體" pitchFamily="65" charset="-120"/>
                <a:ea typeface="標楷體" pitchFamily="65" charset="-120"/>
              </a:rPr>
              <a:t> </a:t>
            </a:r>
          </a:p>
          <a:p>
            <a:pPr eaLnBrk="1" hangingPunct="1">
              <a:buFont typeface="Wingdings" pitchFamily="2" charset="2"/>
              <a:buNone/>
            </a:pPr>
            <a:r>
              <a:rPr lang="zh-TW" altLang="en-US" dirty="0" smtClean="0">
                <a:solidFill>
                  <a:srgbClr val="0000FF"/>
                </a:solidFill>
                <a:latin typeface="標楷體" pitchFamily="65" charset="-120"/>
                <a:ea typeface="標楷體" pitchFamily="65" charset="-120"/>
              </a:rPr>
              <a:t>        </a:t>
            </a:r>
            <a:r>
              <a:rPr lang="en-US" altLang="en-US" dirty="0" smtClean="0">
                <a:solidFill>
                  <a:schemeClr val="tx2"/>
                </a:solidFill>
                <a:latin typeface="標楷體" pitchFamily="65" charset="-120"/>
                <a:ea typeface="標楷體" pitchFamily="65" charset="-120"/>
              </a:rPr>
              <a:t>（</a:t>
            </a:r>
            <a:r>
              <a:rPr lang="en-US" altLang="zh-TW" dirty="0" smtClean="0">
                <a:solidFill>
                  <a:schemeClr val="tx2"/>
                </a:solidFill>
                <a:latin typeface="標楷體" pitchFamily="65" charset="-120"/>
                <a:ea typeface="標楷體" pitchFamily="65" charset="-120"/>
              </a:rPr>
              <a:t>2</a:t>
            </a:r>
            <a:r>
              <a:rPr lang="en-US" altLang="en-US" dirty="0" smtClean="0">
                <a:solidFill>
                  <a:schemeClr val="tx2"/>
                </a:solidFill>
                <a:latin typeface="標楷體" pitchFamily="65" charset="-120"/>
                <a:ea typeface="標楷體" pitchFamily="65" charset="-120"/>
              </a:rPr>
              <a:t>）</a:t>
            </a:r>
            <a:r>
              <a:rPr lang="zh-TW" altLang="en-US" dirty="0" smtClean="0">
                <a:solidFill>
                  <a:schemeClr val="tx2"/>
                </a:solidFill>
                <a:latin typeface="標楷體" pitchFamily="65" charset="-120"/>
                <a:ea typeface="標楷體" pitchFamily="65" charset="-120"/>
              </a:rPr>
              <a:t>障礙往往在某一特定情境產生，有</a:t>
            </a:r>
          </a:p>
          <a:p>
            <a:pPr eaLnBrk="1" hangingPunct="1">
              <a:buFont typeface="Wingdings" pitchFamily="2" charset="2"/>
              <a:buNone/>
            </a:pPr>
            <a:r>
              <a:rPr lang="zh-TW" altLang="en-US" dirty="0" smtClean="0">
                <a:solidFill>
                  <a:schemeClr val="tx2"/>
                </a:solidFill>
                <a:latin typeface="標楷體" pitchFamily="65" charset="-120"/>
                <a:ea typeface="標楷體" pitchFamily="65" charset="-120"/>
              </a:rPr>
              <a:t>             其時間與空間性。</a:t>
            </a:r>
            <a:r>
              <a:rPr lang="zh-TW" altLang="en-US" dirty="0" smtClean="0">
                <a:solidFill>
                  <a:srgbClr val="0000FF"/>
                </a:solidFill>
                <a:latin typeface="標楷體" pitchFamily="65" charset="-120"/>
                <a:ea typeface="標楷體" pitchFamily="65" charset="-120"/>
              </a:rPr>
              <a:t> </a:t>
            </a:r>
          </a:p>
          <a:p>
            <a:pPr eaLnBrk="1" hangingPunct="1">
              <a:buFont typeface="Wingdings" pitchFamily="2" charset="2"/>
              <a:buNone/>
            </a:pPr>
            <a:endParaRPr lang="zh-TW" altLang="en-US" dirty="0" smtClean="0">
              <a:solidFill>
                <a:srgbClr val="0000FF"/>
              </a:solidFill>
              <a:latin typeface="標楷體" pitchFamily="65" charset="-120"/>
              <a:ea typeface="標楷體" pitchFamily="65" charset="-120"/>
            </a:endParaRPr>
          </a:p>
          <a:p>
            <a:pPr eaLnBrk="1" hangingPunct="1">
              <a:buFont typeface="Wingdings" pitchFamily="2" charset="2"/>
              <a:buNone/>
            </a:pPr>
            <a:endParaRPr lang="en-US" altLang="zh-TW" dirty="0" smtClean="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19</a:t>
            </a:fld>
            <a:endParaRPr lang="zh-TW" altLang="en-US"/>
          </a:p>
        </p:txBody>
      </p:sp>
    </p:spTree>
    <p:extLst>
      <p:ext uri="{BB962C8B-B14F-4D97-AF65-F5344CB8AC3E}">
        <p14:creationId xmlns:p14="http://schemas.microsoft.com/office/powerpoint/2010/main" val="3746885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title"/>
          </p:nvPr>
        </p:nvSpPr>
        <p:spPr>
          <a:xfrm>
            <a:off x="395536" y="260648"/>
            <a:ext cx="8352928" cy="863600"/>
          </a:xfrm>
          <a:solidFill>
            <a:srgbClr val="F2FDAD"/>
          </a:solidFill>
          <a:ln w="19050">
            <a:solidFill>
              <a:schemeClr val="tx1">
                <a:lumMod val="95000"/>
                <a:lumOff val="5000"/>
              </a:schemeClr>
            </a:solidFill>
          </a:ln>
        </p:spPr>
        <p:txBody>
          <a:bodyPr/>
          <a:lstStyle/>
          <a:p>
            <a:pPr eaLnBrk="1" hangingPunct="1"/>
            <a:r>
              <a:rPr lang="zh-TW" altLang="en-US" sz="3600" b="1" dirty="0" smtClean="0">
                <a:solidFill>
                  <a:srgbClr val="FF0000"/>
                </a:solidFill>
                <a:effectLst>
                  <a:outerShdw blurRad="38100" dist="38100" dir="2700000" algn="tl">
                    <a:srgbClr val="000000">
                      <a:alpha val="43137"/>
                    </a:srgbClr>
                  </a:outerShdw>
                </a:effectLst>
                <a:latin typeface="+mn-ea"/>
                <a:ea typeface="+mn-ea"/>
              </a:rPr>
              <a:t> 各</a:t>
            </a:r>
            <a:r>
              <a:rPr lang="zh-TW" altLang="en-US" sz="3600" b="1" dirty="0">
                <a:solidFill>
                  <a:srgbClr val="FF0000"/>
                </a:solidFill>
                <a:effectLst>
                  <a:outerShdw blurRad="38100" dist="38100" dir="2700000" algn="tl">
                    <a:srgbClr val="000000">
                      <a:alpha val="43137"/>
                    </a:srgbClr>
                  </a:outerShdw>
                </a:effectLst>
                <a:latin typeface="+mn-ea"/>
                <a:ea typeface="+mn-ea"/>
              </a:rPr>
              <a:t>教育階段個別化教育計畫 </a:t>
            </a:r>
            <a:r>
              <a:rPr lang="zh-TW" altLang="en-US" sz="3600" b="1" dirty="0" smtClean="0">
                <a:solidFill>
                  <a:srgbClr val="FF0000"/>
                </a:solidFill>
                <a:effectLst>
                  <a:outerShdw blurRad="38100" dist="38100" dir="2700000" algn="tl">
                    <a:srgbClr val="000000">
                      <a:alpha val="43137"/>
                    </a:srgbClr>
                  </a:outerShdw>
                </a:effectLst>
                <a:latin typeface="+mn-ea"/>
                <a:ea typeface="+mn-ea"/>
              </a:rPr>
              <a:t>更新</a:t>
            </a:r>
            <a:r>
              <a:rPr lang="zh-TW" altLang="en-US" sz="3600" b="1" dirty="0">
                <a:solidFill>
                  <a:srgbClr val="FF0000"/>
                </a:solidFill>
                <a:effectLst>
                  <a:outerShdw blurRad="38100" dist="38100" dir="2700000" algn="tl">
                    <a:srgbClr val="000000">
                      <a:alpha val="43137"/>
                    </a:srgbClr>
                  </a:outerShdw>
                </a:effectLst>
                <a:latin typeface="+mn-ea"/>
                <a:ea typeface="+mn-ea"/>
              </a:rPr>
              <a:t>及</a:t>
            </a:r>
            <a:r>
              <a:rPr lang="zh-TW" altLang="en-US" sz="3600" b="1" dirty="0" smtClean="0">
                <a:solidFill>
                  <a:srgbClr val="FF0000"/>
                </a:solidFill>
                <a:effectLst>
                  <a:outerShdw blurRad="38100" dist="38100" dir="2700000" algn="tl">
                    <a:srgbClr val="000000">
                      <a:alpha val="43137"/>
                    </a:srgbClr>
                  </a:outerShdw>
                </a:effectLst>
                <a:latin typeface="+mn-ea"/>
                <a:ea typeface="+mn-ea"/>
              </a:rPr>
              <a:t>推動</a:t>
            </a:r>
          </a:p>
        </p:txBody>
      </p:sp>
      <p:sp>
        <p:nvSpPr>
          <p:cNvPr id="7171" name="內容版面配置區 2"/>
          <p:cNvSpPr>
            <a:spLocks noGrp="1"/>
          </p:cNvSpPr>
          <p:nvPr>
            <p:ph sz="quarter" idx="1"/>
          </p:nvPr>
        </p:nvSpPr>
        <p:spPr>
          <a:xfrm>
            <a:off x="395536" y="1484784"/>
            <a:ext cx="8352928" cy="4752528"/>
          </a:xfrm>
          <a:solidFill>
            <a:schemeClr val="accent5">
              <a:lumMod val="40000"/>
              <a:lumOff val="60000"/>
            </a:schemeClr>
          </a:solidFill>
          <a:ln w="19050">
            <a:solidFill>
              <a:schemeClr val="bg2">
                <a:lumMod val="10000"/>
              </a:schemeClr>
            </a:solidFill>
          </a:ln>
        </p:spPr>
        <p:txBody>
          <a:bodyPr/>
          <a:lstStyle/>
          <a:p>
            <a:pPr marL="0" indent="0" eaLnBrk="1" hangingPunct="1">
              <a:buNone/>
            </a:pPr>
            <a:r>
              <a:rPr lang="zh-TW" altLang="en-US" sz="3600" b="1" dirty="0" smtClean="0">
                <a:solidFill>
                  <a:srgbClr val="0000FF"/>
                </a:solidFill>
                <a:effectLst>
                  <a:outerShdw blurRad="38100" dist="38100" dir="2700000" algn="tl">
                    <a:srgbClr val="000000">
                      <a:alpha val="43137"/>
                    </a:srgbClr>
                  </a:outerShdw>
                </a:effectLst>
                <a:latin typeface="+mn-ea"/>
              </a:rPr>
              <a:t>                        </a:t>
            </a:r>
            <a:r>
              <a:rPr lang="zh-TW" altLang="en-US" sz="3600" b="1" i="1" u="sng" dirty="0" smtClean="0">
                <a:solidFill>
                  <a:schemeClr val="accent4">
                    <a:lumMod val="50000"/>
                  </a:schemeClr>
                </a:solidFill>
                <a:effectLst>
                  <a:outerShdw blurRad="38100" dist="38100" dir="2700000" algn="tl">
                    <a:srgbClr val="000000">
                      <a:alpha val="43137"/>
                    </a:srgbClr>
                  </a:outerShdw>
                </a:effectLst>
                <a:latin typeface="+mn-ea"/>
              </a:rPr>
              <a:t>講授大綱</a:t>
            </a:r>
            <a:endParaRPr lang="en-US" altLang="zh-TW" sz="3600" b="1" i="1" u="sng" dirty="0" smtClean="0">
              <a:solidFill>
                <a:schemeClr val="accent4">
                  <a:lumMod val="50000"/>
                </a:schemeClr>
              </a:solidFill>
              <a:effectLst>
                <a:outerShdw blurRad="38100" dist="38100" dir="2700000" algn="tl">
                  <a:srgbClr val="000000">
                    <a:alpha val="43137"/>
                  </a:srgbClr>
                </a:outerShdw>
              </a:effectLst>
              <a:latin typeface="+mn-ea"/>
            </a:endParaRPr>
          </a:p>
          <a:p>
            <a:pPr marL="0" indent="0" eaLnBrk="1" hangingPunct="1">
              <a:buNone/>
            </a:pPr>
            <a:r>
              <a:rPr lang="zh-TW" altLang="en-US" sz="3200" b="1" dirty="0" smtClean="0">
                <a:solidFill>
                  <a:srgbClr val="0000FF"/>
                </a:solidFill>
                <a:effectLst>
                  <a:outerShdw blurRad="38100" dist="38100" dir="2700000" algn="tl">
                    <a:srgbClr val="000000">
                      <a:alpha val="43137"/>
                    </a:srgbClr>
                  </a:outerShdw>
                </a:effectLst>
                <a:latin typeface="+mj-ea"/>
                <a:ea typeface="+mj-ea"/>
              </a:rPr>
              <a:t>壹、法源及法定意涵</a:t>
            </a:r>
            <a:endParaRPr lang="en-US" altLang="zh-TW" sz="3200" b="1" dirty="0" smtClean="0">
              <a:solidFill>
                <a:srgbClr val="0000FF"/>
              </a:solidFill>
              <a:effectLst>
                <a:outerShdw blurRad="38100" dist="38100" dir="2700000" algn="tl">
                  <a:srgbClr val="000000">
                    <a:alpha val="43137"/>
                  </a:srgbClr>
                </a:outerShdw>
              </a:effectLst>
              <a:latin typeface="+mj-ea"/>
              <a:ea typeface="+mj-ea"/>
            </a:endParaRPr>
          </a:p>
          <a:p>
            <a:pPr marL="0" lvl="0" indent="0" eaLnBrk="1" hangingPunct="1">
              <a:buClr>
                <a:srgbClr val="0F6FC6"/>
              </a:buClr>
              <a:buNone/>
            </a:pPr>
            <a:r>
              <a:rPr lang="zh-TW" altLang="en-US" sz="3200" b="1" dirty="0">
                <a:solidFill>
                  <a:srgbClr val="FF0000"/>
                </a:solidFill>
                <a:effectLst>
                  <a:outerShdw blurRad="38100" dist="38100" dir="2700000" algn="tl">
                    <a:srgbClr val="000000">
                      <a:alpha val="43137"/>
                    </a:srgbClr>
                  </a:outerShdw>
                </a:effectLst>
                <a:latin typeface="+mj-ea"/>
                <a:ea typeface="+mj-ea"/>
              </a:rPr>
              <a:t>貳、美國個別化教育計畫發展</a:t>
            </a:r>
            <a:endParaRPr lang="en-US" altLang="zh-TW" sz="3200" b="1" dirty="0">
              <a:solidFill>
                <a:srgbClr val="FF0000"/>
              </a:solidFill>
              <a:effectLst>
                <a:outerShdw blurRad="38100" dist="38100" dir="2700000" algn="tl">
                  <a:srgbClr val="000000">
                    <a:alpha val="43137"/>
                  </a:srgbClr>
                </a:outerShdw>
              </a:effectLst>
              <a:latin typeface="+mj-ea"/>
              <a:ea typeface="+mj-ea"/>
            </a:endParaRPr>
          </a:p>
          <a:p>
            <a:pPr marL="0" indent="0" eaLnBrk="1" hangingPunct="1">
              <a:buNone/>
            </a:pPr>
            <a:r>
              <a:rPr lang="zh-TW" altLang="en-US" sz="3200" b="1" dirty="0">
                <a:solidFill>
                  <a:srgbClr val="0070C0"/>
                </a:solidFill>
                <a:effectLst>
                  <a:outerShdw blurRad="38100" dist="38100" dir="2700000" algn="tl">
                    <a:srgbClr val="000000">
                      <a:alpha val="43137"/>
                    </a:srgbClr>
                  </a:outerShdw>
                </a:effectLst>
                <a:latin typeface="+mj-ea"/>
                <a:ea typeface="+mj-ea"/>
              </a:rPr>
              <a:t>參、個別化教育計畫基本觀念與</a:t>
            </a:r>
            <a:r>
              <a:rPr lang="zh-TW" altLang="en-US" sz="3200" b="1" dirty="0" smtClean="0">
                <a:solidFill>
                  <a:srgbClr val="0070C0"/>
                </a:solidFill>
                <a:effectLst>
                  <a:outerShdw blurRad="38100" dist="38100" dir="2700000" algn="tl">
                    <a:srgbClr val="000000">
                      <a:alpha val="43137"/>
                    </a:srgbClr>
                  </a:outerShdw>
                </a:effectLst>
                <a:latin typeface="+mj-ea"/>
                <a:ea typeface="+mj-ea"/>
              </a:rPr>
              <a:t>做法</a:t>
            </a:r>
            <a:endParaRPr lang="en-US" altLang="zh-TW" sz="3200" b="1" dirty="0" smtClean="0">
              <a:solidFill>
                <a:srgbClr val="0070C0"/>
              </a:solidFill>
              <a:effectLst>
                <a:outerShdw blurRad="38100" dist="38100" dir="2700000" algn="tl">
                  <a:srgbClr val="000000">
                    <a:alpha val="43137"/>
                  </a:srgbClr>
                </a:outerShdw>
              </a:effectLst>
              <a:latin typeface="+mj-ea"/>
              <a:ea typeface="+mj-ea"/>
            </a:endParaRPr>
          </a:p>
          <a:p>
            <a:pPr marL="0" indent="0" eaLnBrk="1" hangingPunct="1">
              <a:buNone/>
            </a:pPr>
            <a:r>
              <a:rPr lang="zh-TW" altLang="en-US" sz="3200" b="1" dirty="0">
                <a:solidFill>
                  <a:srgbClr val="FF00FF"/>
                </a:solidFill>
                <a:effectLst>
                  <a:outerShdw blurRad="38100" dist="38100" dir="2700000" algn="tl">
                    <a:srgbClr val="000000">
                      <a:alpha val="43137"/>
                    </a:srgbClr>
                  </a:outerShdw>
                </a:effectLst>
                <a:latin typeface="+mj-ea"/>
                <a:ea typeface="+mj-ea"/>
              </a:rPr>
              <a:t>肆、台灣</a:t>
            </a:r>
            <a:r>
              <a:rPr lang="zh-TW" altLang="zh-TW" sz="3200" b="1" dirty="0">
                <a:solidFill>
                  <a:srgbClr val="FF00FF"/>
                </a:solidFill>
                <a:effectLst>
                  <a:outerShdw blurRad="38100" dist="38100" dir="2700000" algn="tl">
                    <a:srgbClr val="000000">
                      <a:alpha val="43137"/>
                    </a:srgbClr>
                  </a:outerShdw>
                </a:effectLst>
                <a:latin typeface="+mj-ea"/>
                <a:ea typeface="+mj-ea"/>
              </a:rPr>
              <a:t>個別化教育計畫新舊法定內容</a:t>
            </a:r>
            <a:r>
              <a:rPr lang="zh-TW" altLang="en-US" sz="3200" b="1" dirty="0" smtClean="0">
                <a:solidFill>
                  <a:srgbClr val="FF00FF"/>
                </a:solidFill>
                <a:effectLst>
                  <a:outerShdw blurRad="38100" dist="38100" dir="2700000" algn="tl">
                    <a:srgbClr val="000000">
                      <a:alpha val="43137"/>
                    </a:srgbClr>
                  </a:outerShdw>
                </a:effectLst>
                <a:latin typeface="+mj-ea"/>
                <a:ea typeface="+mj-ea"/>
              </a:rPr>
              <a:t>比較</a:t>
            </a:r>
            <a:endParaRPr lang="en-US" altLang="zh-TW" sz="3200" b="1" dirty="0" smtClean="0">
              <a:solidFill>
                <a:srgbClr val="FF00FF"/>
              </a:solidFill>
              <a:effectLst>
                <a:outerShdw blurRad="38100" dist="38100" dir="2700000" algn="tl">
                  <a:srgbClr val="000000">
                    <a:alpha val="43137"/>
                  </a:srgbClr>
                </a:outerShdw>
              </a:effectLst>
              <a:latin typeface="+mj-ea"/>
              <a:ea typeface="+mj-ea"/>
            </a:endParaRPr>
          </a:p>
          <a:p>
            <a:pPr marL="0" indent="0" eaLnBrk="1" hangingPunct="1">
              <a:buNone/>
            </a:pPr>
            <a:r>
              <a:rPr lang="zh-TW" altLang="en-US" sz="3200" b="1" dirty="0">
                <a:solidFill>
                  <a:srgbClr val="002060"/>
                </a:solidFill>
                <a:effectLst>
                  <a:outerShdw blurRad="38100" dist="38100" dir="2700000" algn="tl">
                    <a:srgbClr val="000000">
                      <a:alpha val="43137"/>
                    </a:srgbClr>
                  </a:outerShdw>
                </a:effectLst>
                <a:latin typeface="+mj-ea"/>
                <a:ea typeface="+mj-ea"/>
              </a:rPr>
              <a:t>伍、</a:t>
            </a:r>
            <a:r>
              <a:rPr lang="zh-TW" altLang="zh-TW" sz="3200" b="1" dirty="0">
                <a:solidFill>
                  <a:srgbClr val="002060"/>
                </a:solidFill>
                <a:effectLst>
                  <a:outerShdw blurRad="38100" dist="38100" dir="2700000" algn="tl">
                    <a:srgbClr val="000000">
                      <a:alpha val="43137"/>
                    </a:srgbClr>
                  </a:outerShdw>
                </a:effectLst>
                <a:latin typeface="+mj-ea"/>
                <a:ea typeface="+mj-ea"/>
              </a:rPr>
              <a:t>個別化教育計畫</a:t>
            </a:r>
            <a:r>
              <a:rPr lang="zh-TW" altLang="en-US" sz="3200" b="1" dirty="0">
                <a:solidFill>
                  <a:srgbClr val="002060"/>
                </a:solidFill>
                <a:effectLst>
                  <a:outerShdw blurRad="38100" dist="38100" dir="2700000" algn="tl">
                    <a:srgbClr val="000000">
                      <a:alpha val="43137"/>
                    </a:srgbClr>
                  </a:outerShdw>
                </a:effectLst>
                <a:latin typeface="+mj-ea"/>
                <a:ea typeface="+mj-ea"/>
              </a:rPr>
              <a:t>五</a:t>
            </a:r>
            <a:r>
              <a:rPr lang="zh-TW" altLang="zh-TW" sz="3200" b="1" dirty="0">
                <a:solidFill>
                  <a:srgbClr val="002060"/>
                </a:solidFill>
                <a:effectLst>
                  <a:outerShdw blurRad="38100" dist="38100" dir="2700000" algn="tl">
                    <a:srgbClr val="000000">
                      <a:alpha val="43137"/>
                    </a:srgbClr>
                  </a:outerShdw>
                </a:effectLst>
                <a:latin typeface="+mj-ea"/>
                <a:ea typeface="+mj-ea"/>
              </a:rPr>
              <a:t>要項</a:t>
            </a:r>
            <a:r>
              <a:rPr lang="zh-TW" altLang="en-US" sz="3200" b="1" dirty="0">
                <a:solidFill>
                  <a:srgbClr val="002060"/>
                </a:solidFill>
                <a:effectLst>
                  <a:outerShdw blurRad="38100" dist="38100" dir="2700000" algn="tl">
                    <a:srgbClr val="000000">
                      <a:alpha val="43137"/>
                    </a:srgbClr>
                  </a:outerShdw>
                </a:effectLst>
                <a:latin typeface="+mj-ea"/>
                <a:ea typeface="+mj-ea"/>
              </a:rPr>
              <a:t>內容</a:t>
            </a:r>
            <a:r>
              <a:rPr lang="zh-TW" altLang="zh-TW" sz="3200" b="1" dirty="0">
                <a:solidFill>
                  <a:srgbClr val="002060"/>
                </a:solidFill>
                <a:effectLst>
                  <a:outerShdw blurRad="38100" dist="38100" dir="2700000" algn="tl">
                    <a:srgbClr val="000000">
                      <a:alpha val="43137"/>
                    </a:srgbClr>
                  </a:outerShdw>
                </a:effectLst>
                <a:latin typeface="+mj-ea"/>
                <a:ea typeface="+mj-ea"/>
              </a:rPr>
              <a:t>調整與</a:t>
            </a:r>
            <a:r>
              <a:rPr lang="zh-TW" altLang="en-US" sz="3200" b="1" dirty="0">
                <a:solidFill>
                  <a:srgbClr val="002060"/>
                </a:solidFill>
                <a:effectLst>
                  <a:outerShdw blurRad="38100" dist="38100" dir="2700000" algn="tl">
                    <a:srgbClr val="000000">
                      <a:alpha val="43137"/>
                    </a:srgbClr>
                  </a:outerShdw>
                </a:effectLst>
                <a:latin typeface="+mj-ea"/>
                <a:ea typeface="+mj-ea"/>
              </a:rPr>
              <a:t>彙</a:t>
            </a:r>
            <a:r>
              <a:rPr lang="zh-TW" altLang="en-US" sz="3200" b="1" dirty="0" smtClean="0">
                <a:solidFill>
                  <a:srgbClr val="002060"/>
                </a:solidFill>
                <a:effectLst>
                  <a:outerShdw blurRad="38100" dist="38100" dir="2700000" algn="tl">
                    <a:srgbClr val="000000">
                      <a:alpha val="43137"/>
                    </a:srgbClr>
                  </a:outerShdw>
                </a:effectLst>
                <a:latin typeface="+mj-ea"/>
                <a:ea typeface="+mj-ea"/>
              </a:rPr>
              <a:t>整</a:t>
            </a:r>
            <a:endParaRPr lang="en-US" altLang="zh-TW" sz="3200" b="1" dirty="0" smtClean="0">
              <a:solidFill>
                <a:srgbClr val="002060"/>
              </a:solidFill>
              <a:effectLst>
                <a:outerShdw blurRad="38100" dist="38100" dir="2700000" algn="tl">
                  <a:srgbClr val="000000">
                    <a:alpha val="43137"/>
                  </a:srgbClr>
                </a:outerShdw>
              </a:effectLst>
              <a:latin typeface="+mj-ea"/>
              <a:ea typeface="+mj-ea"/>
            </a:endParaRPr>
          </a:p>
          <a:p>
            <a:pPr marL="0" indent="0" eaLnBrk="1" hangingPunct="1">
              <a:buNone/>
            </a:pPr>
            <a:r>
              <a:rPr lang="zh-TW" altLang="en-US" sz="3200" b="1" dirty="0">
                <a:solidFill>
                  <a:srgbClr val="990000"/>
                </a:solidFill>
                <a:effectLst>
                  <a:outerShdw blurRad="38100" dist="38100" dir="2700000" algn="tl">
                    <a:srgbClr val="000000">
                      <a:alpha val="43137"/>
                    </a:srgbClr>
                  </a:outerShdw>
                </a:effectLst>
                <a:latin typeface="+mj-ea"/>
                <a:ea typeface="+mj-ea"/>
              </a:rPr>
              <a:t>陸、</a:t>
            </a:r>
            <a:r>
              <a:rPr lang="zh-TW" altLang="zh-TW" sz="3200" b="1" dirty="0">
                <a:solidFill>
                  <a:srgbClr val="990000"/>
                </a:solidFill>
                <a:effectLst>
                  <a:outerShdw blurRad="38100" dist="38100" dir="2700000" algn="tl">
                    <a:srgbClr val="000000">
                      <a:alpha val="43137"/>
                    </a:srgbClr>
                  </a:outerShdw>
                </a:effectLst>
                <a:latin typeface="+mj-ea"/>
                <a:ea typeface="+mj-ea"/>
              </a:rPr>
              <a:t>個別化教育計畫</a:t>
            </a:r>
            <a:r>
              <a:rPr lang="zh-TW" altLang="en-US" sz="3200" b="1" dirty="0">
                <a:solidFill>
                  <a:srgbClr val="990000"/>
                </a:solidFill>
                <a:effectLst>
                  <a:outerShdw blurRad="38100" dist="38100" dir="2700000" algn="tl">
                    <a:srgbClr val="000000">
                      <a:alpha val="43137"/>
                    </a:srgbClr>
                  </a:outerShdw>
                </a:effectLst>
                <a:latin typeface="+mj-ea"/>
                <a:ea typeface="+mj-ea"/>
              </a:rPr>
              <a:t>五</a:t>
            </a:r>
            <a:r>
              <a:rPr lang="zh-TW" altLang="zh-TW" sz="3200" b="1" dirty="0">
                <a:solidFill>
                  <a:srgbClr val="990000"/>
                </a:solidFill>
                <a:effectLst>
                  <a:outerShdw blurRad="38100" dist="38100" dir="2700000" algn="tl">
                    <a:srgbClr val="000000">
                      <a:alpha val="43137"/>
                    </a:srgbClr>
                  </a:outerShdw>
                </a:effectLst>
                <a:latin typeface="+mj-ea"/>
                <a:ea typeface="+mj-ea"/>
              </a:rPr>
              <a:t>要項</a:t>
            </a:r>
            <a:r>
              <a:rPr lang="zh-TW" altLang="en-US" sz="3200" b="1" dirty="0">
                <a:solidFill>
                  <a:srgbClr val="990000"/>
                </a:solidFill>
                <a:effectLst>
                  <a:outerShdw blurRad="38100" dist="38100" dir="2700000" algn="tl">
                    <a:srgbClr val="000000">
                      <a:alpha val="43137"/>
                    </a:srgbClr>
                  </a:outerShdw>
                </a:effectLst>
                <a:latin typeface="+mj-ea"/>
                <a:ea typeface="+mj-ea"/>
              </a:rPr>
              <a:t>內容更新</a:t>
            </a:r>
            <a:r>
              <a:rPr lang="zh-TW" altLang="en-US" sz="3200" b="1" dirty="0" smtClean="0">
                <a:solidFill>
                  <a:srgbClr val="990000"/>
                </a:solidFill>
                <a:effectLst>
                  <a:outerShdw blurRad="38100" dist="38100" dir="2700000" algn="tl">
                    <a:srgbClr val="000000">
                      <a:alpha val="43137"/>
                    </a:srgbClr>
                  </a:outerShdw>
                </a:effectLst>
                <a:latin typeface="+mj-ea"/>
                <a:ea typeface="+mj-ea"/>
              </a:rPr>
              <a:t>推動</a:t>
            </a:r>
            <a:endParaRPr lang="en-US" altLang="zh-TW" sz="3200" b="1" dirty="0" smtClean="0">
              <a:solidFill>
                <a:srgbClr val="990000"/>
              </a:solidFill>
              <a:effectLst>
                <a:outerShdw blurRad="38100" dist="38100" dir="2700000" algn="tl">
                  <a:srgbClr val="000000">
                    <a:alpha val="43137"/>
                  </a:srgbClr>
                </a:outerShdw>
              </a:effectLst>
              <a:latin typeface="+mj-ea"/>
              <a:ea typeface="+mj-ea"/>
            </a:endParaRPr>
          </a:p>
          <a:p>
            <a:pPr marL="0" indent="0" eaLnBrk="1" hangingPunct="1">
              <a:buNone/>
            </a:pPr>
            <a:r>
              <a:rPr lang="zh-TW" altLang="en-US" sz="3200" b="1" dirty="0">
                <a:solidFill>
                  <a:srgbClr val="663300"/>
                </a:solidFill>
                <a:effectLst>
                  <a:outerShdw blurRad="38100" dist="38100" dir="2700000" algn="tl">
                    <a:srgbClr val="000000">
                      <a:alpha val="43137"/>
                    </a:srgbClr>
                  </a:outerShdw>
                </a:effectLst>
                <a:latin typeface="+mj-ea"/>
                <a:ea typeface="+mj-ea"/>
              </a:rPr>
              <a:t>柒</a:t>
            </a:r>
            <a:r>
              <a:rPr lang="zh-TW" altLang="en-US" sz="3200" b="1" dirty="0" smtClean="0">
                <a:solidFill>
                  <a:srgbClr val="663300"/>
                </a:solidFill>
                <a:effectLst>
                  <a:outerShdw blurRad="38100" dist="38100" dir="2700000" algn="tl">
                    <a:srgbClr val="000000">
                      <a:alpha val="43137"/>
                    </a:srgbClr>
                  </a:outerShdw>
                </a:effectLst>
                <a:latin typeface="+mj-ea"/>
                <a:ea typeface="+mj-ea"/>
              </a:rPr>
              <a:t>、個別</a:t>
            </a:r>
            <a:r>
              <a:rPr lang="zh-TW" altLang="en-US" sz="3200" b="1" dirty="0">
                <a:solidFill>
                  <a:srgbClr val="663300"/>
                </a:solidFill>
                <a:effectLst>
                  <a:outerShdw blurRad="38100" dist="38100" dir="2700000" algn="tl">
                    <a:srgbClr val="000000">
                      <a:alpha val="43137"/>
                    </a:srgbClr>
                  </a:outerShdw>
                </a:effectLst>
                <a:latin typeface="+mj-ea"/>
                <a:ea typeface="+mj-ea"/>
              </a:rPr>
              <a:t>化教育計畫更新格式及撰寫實例</a:t>
            </a:r>
            <a:endParaRPr lang="zh-TW" altLang="en-US" sz="2400" dirty="0">
              <a:solidFill>
                <a:srgbClr val="663300"/>
              </a:solidFill>
              <a:latin typeface="+mj-ea"/>
              <a:ea typeface="+mj-ea"/>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a:t>
            </a:fld>
            <a:endParaRPr lang="zh-TW"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755576" y="1268760"/>
            <a:ext cx="7772400" cy="4248472"/>
          </a:xfrm>
          <a:solidFill>
            <a:schemeClr val="bg2"/>
          </a:solidFill>
          <a:ln w="19050">
            <a:solidFill>
              <a:schemeClr val="bg2">
                <a:lumMod val="10000"/>
              </a:schemeClr>
            </a:solidFill>
          </a:ln>
        </p:spPr>
        <p:txBody>
          <a:bodyPr/>
          <a:lstStyle/>
          <a:p>
            <a:pPr marL="0" indent="0" eaLnBrk="1" hangingPunct="1">
              <a:lnSpc>
                <a:spcPct val="90000"/>
              </a:lnSpc>
              <a:buNone/>
            </a:pPr>
            <a:r>
              <a:rPr lang="zh-TW" altLang="en-US" b="1" dirty="0" smtClean="0">
                <a:solidFill>
                  <a:srgbClr val="660033"/>
                </a:solidFill>
                <a:latin typeface="標楷體" pitchFamily="65" charset="-120"/>
                <a:ea typeface="標楷體" pitchFamily="65" charset="-120"/>
              </a:rPr>
              <a:t> （</a:t>
            </a:r>
            <a:r>
              <a:rPr lang="zh-TW" altLang="en-US" b="1" dirty="0">
                <a:solidFill>
                  <a:srgbClr val="660033"/>
                </a:solidFill>
                <a:latin typeface="標楷體" pitchFamily="65" charset="-120"/>
                <a:ea typeface="標楷體" pitchFamily="65" charset="-120"/>
              </a:rPr>
              <a:t>三）教育治療：</a:t>
            </a:r>
            <a:r>
              <a:rPr lang="zh-TW" altLang="en-US" dirty="0" smtClean="0">
                <a:solidFill>
                  <a:srgbClr val="FF0000"/>
                </a:solidFill>
                <a:ea typeface="標楷體" pitchFamily="65" charset="-120"/>
              </a:rPr>
              <a:t>診療法</a:t>
            </a:r>
            <a:r>
              <a:rPr lang="zh-TW" altLang="en-US" dirty="0" smtClean="0">
                <a:solidFill>
                  <a:srgbClr val="660033"/>
                </a:solidFill>
                <a:ea typeface="標楷體" pitchFamily="65" charset="-120"/>
              </a:rPr>
              <a:t> </a:t>
            </a:r>
            <a:endParaRPr lang="en-US" altLang="zh-TW" sz="2400" dirty="0" smtClean="0">
              <a:solidFill>
                <a:srgbClr val="663300"/>
              </a:solidFill>
              <a:ea typeface="標楷體" pitchFamily="65" charset="-120"/>
            </a:endParaRPr>
          </a:p>
          <a:p>
            <a:pPr marL="0" indent="0" eaLnBrk="1" hangingPunct="1">
              <a:lnSpc>
                <a:spcPct val="90000"/>
              </a:lnSpc>
              <a:buNone/>
            </a:pPr>
            <a:r>
              <a:rPr lang="zh-TW" altLang="en-US" sz="2500" dirty="0" smtClean="0">
                <a:solidFill>
                  <a:schemeClr val="tx2"/>
                </a:solidFill>
                <a:latin typeface="標楷體" pitchFamily="65" charset="-120"/>
                <a:ea typeface="標楷體" pitchFamily="65" charset="-120"/>
              </a:rPr>
              <a:t>    </a:t>
            </a:r>
            <a:r>
              <a:rPr lang="en-US" altLang="zh-TW" sz="2500" dirty="0" smtClean="0">
                <a:solidFill>
                  <a:schemeClr val="tx2"/>
                </a:solidFill>
                <a:latin typeface="標楷體" pitchFamily="65" charset="-120"/>
                <a:ea typeface="標楷體" pitchFamily="65" charset="-120"/>
              </a:rPr>
              <a:t>1</a:t>
            </a:r>
            <a:r>
              <a:rPr lang="zh-TW" altLang="en-US" sz="2500" dirty="0" smtClean="0">
                <a:solidFill>
                  <a:schemeClr val="tx2"/>
                </a:solidFill>
                <a:latin typeface="標楷體" pitchFamily="65" charset="-120"/>
                <a:ea typeface="標楷體" pitchFamily="65" charset="-120"/>
              </a:rPr>
              <a:t>、借用「</a:t>
            </a:r>
            <a:r>
              <a:rPr lang="zh-TW" altLang="en-US" sz="2500" dirty="0" smtClean="0">
                <a:solidFill>
                  <a:srgbClr val="663300"/>
                </a:solidFill>
                <a:latin typeface="標楷體" pitchFamily="65" charset="-120"/>
                <a:ea typeface="標楷體" pitchFamily="65" charset="-120"/>
              </a:rPr>
              <a:t>診斷－治療</a:t>
            </a:r>
            <a:r>
              <a:rPr lang="zh-TW" altLang="en-US" sz="2500" dirty="0" smtClean="0">
                <a:solidFill>
                  <a:schemeClr val="tx2"/>
                </a:solidFill>
                <a:latin typeface="標楷體" pitchFamily="65" charset="-120"/>
                <a:ea typeface="標楷體" pitchFamily="65" charset="-120"/>
              </a:rPr>
              <a:t>」醫療過程，常為特殊</a:t>
            </a:r>
          </a:p>
          <a:p>
            <a:pPr marL="552450" indent="-552450" eaLnBrk="1" hangingPunct="1">
              <a:lnSpc>
                <a:spcPct val="90000"/>
              </a:lnSpc>
              <a:buFont typeface="Wingdings" pitchFamily="2" charset="2"/>
              <a:buNone/>
            </a:pPr>
            <a:r>
              <a:rPr lang="zh-TW" altLang="en-US" sz="2500" dirty="0" smtClean="0">
                <a:solidFill>
                  <a:schemeClr val="tx2"/>
                </a:solidFill>
                <a:latin typeface="標楷體" pitchFamily="65" charset="-120"/>
                <a:ea typeface="標楷體" pitchFamily="65" charset="-120"/>
              </a:rPr>
              <a:t>       教育使用。</a:t>
            </a:r>
          </a:p>
          <a:p>
            <a:pPr marL="552450" indent="-552450" eaLnBrk="1" hangingPunct="1">
              <a:lnSpc>
                <a:spcPct val="90000"/>
              </a:lnSpc>
              <a:buFont typeface="Wingdings" pitchFamily="2" charset="2"/>
              <a:buNone/>
            </a:pPr>
            <a:r>
              <a:rPr lang="zh-TW" altLang="en-US" sz="2500" dirty="0" smtClean="0">
                <a:solidFill>
                  <a:schemeClr val="tx2"/>
                </a:solidFill>
                <a:latin typeface="標楷體" pitchFamily="65" charset="-120"/>
                <a:ea typeface="標楷體" pitchFamily="65" charset="-120"/>
              </a:rPr>
              <a:t>    </a:t>
            </a:r>
            <a:r>
              <a:rPr lang="en-US" altLang="zh-TW" sz="2500" dirty="0" smtClean="0">
                <a:solidFill>
                  <a:schemeClr val="tx2"/>
                </a:solidFill>
                <a:latin typeface="標楷體" pitchFamily="65" charset="-120"/>
                <a:ea typeface="標楷體" pitchFamily="65" charset="-120"/>
              </a:rPr>
              <a:t>2</a:t>
            </a:r>
            <a:r>
              <a:rPr lang="zh-TW" altLang="en-US" sz="2500" dirty="0" smtClean="0">
                <a:solidFill>
                  <a:schemeClr val="tx2"/>
                </a:solidFill>
                <a:latin typeface="標楷體" pitchFamily="65" charset="-120"/>
                <a:ea typeface="標楷體" pitchFamily="65" charset="-120"/>
              </a:rPr>
              <a:t>、原則：「</a:t>
            </a:r>
            <a:r>
              <a:rPr lang="zh-TW" altLang="en-US" sz="2500" b="1" dirty="0" smtClean="0">
                <a:solidFill>
                  <a:srgbClr val="FF0000"/>
                </a:solidFill>
                <a:latin typeface="標楷體" pitchFamily="65" charset="-120"/>
                <a:ea typeface="標楷體" pitchFamily="65" charset="-120"/>
              </a:rPr>
              <a:t>個別診斷、治療個別化</a:t>
            </a:r>
            <a:r>
              <a:rPr lang="zh-TW" altLang="en-US" sz="2500" dirty="0" smtClean="0">
                <a:solidFill>
                  <a:schemeClr val="tx2"/>
                </a:solidFill>
                <a:latin typeface="標楷體" pitchFamily="65" charset="-120"/>
                <a:ea typeface="標楷體" pitchFamily="65" charset="-120"/>
              </a:rPr>
              <a:t>」</a:t>
            </a:r>
          </a:p>
          <a:p>
            <a:pPr marL="552450" indent="-552450" eaLnBrk="1" hangingPunct="1">
              <a:lnSpc>
                <a:spcPct val="90000"/>
              </a:lnSpc>
              <a:buFont typeface="Wingdings" pitchFamily="2" charset="2"/>
              <a:buNone/>
            </a:pPr>
            <a:r>
              <a:rPr lang="zh-TW" altLang="en-US" sz="2500" dirty="0" smtClean="0">
                <a:solidFill>
                  <a:schemeClr val="tx2"/>
                </a:solidFill>
                <a:latin typeface="標楷體" pitchFamily="65" charset="-120"/>
                <a:ea typeface="標楷體" pitchFamily="65" charset="-120"/>
              </a:rPr>
              <a:t>　　  </a:t>
            </a:r>
            <a:r>
              <a:rPr lang="en-US" altLang="en-US" sz="2500" dirty="0" smtClean="0">
                <a:solidFill>
                  <a:srgbClr val="0000FF"/>
                </a:solidFill>
                <a:latin typeface="標楷體" pitchFamily="65" charset="-120"/>
                <a:ea typeface="標楷體" pitchFamily="65" charset="-120"/>
              </a:rPr>
              <a:t>（</a:t>
            </a:r>
            <a:r>
              <a:rPr lang="en-US" altLang="zh-TW" sz="2500" dirty="0" smtClean="0">
                <a:solidFill>
                  <a:srgbClr val="0000FF"/>
                </a:solidFill>
                <a:latin typeface="標楷體" pitchFamily="65" charset="-120"/>
                <a:ea typeface="標楷體" pitchFamily="65" charset="-120"/>
              </a:rPr>
              <a:t>1</a:t>
            </a:r>
            <a:r>
              <a:rPr lang="en-US" altLang="en-US" sz="2500" dirty="0" smtClean="0">
                <a:solidFill>
                  <a:srgbClr val="0000FF"/>
                </a:solidFill>
                <a:latin typeface="標楷體" pitchFamily="65" charset="-120"/>
                <a:ea typeface="標楷體" pitchFamily="65" charset="-120"/>
              </a:rPr>
              <a:t>）</a:t>
            </a:r>
            <a:r>
              <a:rPr lang="zh-TW" altLang="en-US" sz="2500" dirty="0" smtClean="0">
                <a:solidFill>
                  <a:srgbClr val="0000FF"/>
                </a:solidFill>
                <a:latin typeface="標楷體" pitchFamily="65" charset="-120"/>
                <a:ea typeface="標楷體" pitchFamily="65" charset="-120"/>
              </a:rPr>
              <a:t>「</a:t>
            </a:r>
            <a:r>
              <a:rPr lang="zh-TW" altLang="en-US" sz="2500" dirty="0" smtClean="0">
                <a:solidFill>
                  <a:srgbClr val="FF0000"/>
                </a:solidFill>
                <a:latin typeface="標楷體" pitchFamily="65" charset="-120"/>
                <a:ea typeface="標楷體" pitchFamily="65" charset="-120"/>
              </a:rPr>
              <a:t>個別</a:t>
            </a:r>
            <a:r>
              <a:rPr lang="zh-TW" altLang="en-US" sz="2500" dirty="0" smtClean="0">
                <a:solidFill>
                  <a:srgbClr val="0000FF"/>
                </a:solidFill>
                <a:latin typeface="標楷體" pitchFamily="65" charset="-120"/>
                <a:ea typeface="標楷體" pitchFamily="65" charset="-120"/>
              </a:rPr>
              <a:t>」指導：一對一指導；</a:t>
            </a:r>
          </a:p>
          <a:p>
            <a:pPr marL="552450" indent="-552450" eaLnBrk="1" hangingPunct="1">
              <a:lnSpc>
                <a:spcPct val="90000"/>
              </a:lnSpc>
              <a:buFont typeface="Wingdings" pitchFamily="2" charset="2"/>
              <a:buNone/>
            </a:pPr>
            <a:r>
              <a:rPr lang="zh-TW" altLang="en-US" sz="2500" dirty="0" smtClean="0">
                <a:solidFill>
                  <a:schemeClr val="tx2"/>
                </a:solidFill>
                <a:latin typeface="標楷體" pitchFamily="65" charset="-120"/>
                <a:ea typeface="標楷體" pitchFamily="65" charset="-120"/>
              </a:rPr>
              <a:t>      </a:t>
            </a:r>
            <a:r>
              <a:rPr lang="en-US" altLang="en-US" sz="2500" dirty="0" smtClean="0">
                <a:solidFill>
                  <a:srgbClr val="0000FF"/>
                </a:solidFill>
                <a:latin typeface="標楷體" pitchFamily="65" charset="-120"/>
                <a:ea typeface="標楷體" pitchFamily="65" charset="-120"/>
              </a:rPr>
              <a:t>（</a:t>
            </a:r>
            <a:r>
              <a:rPr lang="en-US" altLang="zh-TW" sz="2500" dirty="0" smtClean="0">
                <a:solidFill>
                  <a:srgbClr val="0000FF"/>
                </a:solidFill>
                <a:latin typeface="標楷體" pitchFamily="65" charset="-120"/>
                <a:ea typeface="標楷體" pitchFamily="65" charset="-120"/>
              </a:rPr>
              <a:t>2</a:t>
            </a:r>
            <a:r>
              <a:rPr lang="en-US" altLang="en-US" sz="2500" dirty="0" smtClean="0">
                <a:solidFill>
                  <a:srgbClr val="0000FF"/>
                </a:solidFill>
                <a:latin typeface="標楷體" pitchFamily="65" charset="-120"/>
                <a:ea typeface="標楷體" pitchFamily="65" charset="-120"/>
              </a:rPr>
              <a:t>）</a:t>
            </a:r>
            <a:r>
              <a:rPr lang="zh-TW" altLang="en-US" sz="2500" dirty="0" smtClean="0">
                <a:solidFill>
                  <a:srgbClr val="0000FF"/>
                </a:solidFill>
                <a:latin typeface="標楷體" pitchFamily="65" charset="-120"/>
                <a:ea typeface="標楷體" pitchFamily="65" charset="-120"/>
              </a:rPr>
              <a:t>「</a:t>
            </a:r>
            <a:r>
              <a:rPr lang="zh-TW" altLang="en-US" sz="2500" dirty="0" smtClean="0">
                <a:solidFill>
                  <a:srgbClr val="FF0000"/>
                </a:solidFill>
                <a:latin typeface="標楷體" pitchFamily="65" charset="-120"/>
                <a:ea typeface="標楷體" pitchFamily="65" charset="-120"/>
              </a:rPr>
              <a:t>個別化</a:t>
            </a:r>
            <a:r>
              <a:rPr lang="zh-TW" altLang="en-US" sz="2500" dirty="0" smtClean="0">
                <a:solidFill>
                  <a:srgbClr val="0000FF"/>
                </a:solidFill>
                <a:latin typeface="標楷體" pitchFamily="65" charset="-120"/>
                <a:ea typeface="標楷體" pitchFamily="65" charset="-120"/>
              </a:rPr>
              <a:t>」教學</a:t>
            </a:r>
            <a:r>
              <a:rPr lang="zh-TW" altLang="en-US" sz="2500" dirty="0" smtClean="0">
                <a:solidFill>
                  <a:srgbClr val="0000FF"/>
                </a:solidFill>
              </a:rPr>
              <a:t>：</a:t>
            </a:r>
            <a:r>
              <a:rPr lang="zh-TW" altLang="en-US" sz="2500" dirty="0" smtClean="0">
                <a:solidFill>
                  <a:srgbClr val="0000FF"/>
                </a:solidFill>
                <a:latin typeface="標楷體" pitchFamily="65" charset="-120"/>
                <a:ea typeface="標楷體" pitchFamily="65" charset="-120"/>
              </a:rPr>
              <a:t>可一對一、一對二</a:t>
            </a:r>
          </a:p>
          <a:p>
            <a:pPr marL="552450" indent="-552450" eaLnBrk="1" hangingPunct="1">
              <a:lnSpc>
                <a:spcPct val="90000"/>
              </a:lnSpc>
              <a:buFont typeface="Wingdings" pitchFamily="2" charset="2"/>
              <a:buNone/>
            </a:pPr>
            <a:r>
              <a:rPr lang="zh-TW" altLang="en-US" sz="2500" dirty="0" smtClean="0">
                <a:solidFill>
                  <a:srgbClr val="0000FF"/>
                </a:solidFill>
                <a:latin typeface="標楷體" pitchFamily="65" charset="-120"/>
                <a:ea typeface="標楷體" pitchFamily="65" charset="-120"/>
              </a:rPr>
              <a:t>           、甚至一對多，只要滿足每個特殊兒</a:t>
            </a:r>
          </a:p>
          <a:p>
            <a:pPr marL="552450" indent="-552450" eaLnBrk="1" hangingPunct="1">
              <a:lnSpc>
                <a:spcPct val="90000"/>
              </a:lnSpc>
              <a:buFont typeface="Wingdings" pitchFamily="2" charset="2"/>
              <a:buNone/>
            </a:pPr>
            <a:r>
              <a:rPr lang="zh-TW" altLang="en-US" sz="2500" dirty="0" smtClean="0">
                <a:solidFill>
                  <a:srgbClr val="0000FF"/>
                </a:solidFill>
                <a:latin typeface="標楷體" pitchFamily="65" charset="-120"/>
                <a:ea typeface="標楷體" pitchFamily="65" charset="-120"/>
              </a:rPr>
              <a:t>             童的個別特殊需求即可。</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20</a:t>
            </a:fld>
            <a:endParaRPr lang="zh-TW" altLang="en-US"/>
          </a:p>
        </p:txBody>
      </p:sp>
    </p:spTree>
    <p:extLst>
      <p:ext uri="{BB962C8B-B14F-4D97-AF65-F5344CB8AC3E}">
        <p14:creationId xmlns:p14="http://schemas.microsoft.com/office/powerpoint/2010/main" val="36540246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683568" y="1124744"/>
            <a:ext cx="7772400" cy="4392488"/>
          </a:xfrm>
          <a:solidFill>
            <a:schemeClr val="bg2"/>
          </a:solidFill>
          <a:ln w="19050">
            <a:solidFill>
              <a:schemeClr val="bg2">
                <a:lumMod val="10000"/>
              </a:schemeClr>
            </a:solidFill>
          </a:ln>
        </p:spPr>
        <p:txBody>
          <a:bodyPr/>
          <a:lstStyle/>
          <a:p>
            <a:pPr marL="0" indent="0" eaLnBrk="1" hangingPunct="1">
              <a:lnSpc>
                <a:spcPct val="90000"/>
              </a:lnSpc>
              <a:buNone/>
            </a:pPr>
            <a:r>
              <a:rPr lang="zh-TW" altLang="en-US" b="1" dirty="0" smtClean="0">
                <a:solidFill>
                  <a:srgbClr val="660033"/>
                </a:solidFill>
                <a:latin typeface="標楷體" pitchFamily="65" charset="-120"/>
                <a:ea typeface="標楷體" pitchFamily="65" charset="-120"/>
              </a:rPr>
              <a:t> （</a:t>
            </a:r>
            <a:r>
              <a:rPr lang="zh-TW" altLang="en-US" b="1" dirty="0">
                <a:solidFill>
                  <a:srgbClr val="660033"/>
                </a:solidFill>
                <a:latin typeface="標楷體" pitchFamily="65" charset="-120"/>
                <a:ea typeface="標楷體" pitchFamily="65" charset="-120"/>
              </a:rPr>
              <a:t>四）特殊教育目標：</a:t>
            </a:r>
            <a:endParaRPr lang="en-US" altLang="zh-TW" b="1" dirty="0" smtClean="0">
              <a:solidFill>
                <a:srgbClr val="663300"/>
              </a:solidFill>
              <a:ea typeface="標楷體" pitchFamily="65" charset="-120"/>
            </a:endParaRPr>
          </a:p>
          <a:p>
            <a:pPr marL="0" indent="0" eaLnBrk="1" hangingPunct="1">
              <a:lnSpc>
                <a:spcPct val="90000"/>
              </a:lnSpc>
              <a:buNone/>
            </a:pPr>
            <a:r>
              <a:rPr lang="zh-TW" altLang="en-US" dirty="0" smtClean="0">
                <a:solidFill>
                  <a:srgbClr val="FF0000"/>
                </a:solidFill>
                <a:latin typeface="標楷體" pitchFamily="65" charset="-120"/>
                <a:ea typeface="標楷體" pitchFamily="65" charset="-120"/>
              </a:rPr>
              <a:t>       針對兒童特殊需求，給予支持輔助，消除或</a:t>
            </a:r>
            <a:endParaRPr lang="en-US" altLang="zh-TW" dirty="0" smtClean="0">
              <a:solidFill>
                <a:srgbClr val="FF0000"/>
              </a:solidFill>
              <a:latin typeface="標楷體" pitchFamily="65" charset="-120"/>
              <a:ea typeface="標楷體" pitchFamily="65" charset="-120"/>
            </a:endParaRPr>
          </a:p>
          <a:p>
            <a:pPr marL="0" indent="0" eaLnBrk="1" hangingPunct="1">
              <a:lnSpc>
                <a:spcPct val="90000"/>
              </a:lnSpc>
              <a:buNone/>
            </a:pPr>
            <a:r>
              <a:rPr lang="zh-TW" altLang="en-US" dirty="0">
                <a:solidFill>
                  <a:srgbClr val="FF0000"/>
                </a:solidFill>
                <a:latin typeface="標楷體" pitchFamily="65" charset="-120"/>
                <a:ea typeface="標楷體" pitchFamily="65" charset="-120"/>
              </a:rPr>
              <a:t> </a:t>
            </a:r>
            <a:r>
              <a:rPr lang="zh-TW" altLang="en-US" dirty="0" smtClean="0">
                <a:solidFill>
                  <a:srgbClr val="FF0000"/>
                </a:solidFill>
                <a:latin typeface="標楷體" pitchFamily="65" charset="-120"/>
                <a:ea typeface="標楷體" pitchFamily="65" charset="-120"/>
              </a:rPr>
              <a:t>      減輕其下列障礙：</a:t>
            </a:r>
          </a:p>
          <a:p>
            <a:pPr marL="0" indent="0" eaLnBrk="1" hangingPunct="1">
              <a:lnSpc>
                <a:spcPct val="90000"/>
              </a:lnSpc>
              <a:buNone/>
            </a:pPr>
            <a:r>
              <a:rPr lang="zh-TW" altLang="en-US" dirty="0" smtClean="0">
                <a:solidFill>
                  <a:srgbClr val="0000FF"/>
                </a:solidFill>
                <a:latin typeface="標楷體" pitchFamily="65" charset="-120"/>
                <a:ea typeface="標楷體" pitchFamily="65" charset="-120"/>
              </a:rPr>
              <a:t>        </a:t>
            </a:r>
            <a:r>
              <a:rPr lang="en-US" altLang="zh-TW" dirty="0" smtClean="0">
                <a:solidFill>
                  <a:srgbClr val="0000FF"/>
                </a:solidFill>
                <a:latin typeface="標楷體" pitchFamily="65" charset="-120"/>
                <a:ea typeface="標楷體" pitchFamily="65" charset="-120"/>
              </a:rPr>
              <a:t>1</a:t>
            </a:r>
            <a:r>
              <a:rPr lang="zh-TW" altLang="en-US" dirty="0" smtClean="0">
                <a:solidFill>
                  <a:srgbClr val="0000FF"/>
                </a:solidFill>
                <a:latin typeface="標楷體" pitchFamily="65" charset="-120"/>
                <a:ea typeface="標楷體" pitchFamily="65" charset="-120"/>
              </a:rPr>
              <a:t>、</a:t>
            </a:r>
            <a:r>
              <a:rPr lang="zh-TW" altLang="en-US" b="1" dirty="0" smtClean="0">
                <a:solidFill>
                  <a:srgbClr val="663300"/>
                </a:solidFill>
                <a:latin typeface="標楷體" pitchFamily="65" charset="-120"/>
                <a:ea typeface="標楷體" pitchFamily="65" charset="-120"/>
              </a:rPr>
              <a:t>學習方面的障礙</a:t>
            </a:r>
            <a:r>
              <a:rPr lang="zh-TW" altLang="en-US" dirty="0" smtClean="0">
                <a:solidFill>
                  <a:srgbClr val="0000FF"/>
                </a:solidFill>
                <a:latin typeface="標楷體" pitchFamily="65" charset="-120"/>
                <a:ea typeface="標楷體" pitchFamily="65" charset="-120"/>
              </a:rPr>
              <a:t>：給予個別化教學，</a:t>
            </a:r>
          </a:p>
          <a:p>
            <a:pPr marL="0" indent="0" eaLnBrk="1" hangingPunct="1">
              <a:lnSpc>
                <a:spcPct val="90000"/>
              </a:lnSpc>
              <a:buNone/>
            </a:pPr>
            <a:r>
              <a:rPr lang="zh-TW" altLang="en-US" dirty="0" smtClean="0">
                <a:solidFill>
                  <a:srgbClr val="0000FF"/>
                </a:solidFill>
                <a:latin typeface="標楷體" pitchFamily="65" charset="-120"/>
                <a:ea typeface="標楷體" pitchFamily="65" charset="-120"/>
              </a:rPr>
              <a:t>           給予「</a:t>
            </a:r>
            <a:r>
              <a:rPr lang="zh-TW" altLang="en-US" dirty="0" smtClean="0">
                <a:solidFill>
                  <a:srgbClr val="FF00FF"/>
                </a:solidFill>
                <a:latin typeface="標楷體" pitchFamily="65" charset="-120"/>
                <a:ea typeface="標楷體" pitchFamily="65" charset="-120"/>
              </a:rPr>
              <a:t>個別化教育計畫</a:t>
            </a:r>
            <a:r>
              <a:rPr lang="zh-TW" altLang="en-US" dirty="0" smtClean="0">
                <a:solidFill>
                  <a:srgbClr val="0000FF"/>
                </a:solidFill>
                <a:latin typeface="標楷體" pitchFamily="65" charset="-120"/>
                <a:ea typeface="標楷體" pitchFamily="65" charset="-120"/>
              </a:rPr>
              <a:t>」（</a:t>
            </a:r>
            <a:r>
              <a:rPr lang="en-US" altLang="zh-TW" dirty="0" smtClean="0">
                <a:solidFill>
                  <a:srgbClr val="FF00FF"/>
                </a:solidFill>
                <a:latin typeface="標楷體" pitchFamily="65" charset="-120"/>
                <a:ea typeface="標楷體" pitchFamily="65" charset="-120"/>
              </a:rPr>
              <a:t>IEP</a:t>
            </a:r>
            <a:r>
              <a:rPr lang="zh-TW" altLang="en-US" dirty="0" smtClean="0">
                <a:solidFill>
                  <a:srgbClr val="0000FF"/>
                </a:solidFill>
                <a:latin typeface="標楷體" pitchFamily="65" charset="-120"/>
                <a:ea typeface="標楷體" pitchFamily="65" charset="-120"/>
              </a:rPr>
              <a:t>）。 </a:t>
            </a:r>
          </a:p>
          <a:p>
            <a:pPr marL="0" indent="0" eaLnBrk="1" hangingPunct="1">
              <a:lnSpc>
                <a:spcPct val="90000"/>
              </a:lnSpc>
              <a:buNone/>
            </a:pPr>
            <a:r>
              <a:rPr lang="zh-TW" altLang="en-US" dirty="0" smtClean="0">
                <a:solidFill>
                  <a:srgbClr val="0000FF"/>
                </a:solidFill>
                <a:latin typeface="標楷體" pitchFamily="65" charset="-120"/>
                <a:ea typeface="標楷體" pitchFamily="65" charset="-120"/>
              </a:rPr>
              <a:t>        </a:t>
            </a:r>
            <a:r>
              <a:rPr lang="en-US" altLang="zh-TW" dirty="0" smtClean="0">
                <a:solidFill>
                  <a:srgbClr val="0000FF"/>
                </a:solidFill>
                <a:latin typeface="標楷體" pitchFamily="65" charset="-120"/>
                <a:ea typeface="標楷體" pitchFamily="65" charset="-120"/>
              </a:rPr>
              <a:t>2</a:t>
            </a:r>
            <a:r>
              <a:rPr lang="zh-TW" altLang="en-US" dirty="0" smtClean="0">
                <a:solidFill>
                  <a:srgbClr val="0000FF"/>
                </a:solidFill>
                <a:latin typeface="標楷體" pitchFamily="65" charset="-120"/>
                <a:ea typeface="標楷體" pitchFamily="65" charset="-120"/>
              </a:rPr>
              <a:t>、</a:t>
            </a:r>
            <a:r>
              <a:rPr lang="zh-TW" altLang="en-US" b="1" dirty="0" smtClean="0">
                <a:solidFill>
                  <a:srgbClr val="663300"/>
                </a:solidFill>
                <a:latin typeface="標楷體" pitchFamily="65" charset="-120"/>
                <a:ea typeface="標楷體" pitchFamily="65" charset="-120"/>
              </a:rPr>
              <a:t>人格發展的障礙</a:t>
            </a:r>
            <a:r>
              <a:rPr lang="zh-TW" altLang="en-US" dirty="0" smtClean="0">
                <a:solidFill>
                  <a:srgbClr val="0000FF"/>
                </a:solidFill>
                <a:latin typeface="標楷體" pitchFamily="65" charset="-120"/>
                <a:ea typeface="標楷體" pitchFamily="65" charset="-120"/>
              </a:rPr>
              <a:t>：培養明朗積極的</a:t>
            </a:r>
          </a:p>
          <a:p>
            <a:pPr marL="0" indent="0" eaLnBrk="1" hangingPunct="1">
              <a:lnSpc>
                <a:spcPct val="90000"/>
              </a:lnSpc>
              <a:buNone/>
            </a:pPr>
            <a:r>
              <a:rPr lang="zh-TW" altLang="en-US" dirty="0">
                <a:solidFill>
                  <a:srgbClr val="0000FF"/>
                </a:solidFill>
                <a:latin typeface="標楷體" pitchFamily="65" charset="-120"/>
                <a:ea typeface="標楷體" pitchFamily="65" charset="-120"/>
              </a:rPr>
              <a:t> </a:t>
            </a:r>
            <a:r>
              <a:rPr lang="zh-TW" altLang="en-US" dirty="0" smtClean="0">
                <a:solidFill>
                  <a:srgbClr val="0000FF"/>
                </a:solidFill>
                <a:latin typeface="標楷體" pitchFamily="65" charset="-120"/>
                <a:ea typeface="標楷體" pitchFamily="65" charset="-120"/>
              </a:rPr>
              <a:t>          自我概念。</a:t>
            </a:r>
          </a:p>
          <a:p>
            <a:pPr marL="0" indent="0" eaLnBrk="1" hangingPunct="1">
              <a:lnSpc>
                <a:spcPct val="90000"/>
              </a:lnSpc>
              <a:buNone/>
            </a:pPr>
            <a:r>
              <a:rPr lang="zh-TW" altLang="en-US" dirty="0" smtClean="0">
                <a:solidFill>
                  <a:srgbClr val="0000FF"/>
                </a:solidFill>
                <a:latin typeface="標楷體" pitchFamily="65" charset="-120"/>
                <a:ea typeface="標楷體" pitchFamily="65" charset="-120"/>
              </a:rPr>
              <a:t>        </a:t>
            </a:r>
            <a:r>
              <a:rPr lang="en-US" altLang="zh-TW" dirty="0" smtClean="0">
                <a:solidFill>
                  <a:srgbClr val="0000FF"/>
                </a:solidFill>
                <a:latin typeface="標楷體" pitchFamily="65" charset="-120"/>
                <a:ea typeface="標楷體" pitchFamily="65" charset="-120"/>
              </a:rPr>
              <a:t>3</a:t>
            </a:r>
            <a:r>
              <a:rPr lang="zh-TW" altLang="en-US" dirty="0" smtClean="0">
                <a:solidFill>
                  <a:srgbClr val="0000FF"/>
                </a:solidFill>
                <a:latin typeface="標楷體" pitchFamily="65" charset="-120"/>
                <a:ea typeface="標楷體" pitchFamily="65" charset="-120"/>
              </a:rPr>
              <a:t>、</a:t>
            </a:r>
            <a:r>
              <a:rPr lang="zh-TW" altLang="en-US" b="1" dirty="0" smtClean="0">
                <a:solidFill>
                  <a:srgbClr val="663300"/>
                </a:solidFill>
                <a:latin typeface="標楷體" pitchFamily="65" charset="-120"/>
                <a:ea typeface="標楷體" pitchFamily="65" charset="-120"/>
              </a:rPr>
              <a:t>生活適應的障礙</a:t>
            </a:r>
            <a:r>
              <a:rPr lang="zh-TW" altLang="en-US" dirty="0" smtClean="0">
                <a:solidFill>
                  <a:srgbClr val="0000FF"/>
                </a:solidFill>
                <a:latin typeface="標楷體" pitchFamily="65" charset="-120"/>
                <a:ea typeface="標楷體" pitchFamily="65" charset="-120"/>
              </a:rPr>
              <a:t>：專門性訓練（如：</a:t>
            </a:r>
            <a:endParaRPr lang="en-US" altLang="zh-TW" dirty="0" smtClean="0">
              <a:solidFill>
                <a:srgbClr val="0000FF"/>
              </a:solidFill>
              <a:latin typeface="標楷體" pitchFamily="65" charset="-120"/>
              <a:ea typeface="標楷體" pitchFamily="65" charset="-120"/>
            </a:endParaRPr>
          </a:p>
          <a:p>
            <a:pPr marL="0" indent="0" eaLnBrk="1" hangingPunct="1">
              <a:lnSpc>
                <a:spcPct val="90000"/>
              </a:lnSpc>
              <a:buNone/>
            </a:pPr>
            <a:r>
              <a:rPr lang="zh-TW" altLang="en-US" dirty="0" smtClean="0">
                <a:solidFill>
                  <a:srgbClr val="0000FF"/>
                </a:solidFill>
                <a:latin typeface="標楷體" pitchFamily="65" charset="-120"/>
                <a:ea typeface="標楷體" pitchFamily="65" charset="-120"/>
              </a:rPr>
              <a:t>           定向與行動）恢復其生活適應。</a:t>
            </a:r>
            <a:r>
              <a:rPr lang="zh-TW" altLang="en-US" dirty="0" smtClean="0">
                <a:latin typeface="標楷體" pitchFamily="65" charset="-120"/>
                <a:ea typeface="標楷體" pitchFamily="65" charset="-120"/>
              </a:rPr>
              <a:t>   </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21</a:t>
            </a:fld>
            <a:endParaRPr lang="zh-TW" altLang="en-US"/>
          </a:p>
        </p:txBody>
      </p:sp>
    </p:spTree>
    <p:extLst>
      <p:ext uri="{BB962C8B-B14F-4D97-AF65-F5344CB8AC3E}">
        <p14:creationId xmlns:p14="http://schemas.microsoft.com/office/powerpoint/2010/main" val="38617293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683568" y="620688"/>
            <a:ext cx="7772400" cy="5616624"/>
          </a:xfrm>
          <a:solidFill>
            <a:schemeClr val="bg2"/>
          </a:solidFill>
          <a:ln w="19050">
            <a:solidFill>
              <a:schemeClr val="bg2">
                <a:lumMod val="10000"/>
              </a:schemeClr>
            </a:solidFill>
          </a:ln>
        </p:spPr>
        <p:txBody>
          <a:bodyPr/>
          <a:lstStyle/>
          <a:p>
            <a:pPr marL="609600" indent="-609600" eaLnBrk="1" hangingPunct="1">
              <a:lnSpc>
                <a:spcPct val="90000"/>
              </a:lnSpc>
              <a:buNone/>
            </a:pPr>
            <a:r>
              <a:rPr lang="zh-TW" altLang="en-US" b="1" dirty="0" smtClean="0">
                <a:solidFill>
                  <a:srgbClr val="660033"/>
                </a:solidFill>
                <a:latin typeface="標楷體" pitchFamily="65" charset="-120"/>
                <a:ea typeface="標楷體" pitchFamily="65" charset="-120"/>
              </a:rPr>
              <a:t> （</a:t>
            </a:r>
            <a:r>
              <a:rPr lang="zh-TW" altLang="en-US" b="1" dirty="0">
                <a:solidFill>
                  <a:srgbClr val="660033"/>
                </a:solidFill>
                <a:latin typeface="標楷體" pitchFamily="65" charset="-120"/>
                <a:ea typeface="標楷體" pitchFamily="65" charset="-120"/>
              </a:rPr>
              <a:t>五）個別化教育計畫目的</a:t>
            </a:r>
            <a:r>
              <a:rPr lang="zh-TW" altLang="en-US" b="1" dirty="0" smtClean="0">
                <a:solidFill>
                  <a:srgbClr val="660033"/>
                </a:solidFill>
                <a:latin typeface="標楷體" pitchFamily="65" charset="-120"/>
                <a:ea typeface="標楷體" pitchFamily="65" charset="-120"/>
              </a:rPr>
              <a:t>：</a:t>
            </a:r>
            <a:endParaRPr lang="en-US" altLang="zh-TW" sz="2400" b="1" dirty="0">
              <a:solidFill>
                <a:srgbClr val="663300"/>
              </a:solidFill>
              <a:ea typeface="標楷體" pitchFamily="65" charset="-120"/>
            </a:endParaRPr>
          </a:p>
          <a:p>
            <a:pPr marL="609600" indent="-609600" eaLnBrk="1" hangingPunct="1">
              <a:lnSpc>
                <a:spcPct val="90000"/>
              </a:lnSpc>
              <a:buFontTx/>
              <a:buNone/>
            </a:pPr>
            <a:r>
              <a:rPr lang="zh-TW" altLang="en-US" sz="2400" dirty="0" smtClean="0">
                <a:solidFill>
                  <a:srgbClr val="7030A0"/>
                </a:solidFill>
                <a:latin typeface="+mn-ea"/>
              </a:rPr>
              <a:t>         </a:t>
            </a:r>
            <a:r>
              <a:rPr lang="en-US" altLang="zh-TW" sz="2400" dirty="0" smtClean="0">
                <a:solidFill>
                  <a:srgbClr val="7030A0"/>
                </a:solidFill>
                <a:latin typeface="標楷體" panose="03000509000000000000" pitchFamily="65" charset="-120"/>
                <a:ea typeface="標楷體" panose="03000509000000000000" pitchFamily="65" charset="-120"/>
              </a:rPr>
              <a:t>1</a:t>
            </a:r>
            <a:r>
              <a:rPr lang="zh-TW" altLang="en-US" sz="2400" dirty="0" smtClean="0">
                <a:solidFill>
                  <a:srgbClr val="7030A0"/>
                </a:solidFill>
                <a:latin typeface="標楷體" panose="03000509000000000000" pitchFamily="65" charset="-120"/>
                <a:ea typeface="標楷體" panose="03000509000000000000" pitchFamily="65" charset="-120"/>
              </a:rPr>
              <a:t>、確保身障學生得到</a:t>
            </a:r>
            <a:r>
              <a:rPr lang="zh-TW" altLang="en-US" sz="2400" dirty="0" smtClean="0">
                <a:solidFill>
                  <a:srgbClr val="FF0000"/>
                </a:solidFill>
                <a:latin typeface="標楷體" panose="03000509000000000000" pitchFamily="65" charset="-120"/>
                <a:ea typeface="標楷體" panose="03000509000000000000" pitchFamily="65" charset="-120"/>
              </a:rPr>
              <a:t>適性教育</a:t>
            </a:r>
            <a:r>
              <a:rPr lang="zh-TW" altLang="en-US" sz="2400" dirty="0" smtClean="0">
                <a:solidFill>
                  <a:srgbClr val="7030A0"/>
                </a:solidFill>
                <a:latin typeface="標楷體" panose="03000509000000000000" pitchFamily="65" charset="-120"/>
                <a:ea typeface="標楷體" panose="03000509000000000000" pitchFamily="65" charset="-120"/>
              </a:rPr>
              <a:t>、</a:t>
            </a:r>
            <a:r>
              <a:rPr lang="zh-TW" altLang="en-US" sz="2400" dirty="0" smtClean="0">
                <a:solidFill>
                  <a:srgbClr val="FF0000"/>
                </a:solidFill>
                <a:latin typeface="標楷體" panose="03000509000000000000" pitchFamily="65" charset="-120"/>
                <a:ea typeface="標楷體" panose="03000509000000000000" pitchFamily="65" charset="-120"/>
              </a:rPr>
              <a:t>個別化服務</a:t>
            </a:r>
            <a:r>
              <a:rPr lang="zh-TW" altLang="en-US" sz="2400" dirty="0" smtClean="0">
                <a:solidFill>
                  <a:srgbClr val="7030A0"/>
                </a:solidFill>
                <a:latin typeface="標楷體" panose="03000509000000000000" pitchFamily="65" charset="-120"/>
                <a:ea typeface="標楷體" panose="03000509000000000000" pitchFamily="65" charset="-120"/>
              </a:rPr>
              <a:t>。</a:t>
            </a:r>
          </a:p>
          <a:p>
            <a:pPr marL="609600" indent="-609600" eaLnBrk="1" hangingPunct="1">
              <a:lnSpc>
                <a:spcPct val="90000"/>
              </a:lnSpc>
              <a:buFontTx/>
              <a:buNone/>
            </a:pPr>
            <a:r>
              <a:rPr lang="zh-TW" altLang="en-US" sz="2400" dirty="0" smtClean="0">
                <a:solidFill>
                  <a:srgbClr val="7030A0"/>
                </a:solidFill>
                <a:latin typeface="標楷體" panose="03000509000000000000" pitchFamily="65" charset="-120"/>
                <a:ea typeface="標楷體" panose="03000509000000000000" pitchFamily="65" charset="-120"/>
              </a:rPr>
              <a:t>     </a:t>
            </a:r>
            <a:r>
              <a:rPr lang="en-US" altLang="zh-TW" sz="2400" dirty="0" smtClean="0">
                <a:solidFill>
                  <a:srgbClr val="7030A0"/>
                </a:solidFill>
                <a:latin typeface="標楷體" panose="03000509000000000000" pitchFamily="65" charset="-120"/>
                <a:ea typeface="標楷體" panose="03000509000000000000" pitchFamily="65" charset="-120"/>
              </a:rPr>
              <a:t>2</a:t>
            </a:r>
            <a:r>
              <a:rPr lang="zh-TW" altLang="en-US" sz="2400" dirty="0" smtClean="0">
                <a:solidFill>
                  <a:srgbClr val="7030A0"/>
                </a:solidFill>
                <a:latin typeface="標楷體" panose="03000509000000000000" pitchFamily="65" charset="-120"/>
                <a:ea typeface="標楷體" panose="03000509000000000000" pitchFamily="65" charset="-120"/>
              </a:rPr>
              <a:t>、</a:t>
            </a:r>
            <a:r>
              <a:rPr lang="zh-TW" altLang="en-US" sz="2400" dirty="0">
                <a:solidFill>
                  <a:srgbClr val="7030A0"/>
                </a:solidFill>
                <a:latin typeface="標楷體" panose="03000509000000000000" pitchFamily="65" charset="-120"/>
                <a:ea typeface="標楷體" panose="03000509000000000000" pitchFamily="65" charset="-120"/>
              </a:rPr>
              <a:t>建立身障學生</a:t>
            </a:r>
            <a:r>
              <a:rPr lang="zh-TW" altLang="en-US" sz="2400" dirty="0" smtClean="0">
                <a:solidFill>
                  <a:srgbClr val="FF00FF"/>
                </a:solidFill>
                <a:latin typeface="標楷體" panose="03000509000000000000" pitchFamily="65" charset="-120"/>
                <a:ea typeface="標楷體" panose="03000509000000000000" pitchFamily="65" charset="-120"/>
              </a:rPr>
              <a:t>個別化學習目標</a:t>
            </a:r>
            <a:r>
              <a:rPr lang="zh-TW" altLang="en-US" sz="2400" dirty="0" smtClean="0">
                <a:solidFill>
                  <a:srgbClr val="7030A0"/>
                </a:solidFill>
                <a:latin typeface="標楷體" panose="03000509000000000000" pitchFamily="65" charset="-120"/>
                <a:ea typeface="標楷體" panose="03000509000000000000" pitchFamily="65" charset="-120"/>
              </a:rPr>
              <a:t>。 </a:t>
            </a:r>
          </a:p>
          <a:p>
            <a:pPr marL="609600" indent="-609600" eaLnBrk="1" hangingPunct="1">
              <a:lnSpc>
                <a:spcPct val="90000"/>
              </a:lnSpc>
              <a:buFontTx/>
              <a:buNone/>
            </a:pPr>
            <a:r>
              <a:rPr lang="zh-TW" altLang="en-US" sz="2400" dirty="0" smtClean="0">
                <a:solidFill>
                  <a:srgbClr val="7030A0"/>
                </a:solidFill>
                <a:latin typeface="標楷體" panose="03000509000000000000" pitchFamily="65" charset="-120"/>
                <a:ea typeface="標楷體" panose="03000509000000000000" pitchFamily="65" charset="-120"/>
              </a:rPr>
              <a:t>     </a:t>
            </a:r>
            <a:r>
              <a:rPr lang="en-US" altLang="zh-TW" sz="2400" dirty="0" smtClean="0">
                <a:solidFill>
                  <a:srgbClr val="7030A0"/>
                </a:solidFill>
                <a:latin typeface="標楷體" panose="03000509000000000000" pitchFamily="65" charset="-120"/>
                <a:ea typeface="標楷體" panose="03000509000000000000" pitchFamily="65" charset="-120"/>
              </a:rPr>
              <a:t>3</a:t>
            </a:r>
            <a:r>
              <a:rPr lang="zh-TW" altLang="en-US" sz="2400" dirty="0" smtClean="0">
                <a:solidFill>
                  <a:srgbClr val="7030A0"/>
                </a:solidFill>
                <a:latin typeface="標楷體" panose="03000509000000000000" pitchFamily="65" charset="-120"/>
                <a:ea typeface="標楷體" panose="03000509000000000000" pitchFamily="65" charset="-120"/>
              </a:rPr>
              <a:t>、決定學校應提供那些</a:t>
            </a:r>
            <a:r>
              <a:rPr lang="zh-TW" altLang="en-US" sz="2400" dirty="0" smtClean="0">
                <a:solidFill>
                  <a:srgbClr val="0000FF"/>
                </a:solidFill>
                <a:latin typeface="標楷體" panose="03000509000000000000" pitchFamily="65" charset="-120"/>
                <a:ea typeface="標楷體" panose="03000509000000000000" pitchFamily="65" charset="-120"/>
              </a:rPr>
              <a:t>資源與服務</a:t>
            </a:r>
            <a:r>
              <a:rPr lang="zh-TW" altLang="en-US" sz="2400" dirty="0" smtClean="0">
                <a:solidFill>
                  <a:srgbClr val="7030A0"/>
                </a:solidFill>
                <a:latin typeface="標楷體" panose="03000509000000000000" pitchFamily="65" charset="-120"/>
                <a:ea typeface="標楷體" panose="03000509000000000000" pitchFamily="65" charset="-120"/>
              </a:rPr>
              <a:t>以</a:t>
            </a:r>
            <a:r>
              <a:rPr lang="zh-TW" altLang="en-US" sz="2400" dirty="0">
                <a:solidFill>
                  <a:srgbClr val="7030A0"/>
                </a:solidFill>
                <a:latin typeface="標楷體" panose="03000509000000000000" pitchFamily="65" charset="-120"/>
                <a:ea typeface="標楷體" panose="03000509000000000000" pitchFamily="65" charset="-120"/>
              </a:rPr>
              <a:t>協助身</a:t>
            </a:r>
            <a:r>
              <a:rPr lang="zh-TW" altLang="en-US" sz="2400" dirty="0" smtClean="0">
                <a:solidFill>
                  <a:srgbClr val="7030A0"/>
                </a:solidFill>
                <a:latin typeface="標楷體" panose="03000509000000000000" pitchFamily="65" charset="-120"/>
                <a:ea typeface="標楷體" panose="03000509000000000000" pitchFamily="65" charset="-120"/>
              </a:rPr>
              <a:t>障</a:t>
            </a:r>
            <a:endParaRPr lang="en-US" altLang="zh-TW" sz="2400" dirty="0" smtClean="0">
              <a:solidFill>
                <a:srgbClr val="7030A0"/>
              </a:solidFill>
              <a:latin typeface="標楷體" panose="03000509000000000000" pitchFamily="65" charset="-120"/>
              <a:ea typeface="標楷體" panose="03000509000000000000" pitchFamily="65" charset="-120"/>
            </a:endParaRPr>
          </a:p>
          <a:p>
            <a:pPr marL="609600" indent="-609600" eaLnBrk="1" hangingPunct="1">
              <a:lnSpc>
                <a:spcPct val="90000"/>
              </a:lnSpc>
              <a:buFontTx/>
              <a:buNone/>
            </a:pPr>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學生，達成教學目標。 </a:t>
            </a:r>
          </a:p>
          <a:p>
            <a:pPr marL="609600" indent="-609600" eaLnBrk="1" hangingPunct="1">
              <a:lnSpc>
                <a:spcPct val="90000"/>
              </a:lnSpc>
              <a:buFontTx/>
              <a:buNone/>
            </a:pPr>
            <a:r>
              <a:rPr lang="zh-TW" altLang="en-US" sz="2400" dirty="0" smtClean="0">
                <a:solidFill>
                  <a:srgbClr val="7030A0"/>
                </a:solidFill>
                <a:latin typeface="標楷體" panose="03000509000000000000" pitchFamily="65" charset="-120"/>
                <a:ea typeface="標楷體" panose="03000509000000000000" pitchFamily="65" charset="-120"/>
              </a:rPr>
              <a:t>     </a:t>
            </a:r>
            <a:r>
              <a:rPr lang="en-US" altLang="zh-TW" sz="2400" dirty="0" smtClean="0">
                <a:solidFill>
                  <a:srgbClr val="7030A0"/>
                </a:solidFill>
                <a:latin typeface="標楷體" panose="03000509000000000000" pitchFamily="65" charset="-120"/>
                <a:ea typeface="標楷體" panose="03000509000000000000" pitchFamily="65" charset="-120"/>
              </a:rPr>
              <a:t>4</a:t>
            </a:r>
            <a:r>
              <a:rPr lang="zh-TW" altLang="en-US" sz="2400" dirty="0" smtClean="0">
                <a:solidFill>
                  <a:srgbClr val="7030A0"/>
                </a:solidFill>
                <a:latin typeface="標楷體" panose="03000509000000000000" pitchFamily="65" charset="-120"/>
                <a:ea typeface="標楷體" panose="03000509000000000000" pitchFamily="65" charset="-120"/>
              </a:rPr>
              <a:t>、藉由</a:t>
            </a:r>
            <a:r>
              <a:rPr lang="en-US" altLang="zh-TW" sz="2400" dirty="0" smtClean="0">
                <a:solidFill>
                  <a:srgbClr val="7030A0"/>
                </a:solidFill>
                <a:latin typeface="標楷體" panose="03000509000000000000" pitchFamily="65" charset="-120"/>
                <a:ea typeface="標楷體" panose="03000509000000000000" pitchFamily="65" charset="-120"/>
              </a:rPr>
              <a:t>IEP</a:t>
            </a:r>
            <a:r>
              <a:rPr lang="zh-TW" altLang="en-US" sz="2400" dirty="0" smtClean="0">
                <a:solidFill>
                  <a:srgbClr val="7030A0"/>
                </a:solidFill>
                <a:latin typeface="標楷體" panose="03000509000000000000" pitchFamily="65" charset="-120"/>
                <a:ea typeface="標楷體" panose="03000509000000000000" pitchFamily="65" charset="-120"/>
              </a:rPr>
              <a:t>的參與，強化</a:t>
            </a:r>
            <a:r>
              <a:rPr lang="zh-TW" altLang="en-US" sz="2400" dirty="0" smtClean="0">
                <a:solidFill>
                  <a:srgbClr val="C00000"/>
                </a:solidFill>
                <a:latin typeface="標楷體" panose="03000509000000000000" pitchFamily="65" charset="-120"/>
                <a:ea typeface="標楷體" panose="03000509000000000000" pitchFamily="65" charset="-120"/>
              </a:rPr>
              <a:t>父母</a:t>
            </a:r>
            <a:r>
              <a:rPr lang="zh-TW" altLang="en-US" sz="2400" dirty="0" smtClean="0">
                <a:solidFill>
                  <a:srgbClr val="7030A0"/>
                </a:solidFill>
                <a:latin typeface="標楷體" panose="03000509000000000000" pitchFamily="65" charset="-120"/>
                <a:ea typeface="標楷體" panose="03000509000000000000" pitchFamily="65" charset="-120"/>
              </a:rPr>
              <a:t>、</a:t>
            </a:r>
            <a:r>
              <a:rPr lang="zh-TW" altLang="en-US" sz="2400" dirty="0" smtClean="0">
                <a:solidFill>
                  <a:srgbClr val="C00000"/>
                </a:solidFill>
                <a:latin typeface="標楷體" panose="03000509000000000000" pitchFamily="65" charset="-120"/>
                <a:ea typeface="標楷體" panose="03000509000000000000" pitchFamily="65" charset="-120"/>
              </a:rPr>
              <a:t>教師</a:t>
            </a:r>
            <a:r>
              <a:rPr lang="zh-TW" altLang="en-US" sz="2400" dirty="0" smtClean="0">
                <a:solidFill>
                  <a:srgbClr val="7030A0"/>
                </a:solidFill>
                <a:latin typeface="標楷體" panose="03000509000000000000" pitchFamily="65" charset="-120"/>
                <a:ea typeface="標楷體" panose="03000509000000000000" pitchFamily="65" charset="-120"/>
              </a:rPr>
              <a:t>與</a:t>
            </a:r>
            <a:r>
              <a:rPr lang="zh-TW" altLang="en-US" sz="2400" dirty="0" smtClean="0">
                <a:solidFill>
                  <a:srgbClr val="C00000"/>
                </a:solidFill>
                <a:latin typeface="標楷體" panose="03000509000000000000" pitchFamily="65" charset="-120"/>
                <a:ea typeface="標楷體" panose="03000509000000000000" pitchFamily="65" charset="-120"/>
              </a:rPr>
              <a:t>專業團隊</a:t>
            </a:r>
            <a:r>
              <a:rPr lang="zh-TW" altLang="en-US" sz="2400" dirty="0" smtClean="0">
                <a:solidFill>
                  <a:srgbClr val="7030A0"/>
                </a:solidFill>
                <a:latin typeface="標楷體" panose="03000509000000000000" pitchFamily="65" charset="-120"/>
                <a:ea typeface="標楷體" panose="03000509000000000000" pitchFamily="65" charset="-120"/>
              </a:rPr>
              <a:t>間</a:t>
            </a:r>
            <a:endParaRPr lang="en-US" altLang="zh-TW" sz="2400" dirty="0" smtClean="0">
              <a:solidFill>
                <a:srgbClr val="7030A0"/>
              </a:solidFill>
              <a:latin typeface="標楷體" panose="03000509000000000000" pitchFamily="65" charset="-120"/>
              <a:ea typeface="標楷體" panose="03000509000000000000" pitchFamily="65" charset="-120"/>
            </a:endParaRPr>
          </a:p>
          <a:p>
            <a:pPr marL="609600" indent="-609600" eaLnBrk="1" hangingPunct="1">
              <a:lnSpc>
                <a:spcPct val="90000"/>
              </a:lnSpc>
              <a:buFontTx/>
              <a:buNone/>
            </a:pPr>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的溝通聯繫，讓學生能有最適合的</a:t>
            </a:r>
            <a:r>
              <a:rPr lang="zh-TW" altLang="en-US" sz="2400" dirty="0" smtClean="0">
                <a:solidFill>
                  <a:srgbClr val="0000FF"/>
                </a:solidFill>
                <a:latin typeface="標楷體" panose="03000509000000000000" pitchFamily="65" charset="-120"/>
                <a:ea typeface="標楷體" panose="03000509000000000000" pitchFamily="65" charset="-120"/>
              </a:rPr>
              <a:t>學習環境</a:t>
            </a:r>
            <a:r>
              <a:rPr lang="zh-TW" altLang="en-US" sz="2400" dirty="0" smtClean="0">
                <a:solidFill>
                  <a:srgbClr val="7030A0"/>
                </a:solidFill>
                <a:latin typeface="標楷體" panose="03000509000000000000" pitchFamily="65" charset="-120"/>
                <a:ea typeface="標楷體" panose="03000509000000000000" pitchFamily="65" charset="-120"/>
              </a:rPr>
              <a:t>與</a:t>
            </a:r>
            <a:endParaRPr lang="en-US" altLang="zh-TW" sz="2400" dirty="0" smtClean="0">
              <a:solidFill>
                <a:srgbClr val="7030A0"/>
              </a:solidFill>
              <a:latin typeface="標楷體" panose="03000509000000000000" pitchFamily="65" charset="-120"/>
              <a:ea typeface="標楷體" panose="03000509000000000000" pitchFamily="65" charset="-120"/>
            </a:endParaRPr>
          </a:p>
          <a:p>
            <a:pPr marL="609600" indent="-609600" eaLnBrk="1" hangingPunct="1">
              <a:lnSpc>
                <a:spcPct val="90000"/>
              </a:lnSpc>
              <a:buFontTx/>
              <a:buNone/>
            </a:pPr>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最有效的</a:t>
            </a:r>
            <a:r>
              <a:rPr lang="zh-TW" altLang="en-US" sz="2400" dirty="0" smtClean="0">
                <a:solidFill>
                  <a:srgbClr val="0000FF"/>
                </a:solidFill>
                <a:latin typeface="標楷體" panose="03000509000000000000" pitchFamily="65" charset="-120"/>
                <a:ea typeface="標楷體" panose="03000509000000000000" pitchFamily="65" charset="-120"/>
              </a:rPr>
              <a:t>學習成果。</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609600" indent="-609600" eaLnBrk="1" hangingPunct="1">
              <a:buFontTx/>
              <a:buNone/>
            </a:pPr>
            <a:r>
              <a:rPr lang="zh-TW" altLang="en-US" sz="2400" dirty="0" smtClean="0">
                <a:solidFill>
                  <a:srgbClr val="663300"/>
                </a:solidFill>
                <a:latin typeface="標楷體" panose="03000509000000000000" pitchFamily="65" charset="-120"/>
                <a:ea typeface="標楷體" panose="03000509000000000000" pitchFamily="65" charset="-120"/>
              </a:rPr>
              <a:t>     </a:t>
            </a:r>
            <a:r>
              <a:rPr lang="en-US" altLang="zh-TW" sz="2400" dirty="0" smtClean="0">
                <a:solidFill>
                  <a:srgbClr val="663300"/>
                </a:solidFill>
                <a:latin typeface="標楷體" panose="03000509000000000000" pitchFamily="65" charset="-120"/>
                <a:ea typeface="標楷體" panose="03000509000000000000" pitchFamily="65" charset="-120"/>
              </a:rPr>
              <a:t>5</a:t>
            </a:r>
            <a:r>
              <a:rPr lang="zh-TW" altLang="en-US" sz="2400" dirty="0" smtClean="0">
                <a:solidFill>
                  <a:srgbClr val="663300"/>
                </a:solidFill>
                <a:latin typeface="標楷體" panose="03000509000000000000" pitchFamily="65" charset="-120"/>
                <a:ea typeface="標楷體" panose="03000509000000000000" pitchFamily="65" charset="-120"/>
              </a:rPr>
              <a:t>、提供</a:t>
            </a:r>
            <a:r>
              <a:rPr lang="zh-TW" altLang="en-US" sz="2400" dirty="0" smtClean="0">
                <a:solidFill>
                  <a:srgbClr val="0070C0"/>
                </a:solidFill>
                <a:latin typeface="標楷體" panose="03000509000000000000" pitchFamily="65" charset="-120"/>
                <a:ea typeface="標楷體" panose="03000509000000000000" pitchFamily="65" charset="-120"/>
              </a:rPr>
              <a:t>每月或每學期課程</a:t>
            </a:r>
            <a:r>
              <a:rPr lang="zh-TW" altLang="en-US" sz="2400" dirty="0">
                <a:solidFill>
                  <a:srgbClr val="0070C0"/>
                </a:solidFill>
                <a:latin typeface="標楷體" panose="03000509000000000000" pitchFamily="65" charset="-120"/>
                <a:ea typeface="標楷體" panose="03000509000000000000" pitchFamily="65" charset="-120"/>
              </a:rPr>
              <a:t>計畫</a:t>
            </a:r>
            <a:r>
              <a:rPr lang="zh-TW" altLang="en-US" sz="2400" dirty="0">
                <a:solidFill>
                  <a:srgbClr val="663300"/>
                </a:solidFill>
                <a:latin typeface="標楷體" panose="03000509000000000000" pitchFamily="65" charset="-120"/>
                <a:ea typeface="標楷體" panose="03000509000000000000" pitchFamily="65" charset="-120"/>
              </a:rPr>
              <a:t>，作為</a:t>
            </a:r>
            <a:r>
              <a:rPr lang="zh-TW" altLang="en-US" sz="2400" dirty="0" smtClean="0">
                <a:solidFill>
                  <a:srgbClr val="663300"/>
                </a:solidFill>
                <a:latin typeface="標楷體" panose="03000509000000000000" pitchFamily="65" charset="-120"/>
                <a:ea typeface="標楷體" panose="03000509000000000000" pitchFamily="65" charset="-120"/>
              </a:rPr>
              <a:t>教學</a:t>
            </a:r>
            <a:r>
              <a:rPr lang="zh-TW" altLang="en-US" sz="2400" dirty="0">
                <a:solidFill>
                  <a:srgbClr val="663300"/>
                </a:solidFill>
                <a:latin typeface="標楷體" panose="03000509000000000000" pitchFamily="65" charset="-120"/>
                <a:ea typeface="標楷體" panose="03000509000000000000" pitchFamily="65" charset="-120"/>
              </a:rPr>
              <a:t>後身</a:t>
            </a:r>
            <a:r>
              <a:rPr lang="zh-TW" altLang="en-US" sz="2400" dirty="0" smtClean="0">
                <a:solidFill>
                  <a:srgbClr val="663300"/>
                </a:solidFill>
                <a:latin typeface="標楷體" panose="03000509000000000000" pitchFamily="65" charset="-120"/>
                <a:ea typeface="標楷體" panose="03000509000000000000" pitchFamily="65" charset="-120"/>
              </a:rPr>
              <a:t>障</a:t>
            </a:r>
            <a:endParaRPr lang="en-US" altLang="zh-TW" sz="2400" dirty="0" smtClean="0">
              <a:solidFill>
                <a:srgbClr val="663300"/>
              </a:solidFill>
              <a:latin typeface="標楷體" panose="03000509000000000000" pitchFamily="65" charset="-120"/>
              <a:ea typeface="標楷體" panose="03000509000000000000" pitchFamily="65" charset="-120"/>
            </a:endParaRPr>
          </a:p>
          <a:p>
            <a:pPr marL="609600" indent="-609600" eaLnBrk="1" hangingPunct="1">
              <a:buFontTx/>
              <a:buNone/>
            </a:pPr>
            <a:r>
              <a:rPr lang="zh-TW" altLang="en-US" sz="2400" dirty="0">
                <a:solidFill>
                  <a:srgbClr val="663300"/>
                </a:solidFill>
                <a:latin typeface="標楷體" panose="03000509000000000000" pitchFamily="65" charset="-120"/>
                <a:ea typeface="標楷體" panose="03000509000000000000" pitchFamily="65" charset="-120"/>
              </a:rPr>
              <a:t> </a:t>
            </a:r>
            <a:r>
              <a:rPr lang="zh-TW" altLang="en-US" sz="2400" dirty="0" smtClean="0">
                <a:solidFill>
                  <a:srgbClr val="663300"/>
                </a:solidFill>
                <a:latin typeface="標楷體" panose="03000509000000000000" pitchFamily="65" charset="-120"/>
                <a:ea typeface="標楷體" panose="03000509000000000000" pitchFamily="65" charset="-120"/>
              </a:rPr>
              <a:t>       學生</a:t>
            </a:r>
            <a:r>
              <a:rPr lang="zh-TW" altLang="en-US" sz="2400" dirty="0">
                <a:solidFill>
                  <a:srgbClr val="663300"/>
                </a:solidFill>
                <a:latin typeface="標楷體" panose="03000509000000000000" pitchFamily="65" charset="-120"/>
                <a:ea typeface="標楷體" panose="03000509000000000000" pitchFamily="65" charset="-120"/>
              </a:rPr>
              <a:t>進步的證據。</a:t>
            </a:r>
          </a:p>
          <a:p>
            <a:pPr marL="609600" indent="-609600" eaLnBrk="1" hangingPunct="1">
              <a:buFontTx/>
              <a:buNone/>
            </a:pPr>
            <a:r>
              <a:rPr lang="zh-TW" altLang="en-US" sz="2400" dirty="0" smtClean="0">
                <a:solidFill>
                  <a:srgbClr val="663300"/>
                </a:solidFill>
                <a:latin typeface="標楷體" panose="03000509000000000000" pitchFamily="65" charset="-120"/>
                <a:ea typeface="標楷體" panose="03000509000000000000" pitchFamily="65" charset="-120"/>
              </a:rPr>
              <a:t>     </a:t>
            </a:r>
            <a:r>
              <a:rPr lang="en-US" altLang="zh-TW" sz="2400" dirty="0" smtClean="0">
                <a:solidFill>
                  <a:srgbClr val="663300"/>
                </a:solidFill>
                <a:latin typeface="標楷體" panose="03000509000000000000" pitchFamily="65" charset="-120"/>
                <a:ea typeface="標楷體" panose="03000509000000000000" pitchFamily="65" charset="-120"/>
              </a:rPr>
              <a:t>6</a:t>
            </a:r>
            <a:r>
              <a:rPr lang="zh-TW" altLang="en-US" sz="2400" dirty="0" smtClean="0">
                <a:solidFill>
                  <a:srgbClr val="663300"/>
                </a:solidFill>
                <a:latin typeface="標楷體" panose="03000509000000000000" pitchFamily="65" charset="-120"/>
                <a:ea typeface="標楷體" panose="03000509000000000000" pitchFamily="65" charset="-120"/>
              </a:rPr>
              <a:t>、促進</a:t>
            </a:r>
            <a:r>
              <a:rPr lang="zh-TW" altLang="en-US" sz="2400" dirty="0">
                <a:solidFill>
                  <a:srgbClr val="663300"/>
                </a:solidFill>
                <a:latin typeface="標楷體" panose="03000509000000000000" pitchFamily="65" charset="-120"/>
                <a:ea typeface="標楷體" panose="03000509000000000000" pitchFamily="65" charset="-120"/>
              </a:rPr>
              <a:t>教師</a:t>
            </a:r>
            <a:r>
              <a:rPr lang="zh-TW" altLang="en-US" sz="2400" dirty="0">
                <a:solidFill>
                  <a:srgbClr val="FF0000"/>
                </a:solidFill>
                <a:latin typeface="標楷體" panose="03000509000000000000" pitchFamily="65" charset="-120"/>
                <a:ea typeface="標楷體" panose="03000509000000000000" pitchFamily="65" charset="-120"/>
              </a:rPr>
              <a:t>有效率、有</a:t>
            </a:r>
            <a:r>
              <a:rPr lang="zh-TW" altLang="en-US" sz="2400" dirty="0" smtClean="0">
                <a:solidFill>
                  <a:srgbClr val="FF0000"/>
                </a:solidFill>
                <a:latin typeface="標楷體" panose="03000509000000000000" pitchFamily="65" charset="-120"/>
                <a:ea typeface="標楷體" panose="03000509000000000000" pitchFamily="65" charset="-120"/>
              </a:rPr>
              <a:t>組織、有系統的教學</a:t>
            </a:r>
            <a:r>
              <a:rPr lang="zh-TW" altLang="en-US" sz="2400" dirty="0" smtClean="0">
                <a:solidFill>
                  <a:srgbClr val="663300"/>
                </a:solidFill>
                <a:latin typeface="標楷體" panose="03000509000000000000" pitchFamily="65" charset="-120"/>
                <a:ea typeface="標楷體" panose="03000509000000000000" pitchFamily="65" charset="-120"/>
              </a:rPr>
              <a:t>。</a:t>
            </a:r>
            <a:endParaRPr lang="zh-TW" altLang="en-US" sz="2400" dirty="0">
              <a:solidFill>
                <a:srgbClr val="663300"/>
              </a:solidFill>
              <a:latin typeface="標楷體" panose="03000509000000000000" pitchFamily="65" charset="-120"/>
              <a:ea typeface="標楷體" panose="03000509000000000000" pitchFamily="65" charset="-120"/>
            </a:endParaRPr>
          </a:p>
          <a:p>
            <a:pPr marL="609600" indent="-609600" eaLnBrk="1" hangingPunct="1">
              <a:buFontTx/>
              <a:buNone/>
            </a:pPr>
            <a:r>
              <a:rPr lang="zh-TW" altLang="en-US" sz="2400" dirty="0" smtClean="0">
                <a:solidFill>
                  <a:srgbClr val="663300"/>
                </a:solidFill>
                <a:latin typeface="標楷體" panose="03000509000000000000" pitchFamily="65" charset="-120"/>
                <a:ea typeface="標楷體" panose="03000509000000000000" pitchFamily="65" charset="-120"/>
              </a:rPr>
              <a:t>     </a:t>
            </a:r>
            <a:r>
              <a:rPr lang="en-US" altLang="zh-TW" sz="2400" dirty="0" smtClean="0">
                <a:solidFill>
                  <a:srgbClr val="663300"/>
                </a:solidFill>
                <a:latin typeface="標楷體" panose="03000509000000000000" pitchFamily="65" charset="-120"/>
                <a:ea typeface="標楷體" panose="03000509000000000000" pitchFamily="65" charset="-120"/>
              </a:rPr>
              <a:t>7</a:t>
            </a:r>
            <a:r>
              <a:rPr lang="zh-TW" altLang="en-US" sz="2400" dirty="0" smtClean="0">
                <a:solidFill>
                  <a:srgbClr val="663300"/>
                </a:solidFill>
                <a:latin typeface="標楷體" panose="03000509000000000000" pitchFamily="65" charset="-120"/>
                <a:ea typeface="標楷體" panose="03000509000000000000" pitchFamily="65" charset="-120"/>
              </a:rPr>
              <a:t>、做為</a:t>
            </a:r>
            <a:r>
              <a:rPr lang="zh-TW" altLang="en-US" sz="2400" dirty="0">
                <a:solidFill>
                  <a:srgbClr val="663300"/>
                </a:solidFill>
                <a:latin typeface="標楷體" panose="03000509000000000000" pitchFamily="65" charset="-120"/>
                <a:ea typeface="標楷體" panose="03000509000000000000" pitchFamily="65" charset="-120"/>
              </a:rPr>
              <a:t>教學的</a:t>
            </a:r>
            <a:r>
              <a:rPr lang="zh-TW" altLang="en-US" sz="2400" dirty="0">
                <a:solidFill>
                  <a:srgbClr val="0000FF"/>
                </a:solidFill>
                <a:latin typeface="標楷體" panose="03000509000000000000" pitchFamily="65" charset="-120"/>
                <a:ea typeface="標楷體" panose="03000509000000000000" pitchFamily="65" charset="-120"/>
              </a:rPr>
              <a:t>管理</a:t>
            </a:r>
            <a:r>
              <a:rPr lang="zh-TW" altLang="en-US" sz="2400" dirty="0" smtClean="0">
                <a:solidFill>
                  <a:srgbClr val="0000FF"/>
                </a:solidFill>
                <a:latin typeface="標楷體" panose="03000509000000000000" pitchFamily="65" charset="-120"/>
                <a:ea typeface="標楷體" panose="03000509000000000000" pitchFamily="65" charset="-120"/>
              </a:rPr>
              <a:t>工具</a:t>
            </a:r>
            <a:r>
              <a:rPr lang="zh-TW" altLang="en-US" sz="2400" dirty="0" smtClean="0">
                <a:solidFill>
                  <a:srgbClr val="663300"/>
                </a:solidFill>
                <a:latin typeface="標楷體" panose="03000509000000000000" pitchFamily="65" charset="-120"/>
                <a:ea typeface="標楷體" panose="03000509000000000000" pitchFamily="65" charset="-120"/>
              </a:rPr>
              <a:t>，也為</a:t>
            </a:r>
            <a:r>
              <a:rPr lang="zh-TW" altLang="en-US" sz="2400" dirty="0">
                <a:solidFill>
                  <a:srgbClr val="663300"/>
                </a:solidFill>
                <a:latin typeface="標楷體" panose="03000509000000000000" pitchFamily="65" charset="-120"/>
                <a:ea typeface="標楷體" panose="03000509000000000000" pitchFamily="65" charset="-120"/>
              </a:rPr>
              <a:t>特教</a:t>
            </a:r>
            <a:r>
              <a:rPr lang="zh-TW" altLang="en-US" sz="2400" dirty="0">
                <a:solidFill>
                  <a:srgbClr val="0000FF"/>
                </a:solidFill>
                <a:latin typeface="標楷體" panose="03000509000000000000" pitchFamily="65" charset="-120"/>
                <a:ea typeface="標楷體" panose="03000509000000000000" pitchFamily="65" charset="-120"/>
              </a:rPr>
              <a:t>績效系統</a:t>
            </a:r>
            <a:r>
              <a:rPr lang="zh-TW" altLang="en-US" sz="2400" dirty="0" smtClean="0">
                <a:solidFill>
                  <a:srgbClr val="0000FF"/>
                </a:solidFill>
                <a:latin typeface="標楷體" panose="03000509000000000000" pitchFamily="65" charset="-120"/>
                <a:ea typeface="標楷體" panose="03000509000000000000" pitchFamily="65" charset="-120"/>
              </a:rPr>
              <a:t>評鑑</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609600" indent="-609600" eaLnBrk="1" hangingPunct="1">
              <a:buFontTx/>
              <a:buNone/>
            </a:pPr>
            <a:r>
              <a:rPr lang="zh-TW" altLang="en-US" sz="2400" dirty="0">
                <a:solidFill>
                  <a:srgbClr val="663300"/>
                </a:solidFill>
                <a:latin typeface="標楷體" panose="03000509000000000000" pitchFamily="65" charset="-120"/>
                <a:ea typeface="標楷體" panose="03000509000000000000" pitchFamily="65" charset="-120"/>
              </a:rPr>
              <a:t> </a:t>
            </a:r>
            <a:r>
              <a:rPr lang="zh-TW" altLang="en-US" sz="2400" dirty="0" smtClean="0">
                <a:solidFill>
                  <a:srgbClr val="663300"/>
                </a:solidFill>
                <a:latin typeface="標楷體" panose="03000509000000000000" pitchFamily="65" charset="-120"/>
                <a:ea typeface="標楷體" panose="03000509000000000000" pitchFamily="65" charset="-120"/>
              </a:rPr>
              <a:t>       的依據。 </a:t>
            </a:r>
            <a:endParaRPr lang="zh-TW" altLang="en-US" sz="2400" dirty="0">
              <a:solidFill>
                <a:srgbClr val="663300"/>
              </a:solidFill>
              <a:latin typeface="標楷體" panose="03000509000000000000" pitchFamily="65" charset="-120"/>
              <a:ea typeface="標楷體" panose="03000509000000000000" pitchFamily="65" charset="-120"/>
            </a:endParaRPr>
          </a:p>
          <a:p>
            <a:pPr marL="609600" indent="-609600" eaLnBrk="1" hangingPunct="1">
              <a:lnSpc>
                <a:spcPct val="90000"/>
              </a:lnSpc>
              <a:buFontTx/>
              <a:buNone/>
            </a:pPr>
            <a:endParaRPr lang="en-US" altLang="zh-TW" sz="2400" dirty="0" smtClean="0">
              <a:solidFill>
                <a:srgbClr val="0000FF"/>
              </a:solidFill>
              <a:latin typeface="+mn-ea"/>
            </a:endParaRPr>
          </a:p>
          <a:p>
            <a:pPr marL="609600" indent="-609600" eaLnBrk="1" hangingPunct="1">
              <a:lnSpc>
                <a:spcPct val="90000"/>
              </a:lnSpc>
              <a:buFontTx/>
              <a:buNone/>
            </a:pPr>
            <a:endParaRPr lang="zh-TW" altLang="en-US" sz="2400" dirty="0" smtClean="0">
              <a:solidFill>
                <a:srgbClr val="0000FF"/>
              </a:solidFill>
              <a:latin typeface="+mn-ea"/>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22</a:t>
            </a:fld>
            <a:endParaRPr lang="zh-TW" altLang="en-US"/>
          </a:p>
        </p:txBody>
      </p:sp>
    </p:spTree>
    <p:extLst>
      <p:ext uri="{BB962C8B-B14F-4D97-AF65-F5344CB8AC3E}">
        <p14:creationId xmlns:p14="http://schemas.microsoft.com/office/powerpoint/2010/main" val="3326920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683568" y="1052736"/>
            <a:ext cx="7772400" cy="4248472"/>
          </a:xfrm>
          <a:solidFill>
            <a:schemeClr val="bg2"/>
          </a:solidFill>
          <a:ln w="19050">
            <a:solidFill>
              <a:schemeClr val="bg2">
                <a:lumMod val="10000"/>
              </a:schemeClr>
            </a:solidFill>
          </a:ln>
        </p:spPr>
        <p:txBody>
          <a:bodyPr/>
          <a:lstStyle/>
          <a:p>
            <a:pPr marL="0" indent="0" eaLnBrk="1" hangingPunct="1">
              <a:buNone/>
            </a:pPr>
            <a:r>
              <a:rPr lang="zh-TW" altLang="en-US" b="1" dirty="0" smtClean="0">
                <a:solidFill>
                  <a:srgbClr val="660033"/>
                </a:solidFill>
                <a:latin typeface="標楷體" pitchFamily="65" charset="-120"/>
                <a:ea typeface="標楷體" pitchFamily="65" charset="-120"/>
              </a:rPr>
              <a:t> （</a:t>
            </a:r>
            <a:r>
              <a:rPr lang="zh-TW" altLang="en-US" b="1" dirty="0">
                <a:solidFill>
                  <a:srgbClr val="660033"/>
                </a:solidFill>
                <a:latin typeface="標楷體" pitchFamily="65" charset="-120"/>
                <a:ea typeface="標楷體" pitchFamily="65" charset="-120"/>
              </a:rPr>
              <a:t>六）個別化教育</a:t>
            </a:r>
            <a:r>
              <a:rPr lang="zh-TW" altLang="en-US" b="1" dirty="0" smtClean="0">
                <a:solidFill>
                  <a:srgbClr val="660033"/>
                </a:solidFill>
                <a:latin typeface="標楷體" pitchFamily="65" charset="-120"/>
                <a:ea typeface="標楷體" pitchFamily="65" charset="-120"/>
              </a:rPr>
              <a:t>計畫功能：</a:t>
            </a:r>
            <a:endParaRPr lang="en-US" altLang="zh-TW" sz="2400" b="1" dirty="0">
              <a:solidFill>
                <a:srgbClr val="663300"/>
              </a:solidFill>
              <a:ea typeface="標楷體" pitchFamily="65" charset="-120"/>
            </a:endParaRPr>
          </a:p>
          <a:p>
            <a:pPr marL="0" indent="0" eaLnBrk="1" hangingPunct="1">
              <a:buNone/>
            </a:pPr>
            <a:r>
              <a:rPr lang="zh-TW" altLang="en-US" dirty="0" smtClean="0">
                <a:solidFill>
                  <a:srgbClr val="CC00CC"/>
                </a:solidFill>
                <a:latin typeface="標楷體" panose="03000509000000000000" pitchFamily="65" charset="-120"/>
                <a:ea typeface="標楷體" panose="03000509000000000000" pitchFamily="65" charset="-120"/>
              </a:rPr>
              <a:t>    </a:t>
            </a:r>
            <a:r>
              <a:rPr lang="en-US" altLang="zh-TW" dirty="0" smtClean="0">
                <a:solidFill>
                  <a:srgbClr val="CC00CC"/>
                </a:solidFill>
                <a:latin typeface="標楷體" panose="03000509000000000000" pitchFamily="65" charset="-120"/>
                <a:ea typeface="標楷體" panose="03000509000000000000" pitchFamily="65" charset="-120"/>
              </a:rPr>
              <a:t>1</a:t>
            </a:r>
            <a:r>
              <a:rPr lang="zh-TW" altLang="en-US" dirty="0" smtClean="0">
                <a:solidFill>
                  <a:srgbClr val="CC00CC"/>
                </a:solidFill>
                <a:latin typeface="標楷體" panose="03000509000000000000" pitchFamily="65" charset="-120"/>
                <a:ea typeface="標楷體" panose="03000509000000000000" pitchFamily="65" charset="-120"/>
              </a:rPr>
              <a:t>、法律保障</a:t>
            </a:r>
            <a:r>
              <a:rPr lang="zh-TW" altLang="en-US" dirty="0" smtClean="0">
                <a:latin typeface="標楷體" panose="03000509000000000000" pitchFamily="65" charset="-120"/>
                <a:ea typeface="標楷體" panose="03000509000000000000" pitchFamily="65" charset="-120"/>
              </a:rPr>
              <a:t>身障生具有接受適性教育的權利。</a:t>
            </a:r>
          </a:p>
          <a:p>
            <a:pPr marL="0" indent="0" eaLnBrk="1" hangingPunct="1">
              <a:buNone/>
            </a:pP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2</a:t>
            </a:r>
            <a:r>
              <a:rPr lang="zh-TW" altLang="en-US" dirty="0" smtClean="0">
                <a:latin typeface="標楷體" panose="03000509000000000000" pitchFamily="65" charset="-120"/>
                <a:ea typeface="標楷體" panose="03000509000000000000" pitchFamily="65" charset="-120"/>
              </a:rPr>
              <a:t>、根據每位身心障礙學生的</a:t>
            </a:r>
            <a:r>
              <a:rPr lang="zh-TW" altLang="en-US" dirty="0" smtClean="0">
                <a:solidFill>
                  <a:srgbClr val="FF00FF"/>
                </a:solidFill>
                <a:latin typeface="標楷體" panose="03000509000000000000" pitchFamily="65" charset="-120"/>
                <a:ea typeface="標楷體" panose="03000509000000000000" pitchFamily="65" charset="-120"/>
              </a:rPr>
              <a:t>特殊需要</a:t>
            </a:r>
            <a:r>
              <a:rPr lang="zh-TW" altLang="en-US" dirty="0" smtClean="0">
                <a:latin typeface="標楷體" panose="03000509000000000000" pitchFamily="65" charset="-120"/>
                <a:ea typeface="標楷體" panose="03000509000000000000" pitchFamily="65" charset="-120"/>
              </a:rPr>
              <a:t>，設計</a:t>
            </a:r>
            <a:endParaRPr lang="en-US" altLang="zh-TW" dirty="0" smtClean="0">
              <a:latin typeface="標楷體" panose="03000509000000000000" pitchFamily="65" charset="-120"/>
              <a:ea typeface="標楷體" panose="03000509000000000000" pitchFamily="65" charset="-120"/>
            </a:endParaRPr>
          </a:p>
          <a:p>
            <a:pPr marL="0" indent="0" eaLnBrk="1" hangingPunct="1">
              <a:buNone/>
            </a:pPr>
            <a:r>
              <a:rPr lang="zh-TW" altLang="en-US" dirty="0">
                <a:latin typeface="標楷體" panose="03000509000000000000" pitchFamily="65" charset="-120"/>
                <a:ea typeface="標楷體" panose="03000509000000000000" pitchFamily="65" charset="-120"/>
              </a:rPr>
              <a:t> </a:t>
            </a:r>
            <a:r>
              <a:rPr lang="zh-TW" altLang="en-US" dirty="0" smtClean="0">
                <a:latin typeface="標楷體" panose="03000509000000000000" pitchFamily="65" charset="-120"/>
                <a:ea typeface="標楷體" panose="03000509000000000000" pitchFamily="65" charset="-120"/>
              </a:rPr>
              <a:t>      </a:t>
            </a:r>
            <a:r>
              <a:rPr lang="zh-TW" altLang="en-US" dirty="0" smtClean="0">
                <a:solidFill>
                  <a:srgbClr val="CC00CC"/>
                </a:solidFill>
                <a:latin typeface="標楷體" panose="03000509000000000000" pitchFamily="65" charset="-120"/>
                <a:ea typeface="標楷體" panose="03000509000000000000" pitchFamily="65" charset="-120"/>
              </a:rPr>
              <a:t>適性教育。</a:t>
            </a:r>
          </a:p>
          <a:p>
            <a:pPr marL="0" indent="0" eaLnBrk="1" hangingPunct="1">
              <a:buNone/>
            </a:pP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3</a:t>
            </a:r>
            <a:r>
              <a:rPr lang="zh-TW" altLang="en-US" dirty="0" smtClean="0">
                <a:latin typeface="標楷體" panose="03000509000000000000" pitchFamily="65" charset="-120"/>
                <a:ea typeface="標楷體" panose="03000509000000000000" pitchFamily="65" charset="-120"/>
              </a:rPr>
              <a:t>、強調特殊教育的</a:t>
            </a:r>
            <a:r>
              <a:rPr lang="zh-TW" altLang="en-US" dirty="0" smtClean="0">
                <a:solidFill>
                  <a:srgbClr val="CC00CC"/>
                </a:solidFill>
                <a:latin typeface="標楷體" panose="03000509000000000000" pitchFamily="65" charset="-120"/>
                <a:ea typeface="標楷體" panose="03000509000000000000" pitchFamily="65" charset="-120"/>
              </a:rPr>
              <a:t>績效責任（關鍵性介入）。</a:t>
            </a:r>
            <a:endParaRPr lang="en-US" altLang="zh-TW" dirty="0" smtClean="0">
              <a:solidFill>
                <a:srgbClr val="CC00CC"/>
              </a:solidFill>
              <a:latin typeface="標楷體" panose="03000509000000000000" pitchFamily="65" charset="-120"/>
              <a:ea typeface="標楷體" panose="03000509000000000000" pitchFamily="65" charset="-120"/>
            </a:endParaRPr>
          </a:p>
          <a:p>
            <a:pPr marL="0" indent="0" eaLnBrk="1" hangingPunct="1">
              <a:buNone/>
            </a:pP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4</a:t>
            </a:r>
            <a:r>
              <a:rPr lang="zh-TW" altLang="en-US" dirty="0" smtClean="0">
                <a:latin typeface="標楷體" panose="03000509000000000000" pitchFamily="65" charset="-120"/>
                <a:ea typeface="標楷體" panose="03000509000000000000" pitchFamily="65" charset="-120"/>
              </a:rPr>
              <a:t>、有利於</a:t>
            </a:r>
            <a:r>
              <a:rPr lang="zh-TW" altLang="en-US" dirty="0" smtClean="0">
                <a:solidFill>
                  <a:srgbClr val="0000FF"/>
                </a:solidFill>
                <a:latin typeface="標楷體" panose="03000509000000000000" pitchFamily="65" charset="-120"/>
                <a:ea typeface="標楷體" panose="03000509000000000000" pitchFamily="65" charset="-120"/>
              </a:rPr>
              <a:t>執行教學活動和評鑑。</a:t>
            </a:r>
          </a:p>
          <a:p>
            <a:pPr marL="0" indent="0" eaLnBrk="1" hangingPunct="1">
              <a:buNone/>
            </a:pP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5</a:t>
            </a:r>
            <a:r>
              <a:rPr lang="zh-TW" altLang="en-US" dirty="0" smtClean="0">
                <a:latin typeface="標楷體" panose="03000509000000000000" pitchFamily="65" charset="-120"/>
                <a:ea typeface="標楷體" panose="03000509000000000000" pitchFamily="65" charset="-120"/>
              </a:rPr>
              <a:t>、重視</a:t>
            </a:r>
            <a:r>
              <a:rPr lang="zh-TW" altLang="en-US" dirty="0" smtClean="0">
                <a:solidFill>
                  <a:srgbClr val="0000FF"/>
                </a:solidFill>
                <a:latin typeface="標楷體" panose="03000509000000000000" pitchFamily="65" charset="-120"/>
                <a:ea typeface="標楷體" panose="03000509000000000000" pitchFamily="65" charset="-120"/>
              </a:rPr>
              <a:t>父母積極參與</a:t>
            </a:r>
            <a:r>
              <a:rPr lang="zh-TW" altLang="en-US" dirty="0" smtClean="0">
                <a:latin typeface="標楷體" panose="03000509000000000000" pitchFamily="65" charset="-120"/>
                <a:ea typeface="標楷體" panose="03000509000000000000" pitchFamily="65" charset="-120"/>
              </a:rPr>
              <a:t>，延續教育效果。</a:t>
            </a:r>
          </a:p>
          <a:p>
            <a:pPr marL="0" indent="0" eaLnBrk="1" hangingPunct="1">
              <a:buNone/>
            </a:pPr>
            <a:r>
              <a:rPr lang="zh-TW" altLang="en-US" dirty="0" smtClean="0">
                <a:latin typeface="標楷體" panose="03000509000000000000" pitchFamily="65" charset="-120"/>
                <a:ea typeface="標楷體" panose="03000509000000000000" pitchFamily="65" charset="-120"/>
              </a:rPr>
              <a:t>    </a:t>
            </a:r>
            <a:r>
              <a:rPr lang="en-US" altLang="zh-TW" dirty="0" smtClean="0">
                <a:latin typeface="標楷體" panose="03000509000000000000" pitchFamily="65" charset="-120"/>
                <a:ea typeface="標楷體" panose="03000509000000000000" pitchFamily="65" charset="-120"/>
              </a:rPr>
              <a:t>6</a:t>
            </a:r>
            <a:r>
              <a:rPr lang="zh-TW" altLang="en-US" dirty="0" smtClean="0">
                <a:latin typeface="標楷體" panose="03000509000000000000" pitchFamily="65" charset="-120"/>
                <a:ea typeface="標楷體" panose="03000509000000000000" pitchFamily="65" charset="-120"/>
              </a:rPr>
              <a:t>、充分表現</a:t>
            </a:r>
            <a:r>
              <a:rPr lang="zh-TW" altLang="en-US" dirty="0" smtClean="0">
                <a:solidFill>
                  <a:srgbClr val="0000FF"/>
                </a:solidFill>
                <a:latin typeface="標楷體" panose="03000509000000000000" pitchFamily="65" charset="-120"/>
                <a:ea typeface="標楷體" panose="03000509000000000000" pitchFamily="65" charset="-120"/>
              </a:rPr>
              <a:t>科際整合（醫教結合）</a:t>
            </a:r>
            <a:r>
              <a:rPr lang="zh-TW" altLang="en-US" dirty="0" smtClean="0">
                <a:latin typeface="標楷體" panose="03000509000000000000" pitchFamily="65" charset="-120"/>
                <a:ea typeface="標楷體" panose="03000509000000000000" pitchFamily="65" charset="-120"/>
              </a:rPr>
              <a:t>理念與做法。 </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23</a:t>
            </a:fld>
            <a:endParaRPr lang="zh-TW" altLang="en-US"/>
          </a:p>
        </p:txBody>
      </p:sp>
    </p:spTree>
    <p:extLst>
      <p:ext uri="{BB962C8B-B14F-4D97-AF65-F5344CB8AC3E}">
        <p14:creationId xmlns:p14="http://schemas.microsoft.com/office/powerpoint/2010/main" val="3841110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title"/>
          </p:nvPr>
        </p:nvSpPr>
        <p:spPr>
          <a:xfrm>
            <a:off x="899592" y="116632"/>
            <a:ext cx="7772400" cy="792088"/>
          </a:xfrm>
        </p:spPr>
        <p:txBody>
          <a:bodyPr/>
          <a:lstStyle/>
          <a:p>
            <a:pPr eaLnBrk="1" hangingPunct="1"/>
            <a:r>
              <a:rPr lang="zh-TW" altLang="en-US" sz="3200" b="1" dirty="0" smtClean="0">
                <a:solidFill>
                  <a:srgbClr val="C00000"/>
                </a:solidFill>
                <a:ea typeface="標楷體" pitchFamily="65" charset="-120"/>
              </a:rPr>
              <a:t>二、</a:t>
            </a:r>
            <a:r>
              <a:rPr lang="zh-TW" altLang="en-US" sz="3200" b="1" dirty="0">
                <a:solidFill>
                  <a:srgbClr val="C00000"/>
                </a:solidFill>
                <a:ea typeface="標楷體" pitchFamily="65" charset="-120"/>
              </a:rPr>
              <a:t>個別化教育</a:t>
            </a:r>
            <a:r>
              <a:rPr lang="zh-TW" altLang="en-US" sz="3200" b="1" dirty="0" smtClean="0">
                <a:solidFill>
                  <a:srgbClr val="C00000"/>
                </a:solidFill>
                <a:ea typeface="標楷體" pitchFamily="65" charset="-120"/>
              </a:rPr>
              <a:t>計畫實作：</a:t>
            </a:r>
            <a:endParaRPr lang="zh-TW" altLang="en-US" sz="3200" b="1" dirty="0" smtClean="0">
              <a:solidFill>
                <a:srgbClr val="FF00FF"/>
              </a:solidFill>
            </a:endParaRPr>
          </a:p>
        </p:txBody>
      </p:sp>
      <p:sp>
        <p:nvSpPr>
          <p:cNvPr id="7171" name="內容版面配置區 2"/>
          <p:cNvSpPr>
            <a:spLocks noGrp="1"/>
          </p:cNvSpPr>
          <p:nvPr>
            <p:ph sz="quarter" idx="1"/>
          </p:nvPr>
        </p:nvSpPr>
        <p:spPr>
          <a:xfrm>
            <a:off x="467544" y="908720"/>
            <a:ext cx="8204200" cy="1440160"/>
          </a:xfrm>
        </p:spPr>
        <p:txBody>
          <a:bodyPr/>
          <a:lstStyle/>
          <a:p>
            <a:pPr eaLnBrk="1" hangingPunct="1">
              <a:buFont typeface="Wingdings 2" pitchFamily="18" charset="2"/>
              <a:buNone/>
            </a:pPr>
            <a:r>
              <a:rPr lang="zh-TW" altLang="en-US" dirty="0" smtClean="0">
                <a:solidFill>
                  <a:srgbClr val="0000FF"/>
                </a:solidFill>
                <a:latin typeface="標楷體" panose="03000509000000000000" pitchFamily="65" charset="-120"/>
                <a:ea typeface="標楷體" panose="03000509000000000000" pitchFamily="65" charset="-120"/>
              </a:rPr>
              <a:t>    （一）中西</a:t>
            </a:r>
            <a:r>
              <a:rPr lang="zh-TW" altLang="zh-TW" dirty="0" smtClean="0">
                <a:solidFill>
                  <a:srgbClr val="0000FF"/>
                </a:solidFill>
                <a:latin typeface="標楷體" panose="03000509000000000000" pitchFamily="65" charset="-120"/>
                <a:ea typeface="標楷體" panose="03000509000000000000" pitchFamily="65" charset="-120"/>
              </a:rPr>
              <a:t>特殊教育落實的主要趨勢，</a:t>
            </a:r>
            <a:r>
              <a:rPr lang="zh-TW" altLang="en-US" dirty="0" smtClean="0">
                <a:solidFill>
                  <a:srgbClr val="0000FF"/>
                </a:solidFill>
                <a:latin typeface="標楷體" panose="03000509000000000000" pitchFamily="65" charset="-120"/>
                <a:ea typeface="標楷體" panose="03000509000000000000" pitchFamily="65" charset="-120"/>
              </a:rPr>
              <a:t>大多</a:t>
            </a:r>
            <a:r>
              <a:rPr lang="zh-TW" altLang="zh-TW" dirty="0" smtClean="0">
                <a:solidFill>
                  <a:srgbClr val="0000FF"/>
                </a:solidFill>
                <a:latin typeface="標楷體" panose="03000509000000000000" pitchFamily="65" charset="-120"/>
                <a:ea typeface="標楷體" panose="03000509000000000000" pitchFamily="65" charset="-120"/>
              </a:rPr>
              <a:t>採</a:t>
            </a:r>
            <a:r>
              <a:rPr lang="zh-TW" altLang="en-US" dirty="0" smtClean="0">
                <a:solidFill>
                  <a:srgbClr val="0000FF"/>
                </a:solidFill>
                <a:latin typeface="標楷體" panose="03000509000000000000" pitchFamily="65" charset="-120"/>
                <a:ea typeface="標楷體" panose="03000509000000000000" pitchFamily="65" charset="-120"/>
              </a:rPr>
              <a:t>用</a:t>
            </a:r>
            <a:endParaRPr lang="en-US" altLang="zh-TW" dirty="0" smtClean="0">
              <a:solidFill>
                <a:srgbClr val="0000FF"/>
              </a:solidFill>
              <a:latin typeface="標楷體" panose="03000509000000000000" pitchFamily="65" charset="-120"/>
              <a:ea typeface="標楷體" panose="03000509000000000000" pitchFamily="65" charset="-120"/>
            </a:endParaRPr>
          </a:p>
          <a:p>
            <a:pPr eaLnBrk="1" hangingPunct="1">
              <a:buFont typeface="Wingdings 2" pitchFamily="18" charset="2"/>
              <a:buNone/>
            </a:pPr>
            <a:r>
              <a:rPr lang="zh-TW" altLang="en-US" dirty="0">
                <a:solidFill>
                  <a:srgbClr val="0000FF"/>
                </a:solidFill>
                <a:latin typeface="標楷體" panose="03000509000000000000" pitchFamily="65" charset="-120"/>
                <a:ea typeface="標楷體" panose="03000509000000000000" pitchFamily="65" charset="-120"/>
              </a:rPr>
              <a:t> </a:t>
            </a:r>
            <a:r>
              <a:rPr lang="zh-TW" altLang="en-US" dirty="0" smtClean="0">
                <a:solidFill>
                  <a:srgbClr val="0000FF"/>
                </a:solidFill>
                <a:latin typeface="標楷體" panose="03000509000000000000" pitchFamily="65" charset="-120"/>
                <a:ea typeface="標楷體" panose="03000509000000000000" pitchFamily="65" charset="-120"/>
              </a:rPr>
              <a:t>         </a:t>
            </a:r>
            <a:r>
              <a:rPr lang="zh-TW" altLang="zh-TW" dirty="0" smtClean="0">
                <a:solidFill>
                  <a:srgbClr val="FF6600"/>
                </a:solidFill>
                <a:latin typeface="標楷體" panose="03000509000000000000" pitchFamily="65" charset="-120"/>
                <a:ea typeface="標楷體" panose="03000509000000000000" pitchFamily="65" charset="-120"/>
              </a:rPr>
              <a:t>「</a:t>
            </a:r>
            <a:r>
              <a:rPr lang="zh-TW" altLang="zh-TW"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功能取向</a:t>
            </a:r>
            <a:r>
              <a:rPr lang="zh-TW" altLang="zh-TW" dirty="0" smtClean="0">
                <a:solidFill>
                  <a:srgbClr val="FF6600"/>
                </a:solidFill>
                <a:latin typeface="標楷體" panose="03000509000000000000" pitchFamily="65" charset="-120"/>
                <a:ea typeface="標楷體" panose="03000509000000000000" pitchFamily="65" charset="-120"/>
              </a:rPr>
              <a:t>」</a:t>
            </a:r>
            <a:r>
              <a:rPr lang="zh-TW" altLang="zh-TW" dirty="0" smtClean="0">
                <a:solidFill>
                  <a:srgbClr val="0000FF"/>
                </a:solidFill>
                <a:latin typeface="標楷體" panose="03000509000000000000" pitchFamily="65" charset="-120"/>
                <a:ea typeface="標楷體" panose="03000509000000000000" pitchFamily="65" charset="-120"/>
              </a:rPr>
              <a:t>為</a:t>
            </a:r>
            <a:r>
              <a:rPr lang="zh-TW" altLang="zh-TW" dirty="0" smtClean="0">
                <a:solidFill>
                  <a:srgbClr val="FF0000"/>
                </a:solidFill>
                <a:latin typeface="標楷體" panose="03000509000000000000" pitchFamily="65" charset="-120"/>
                <a:ea typeface="標楷體" panose="03000509000000000000" pitchFamily="65" charset="-120"/>
              </a:rPr>
              <a:t>特殊教育實施現場</a:t>
            </a:r>
            <a:r>
              <a:rPr lang="zh-TW" altLang="zh-TW" dirty="0" smtClean="0">
                <a:solidFill>
                  <a:srgbClr val="0000FF"/>
                </a:solidFill>
                <a:latin typeface="標楷體" panose="03000509000000000000" pitchFamily="65" charset="-120"/>
                <a:ea typeface="標楷體" panose="03000509000000000000" pitchFamily="65" charset="-120"/>
              </a:rPr>
              <a:t>必要之</a:t>
            </a:r>
            <a:endParaRPr lang="en-US" altLang="zh-TW" dirty="0" smtClean="0">
              <a:solidFill>
                <a:srgbClr val="0000FF"/>
              </a:solidFill>
              <a:latin typeface="標楷體" panose="03000509000000000000" pitchFamily="65" charset="-120"/>
              <a:ea typeface="標楷體" panose="03000509000000000000" pitchFamily="65" charset="-120"/>
            </a:endParaRPr>
          </a:p>
          <a:p>
            <a:pPr eaLnBrk="1" hangingPunct="1">
              <a:buNone/>
            </a:pPr>
            <a:r>
              <a:rPr lang="zh-TW" altLang="en-US" dirty="0" smtClean="0">
                <a:solidFill>
                  <a:srgbClr val="0000FF"/>
                </a:solidFill>
                <a:latin typeface="標楷體" panose="03000509000000000000" pitchFamily="65" charset="-120"/>
                <a:ea typeface="標楷體" panose="03000509000000000000" pitchFamily="65" charset="-120"/>
              </a:rPr>
              <a:t>           </a:t>
            </a:r>
            <a:r>
              <a:rPr lang="zh-TW" altLang="zh-TW" dirty="0" smtClean="0">
                <a:solidFill>
                  <a:srgbClr val="0000FF"/>
                </a:solidFill>
                <a:latin typeface="標楷體" panose="03000509000000000000" pitchFamily="65" charset="-120"/>
                <a:ea typeface="標楷體" panose="03000509000000000000" pitchFamily="65" charset="-120"/>
              </a:rPr>
              <a:t>理論依據</a:t>
            </a:r>
            <a:r>
              <a:rPr lang="zh-TW" altLang="en-US" dirty="0" smtClean="0">
                <a:solidFill>
                  <a:srgbClr val="0000FF"/>
                </a:solidFill>
                <a:latin typeface="標楷體" panose="03000509000000000000" pitchFamily="65" charset="-120"/>
                <a:ea typeface="標楷體" panose="03000509000000000000" pitchFamily="65" charset="-120"/>
              </a:rPr>
              <a:t>，</a:t>
            </a:r>
            <a:r>
              <a:rPr lang="zh-TW" altLang="en-US" dirty="0">
                <a:solidFill>
                  <a:srgbClr val="0000FF"/>
                </a:solidFill>
                <a:latin typeface="標楷體" panose="03000509000000000000" pitchFamily="65" charset="-120"/>
                <a:ea typeface="標楷體" panose="03000509000000000000" pitchFamily="65" charset="-120"/>
              </a:rPr>
              <a:t>如：</a:t>
            </a:r>
            <a:r>
              <a:rPr lang="zh-TW" altLang="en-US" dirty="0">
                <a:solidFill>
                  <a:srgbClr val="FF00FF"/>
                </a:solidFill>
                <a:latin typeface="標楷體" panose="03000509000000000000" pitchFamily="65" charset="-120"/>
                <a:ea typeface="標楷體" panose="03000509000000000000" pitchFamily="65" charset="-120"/>
              </a:rPr>
              <a:t>個別化教育</a:t>
            </a:r>
            <a:r>
              <a:rPr lang="zh-TW" altLang="en-US" dirty="0" smtClean="0">
                <a:solidFill>
                  <a:srgbClr val="FF00FF"/>
                </a:solidFill>
                <a:latin typeface="標楷體" panose="03000509000000000000" pitchFamily="65" charset="-120"/>
                <a:ea typeface="標楷體" panose="03000509000000000000" pitchFamily="65" charset="-120"/>
              </a:rPr>
              <a:t>計畫</a:t>
            </a:r>
            <a:r>
              <a:rPr lang="zh-TW" altLang="en-US" dirty="0" smtClean="0">
                <a:solidFill>
                  <a:srgbClr val="0000FF"/>
                </a:solidFill>
                <a:latin typeface="標楷體" panose="03000509000000000000" pitchFamily="65" charset="-120"/>
                <a:ea typeface="標楷體" panose="03000509000000000000" pitchFamily="65" charset="-120"/>
              </a:rPr>
              <a:t>等</a:t>
            </a:r>
            <a:r>
              <a:rPr lang="zh-TW" altLang="zh-TW" dirty="0" smtClean="0">
                <a:solidFill>
                  <a:srgbClr val="0000FF"/>
                </a:solidFill>
                <a:latin typeface="標楷體" panose="03000509000000000000" pitchFamily="65" charset="-120"/>
                <a:ea typeface="標楷體" panose="03000509000000000000" pitchFamily="65" charset="-120"/>
              </a:rPr>
              <a:t>。</a:t>
            </a:r>
            <a:endParaRPr lang="zh-TW" altLang="en-US" dirty="0" smtClean="0">
              <a:solidFill>
                <a:srgbClr val="0000FF"/>
              </a:solidFill>
              <a:latin typeface="標楷體" panose="03000509000000000000" pitchFamily="65" charset="-120"/>
              <a:ea typeface="標楷體" panose="03000509000000000000" pitchFamily="65" charset="-120"/>
            </a:endParaRPr>
          </a:p>
        </p:txBody>
      </p:sp>
      <p:graphicFrame>
        <p:nvGraphicFramePr>
          <p:cNvPr id="9" name="內容版面配置區 4"/>
          <p:cNvGraphicFramePr>
            <a:graphicFrameLocks/>
          </p:cNvGraphicFramePr>
          <p:nvPr/>
        </p:nvGraphicFramePr>
        <p:xfrm>
          <a:off x="179512" y="2420888"/>
          <a:ext cx="8784976" cy="4141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24</a:t>
            </a:fld>
            <a:endParaRPr lang="zh-TW" altLang="en-US"/>
          </a:p>
        </p:txBody>
      </p:sp>
    </p:spTree>
    <p:extLst>
      <p:ext uri="{BB962C8B-B14F-4D97-AF65-F5344CB8AC3E}">
        <p14:creationId xmlns:p14="http://schemas.microsoft.com/office/powerpoint/2010/main" val="51834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4875554" y="1744421"/>
            <a:ext cx="3981704" cy="2339270"/>
          </a:xfrm>
          <a:prstGeom prst="triangle">
            <a:avLst>
              <a:gd name="adj" fmla="val 49723"/>
            </a:avLst>
          </a:prstGeom>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TW" altLang="en-US"/>
          </a:p>
        </p:txBody>
      </p:sp>
      <p:sp>
        <p:nvSpPr>
          <p:cNvPr id="8197" name="文字方塊 4"/>
          <p:cNvSpPr txBox="1">
            <a:spLocks noChangeArrowheads="1"/>
          </p:cNvSpPr>
          <p:nvPr/>
        </p:nvSpPr>
        <p:spPr bwMode="auto">
          <a:xfrm>
            <a:off x="4811713" y="1744663"/>
            <a:ext cx="776287" cy="860425"/>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0BD0D9"/>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9pPr>
          </a:lstStyle>
          <a:p>
            <a:pPr algn="ctr" eaLnBrk="1" hangingPunct="1">
              <a:spcBef>
                <a:spcPct val="0"/>
              </a:spcBef>
              <a:buClrTx/>
              <a:buSzTx/>
              <a:buFontTx/>
              <a:buNone/>
            </a:pPr>
            <a:r>
              <a:rPr kumimoji="0" lang="zh-TW" altLang="en-US" sz="2400" b="1" dirty="0">
                <a:solidFill>
                  <a:srgbClr val="FF6600"/>
                </a:solidFill>
                <a:effectLst>
                  <a:outerShdw blurRad="38100" dist="38100" dir="2700000" algn="tl">
                    <a:srgbClr val="000000">
                      <a:alpha val="43137"/>
                    </a:srgbClr>
                  </a:outerShdw>
                </a:effectLst>
              </a:rPr>
              <a:t>能力</a:t>
            </a:r>
          </a:p>
        </p:txBody>
      </p:sp>
      <p:sp>
        <p:nvSpPr>
          <p:cNvPr id="8198" name="文字方塊 5"/>
          <p:cNvSpPr txBox="1">
            <a:spLocks noChangeArrowheads="1"/>
          </p:cNvSpPr>
          <p:nvPr/>
        </p:nvSpPr>
        <p:spPr bwMode="auto">
          <a:xfrm>
            <a:off x="8074026" y="1761586"/>
            <a:ext cx="774700" cy="860425"/>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0BD0D9"/>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9pPr>
          </a:lstStyle>
          <a:p>
            <a:pPr algn="ctr" eaLnBrk="1" hangingPunct="1">
              <a:spcBef>
                <a:spcPct val="0"/>
              </a:spcBef>
              <a:buClrTx/>
              <a:buSzTx/>
              <a:buFontTx/>
              <a:buNone/>
            </a:pPr>
            <a:r>
              <a:rPr kumimoji="0" lang="zh-TW" altLang="en-US" sz="2400" b="1" dirty="0">
                <a:solidFill>
                  <a:srgbClr val="FF00FF"/>
                </a:solidFill>
                <a:effectLst>
                  <a:outerShdw blurRad="38100" dist="38100" dir="2700000" algn="tl">
                    <a:srgbClr val="000000">
                      <a:alpha val="43137"/>
                    </a:srgbClr>
                  </a:outerShdw>
                </a:effectLst>
              </a:rPr>
              <a:t>環境</a:t>
            </a:r>
          </a:p>
        </p:txBody>
      </p:sp>
      <p:sp>
        <p:nvSpPr>
          <p:cNvPr id="8199" name="文字方塊 6"/>
          <p:cNvSpPr txBox="1">
            <a:spLocks noChangeArrowheads="1"/>
          </p:cNvSpPr>
          <p:nvPr/>
        </p:nvSpPr>
        <p:spPr bwMode="auto">
          <a:xfrm>
            <a:off x="5443538" y="4379913"/>
            <a:ext cx="2844800" cy="461665"/>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0BD0D9"/>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9pPr>
          </a:lstStyle>
          <a:p>
            <a:pPr algn="ctr" eaLnBrk="1" hangingPunct="1">
              <a:spcBef>
                <a:spcPct val="0"/>
              </a:spcBef>
              <a:buClrTx/>
              <a:buSzTx/>
              <a:buFontTx/>
              <a:buNone/>
            </a:pPr>
            <a:r>
              <a:rPr kumimoji="0" lang="zh-TW" altLang="zh-TW" sz="2400" dirty="0"/>
              <a:t> </a:t>
            </a:r>
            <a:r>
              <a:rPr kumimoji="0" lang="zh-TW" altLang="zh-TW" sz="2400" b="1" dirty="0">
                <a:solidFill>
                  <a:srgbClr val="FF0000"/>
                </a:solidFill>
                <a:effectLst>
                  <a:outerShdw blurRad="38100" dist="38100" dir="2700000" algn="tl">
                    <a:srgbClr val="000000">
                      <a:alpha val="43137"/>
                    </a:srgbClr>
                  </a:outerShdw>
                </a:effectLst>
              </a:rPr>
              <a:t>功能表現及限制</a:t>
            </a:r>
          </a:p>
        </p:txBody>
      </p:sp>
      <p:sp>
        <p:nvSpPr>
          <p:cNvPr id="8200" name="矩形 7"/>
          <p:cNvSpPr>
            <a:spLocks noChangeArrowheads="1"/>
          </p:cNvSpPr>
          <p:nvPr/>
        </p:nvSpPr>
        <p:spPr bwMode="auto">
          <a:xfrm>
            <a:off x="5116513" y="5091113"/>
            <a:ext cx="34988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0BD0D9"/>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9pPr>
          </a:lstStyle>
          <a:p>
            <a:pPr algn="ctr" eaLnBrk="1" hangingPunct="1">
              <a:spcBef>
                <a:spcPct val="0"/>
              </a:spcBef>
              <a:buClrTx/>
              <a:buSzTx/>
              <a:buFontTx/>
              <a:buNone/>
            </a:pPr>
            <a:endParaRPr kumimoji="0" lang="en-US" altLang="zh-TW" sz="2000" dirty="0">
              <a:solidFill>
                <a:srgbClr val="0000FF"/>
              </a:solidFill>
            </a:endParaRPr>
          </a:p>
          <a:p>
            <a:pPr algn="ctr" eaLnBrk="1" hangingPunct="1">
              <a:spcBef>
                <a:spcPct val="0"/>
              </a:spcBef>
              <a:buClrTx/>
              <a:buSzTx/>
              <a:buFontTx/>
              <a:buNone/>
            </a:pPr>
            <a:r>
              <a:rPr kumimoji="0" lang="zh-TW" altLang="en-US" sz="2000" dirty="0">
                <a:solidFill>
                  <a:srgbClr val="0000FF"/>
                </a:solidFill>
              </a:rPr>
              <a:t> </a:t>
            </a:r>
            <a:r>
              <a:rPr kumimoji="0" lang="zh-TW" altLang="zh-TW" sz="2000" b="1" dirty="0">
                <a:solidFill>
                  <a:srgbClr val="0000FF"/>
                </a:solidFill>
              </a:rPr>
              <a:t>身心障礙學生「功能取向」理論與實際應用</a:t>
            </a:r>
            <a:endParaRPr kumimoji="0" lang="zh-TW" altLang="en-US" sz="2000" b="1" dirty="0">
              <a:solidFill>
                <a:srgbClr val="0000FF"/>
              </a:solidFill>
            </a:endParaRPr>
          </a:p>
        </p:txBody>
      </p:sp>
      <p:sp>
        <p:nvSpPr>
          <p:cNvPr id="8201" name="矩形 8"/>
          <p:cNvSpPr>
            <a:spLocks noChangeArrowheads="1"/>
          </p:cNvSpPr>
          <p:nvPr/>
        </p:nvSpPr>
        <p:spPr bwMode="auto">
          <a:xfrm>
            <a:off x="488157" y="548680"/>
            <a:ext cx="3887787" cy="5488682"/>
          </a:xfrm>
          <a:prstGeom prst="rect">
            <a:avLst/>
          </a:prstGeom>
          <a:solidFill>
            <a:schemeClr val="bg2"/>
          </a:solidFill>
          <a:ln w="19050">
            <a:solidFill>
              <a:schemeClr val="bg2">
                <a:lumMod val="10000"/>
              </a:schemeClr>
            </a:solidFill>
            <a:miter lim="800000"/>
            <a:headEnd/>
            <a:tailEnd/>
          </a:ln>
          <a:extLst/>
        </p:spPr>
        <p:txBody>
          <a:bodyPr>
            <a:sp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buChar char=""/>
              <a:defRPr sz="24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buChar char=""/>
              <a:defRPr sz="2000">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buChar char=""/>
              <a:defRPr sz="2000">
                <a:solidFill>
                  <a:schemeClr val="tx1"/>
                </a:solidFill>
                <a:latin typeface="Perpetua" pitchFamily="18" charset="0"/>
                <a:ea typeface="新細明體" pitchFamily="18" charset="-120"/>
              </a:defRPr>
            </a:lvl4pPr>
            <a:lvl5pPr marL="2057400" indent="-228600" eaLnBrk="0" hangingPunct="0">
              <a:spcBef>
                <a:spcPts val="375"/>
              </a:spcBef>
              <a:buClr>
                <a:srgbClr val="0BD0D9"/>
              </a:buClr>
              <a:buChar char="o"/>
              <a:defRPr sz="2000">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buChar char="o"/>
              <a:defRPr sz="2000">
                <a:solidFill>
                  <a:schemeClr val="tx1"/>
                </a:solidFill>
                <a:latin typeface="Perpetua" pitchFamily="18" charset="0"/>
                <a:ea typeface="新細明體" pitchFamily="18" charset="-120"/>
              </a:defRPr>
            </a:lvl9pPr>
          </a:lstStyle>
          <a:p>
            <a:pPr eaLnBrk="1" hangingPunct="1">
              <a:spcBef>
                <a:spcPct val="0"/>
              </a:spcBef>
              <a:buClrTx/>
              <a:buSzTx/>
              <a:buFontTx/>
              <a:buNone/>
            </a:pPr>
            <a:r>
              <a:rPr kumimoji="0" lang="zh-TW" altLang="en-US" b="1" dirty="0" smtClean="0">
                <a:solidFill>
                  <a:srgbClr val="0000FF"/>
                </a:solidFill>
                <a:latin typeface="標楷體" panose="03000509000000000000" pitchFamily="65" charset="-120"/>
                <a:ea typeface="標楷體" panose="03000509000000000000" pitchFamily="65" charset="-120"/>
              </a:rPr>
              <a:t> （二）</a:t>
            </a:r>
            <a:r>
              <a:rPr kumimoji="0" lang="zh-TW" altLang="en-US"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實際做法</a:t>
            </a:r>
            <a:r>
              <a:rPr kumimoji="0" lang="zh-TW" altLang="en-US" b="1" dirty="0" smtClean="0">
                <a:solidFill>
                  <a:srgbClr val="0000FF"/>
                </a:solidFill>
                <a:latin typeface="標楷體" panose="03000509000000000000" pitchFamily="65" charset="-120"/>
                <a:ea typeface="標楷體" panose="03000509000000000000" pitchFamily="65" charset="-120"/>
              </a:rPr>
              <a:t>：</a:t>
            </a:r>
            <a:endParaRPr kumimoji="0" lang="en-US" altLang="zh-TW" sz="2400" b="1" dirty="0" smtClean="0">
              <a:solidFill>
                <a:srgbClr val="0000FF"/>
              </a:solidFill>
              <a:latin typeface="微軟正黑體" pitchFamily="34" charset="-120"/>
              <a:ea typeface="微軟正黑體" pitchFamily="34" charset="-120"/>
            </a:endParaRPr>
          </a:p>
          <a:p>
            <a:pPr eaLnBrk="1" hangingPunct="1">
              <a:spcBef>
                <a:spcPct val="0"/>
              </a:spcBef>
              <a:buClrTx/>
              <a:buSzTx/>
              <a:buFontTx/>
              <a:buNone/>
            </a:pPr>
            <a:r>
              <a:rPr kumimoji="0" lang="zh-TW" altLang="en-US" sz="2400" dirty="0" smtClean="0">
                <a:solidFill>
                  <a:srgbClr val="FF0000"/>
                </a:solidFill>
                <a:latin typeface="微軟正黑體" pitchFamily="34" charset="-120"/>
                <a:ea typeface="微軟正黑體" pitchFamily="34" charset="-120"/>
              </a:rPr>
              <a:t>        </a:t>
            </a:r>
            <a:r>
              <a:rPr kumimoji="0" lang="zh-TW" altLang="zh-TW" sz="2400" dirty="0" smtClean="0">
                <a:solidFill>
                  <a:srgbClr val="FF0000"/>
                </a:solidFill>
                <a:latin typeface="標楷體" panose="03000509000000000000" pitchFamily="65" charset="-120"/>
                <a:ea typeface="標楷體" panose="03000509000000000000" pitchFamily="65" charset="-120"/>
              </a:rPr>
              <a:t>將</a:t>
            </a:r>
            <a:r>
              <a:rPr kumimoji="0" lang="zh-TW" altLang="en-US" sz="2400" dirty="0" smtClean="0">
                <a:solidFill>
                  <a:srgbClr val="FF0000"/>
                </a:solidFill>
                <a:latin typeface="標楷體" panose="03000509000000000000" pitchFamily="65" charset="-120"/>
                <a:ea typeface="標楷體" panose="03000509000000000000" pitchFamily="65" charset="-120"/>
              </a:rPr>
              <a:t>每一個</a:t>
            </a:r>
            <a:r>
              <a:rPr kumimoji="0" lang="zh-TW" altLang="zh-TW" sz="2400" dirty="0" smtClean="0">
                <a:solidFill>
                  <a:srgbClr val="FF0000"/>
                </a:solidFill>
                <a:latin typeface="標楷體" panose="03000509000000000000" pitchFamily="65" charset="-120"/>
                <a:ea typeface="標楷體" panose="03000509000000000000" pitchFamily="65" charset="-120"/>
              </a:rPr>
              <a:t>身心</a:t>
            </a:r>
            <a:r>
              <a:rPr kumimoji="0" lang="zh-TW" altLang="zh-TW" sz="2400" dirty="0">
                <a:solidFill>
                  <a:srgbClr val="FF0000"/>
                </a:solidFill>
                <a:latin typeface="標楷體" panose="03000509000000000000" pitchFamily="65" charset="-120"/>
                <a:ea typeface="標楷體" panose="03000509000000000000" pitchFamily="65" charset="-120"/>
              </a:rPr>
              <a:t>障礙學生之</a:t>
            </a:r>
            <a:r>
              <a:rPr kumimoji="0" lang="zh-TW" altLang="zh-TW" sz="2400" b="1" dirty="0">
                <a:solidFill>
                  <a:srgbClr val="FF00FF"/>
                </a:solidFill>
                <a:latin typeface="標楷體" panose="03000509000000000000" pitchFamily="65" charset="-120"/>
                <a:ea typeface="標楷體" panose="03000509000000000000" pitchFamily="65" charset="-120"/>
              </a:rPr>
              <a:t>個別特殊需求</a:t>
            </a:r>
            <a:r>
              <a:rPr kumimoji="0" lang="zh-TW" altLang="zh-TW" sz="2400" dirty="0">
                <a:solidFill>
                  <a:srgbClr val="FF0000"/>
                </a:solidFill>
                <a:latin typeface="標楷體" panose="03000509000000000000" pitchFamily="65" charset="-120"/>
                <a:ea typeface="標楷體" panose="03000509000000000000" pitchFamily="65" charset="-120"/>
              </a:rPr>
              <a:t>，結合其在</a:t>
            </a:r>
            <a:r>
              <a:rPr kumimoji="0" lang="zh-TW" altLang="zh-TW" sz="2400" b="1" dirty="0">
                <a:solidFill>
                  <a:srgbClr val="FF00FF"/>
                </a:solidFill>
                <a:latin typeface="標楷體" panose="03000509000000000000" pitchFamily="65" charset="-120"/>
                <a:ea typeface="標楷體" panose="03000509000000000000" pitchFamily="65" charset="-120"/>
              </a:rPr>
              <a:t>教育現場的學習現況</a:t>
            </a:r>
            <a:r>
              <a:rPr kumimoji="0" lang="zh-TW" altLang="zh-TW" sz="2400" dirty="0">
                <a:solidFill>
                  <a:srgbClr val="FF0000"/>
                </a:solidFill>
                <a:latin typeface="標楷體" panose="03000509000000000000" pitchFamily="65" charset="-120"/>
                <a:ea typeface="標楷體" panose="03000509000000000000" pitchFamily="65" charset="-120"/>
              </a:rPr>
              <a:t>，擬定適切的個別化教育計畫（</a:t>
            </a:r>
            <a:r>
              <a:rPr kumimoji="0" lang="en-US" altLang="zh-TW" sz="2400" b="1" dirty="0">
                <a:solidFill>
                  <a:srgbClr val="FF00FF"/>
                </a:solidFill>
                <a:latin typeface="標楷體" panose="03000509000000000000" pitchFamily="65" charset="-120"/>
                <a:ea typeface="標楷體" panose="03000509000000000000" pitchFamily="65" charset="-120"/>
              </a:rPr>
              <a:t>IEP</a:t>
            </a:r>
            <a:r>
              <a:rPr kumimoji="0" lang="zh-TW" altLang="zh-TW" sz="2400" dirty="0">
                <a:solidFill>
                  <a:srgbClr val="FF0000"/>
                </a:solidFill>
                <a:latin typeface="標楷體" panose="03000509000000000000" pitchFamily="65" charset="-120"/>
                <a:ea typeface="標楷體" panose="03000509000000000000" pitchFamily="65" charset="-120"/>
              </a:rPr>
              <a:t>），通常包括：</a:t>
            </a:r>
            <a:endParaRPr kumimoji="0" lang="en-US" altLang="zh-TW" sz="2400" dirty="0">
              <a:solidFill>
                <a:srgbClr val="FF0000"/>
              </a:solidFill>
              <a:latin typeface="標楷體" panose="03000509000000000000" pitchFamily="65" charset="-120"/>
              <a:ea typeface="標楷體" panose="03000509000000000000" pitchFamily="65" charset="-120"/>
            </a:endParaRPr>
          </a:p>
          <a:p>
            <a:pPr eaLnBrk="1" hangingPunct="1">
              <a:spcBef>
                <a:spcPct val="0"/>
              </a:spcBef>
              <a:buClrTx/>
              <a:buSzTx/>
              <a:buFontTx/>
              <a:buNone/>
            </a:pPr>
            <a:endParaRPr kumimoji="0" lang="en-US" altLang="zh-TW" sz="1800" dirty="0">
              <a:solidFill>
                <a:srgbClr val="FF0000"/>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663300"/>
                </a:solidFill>
                <a:latin typeface="標楷體" panose="03000509000000000000" pitchFamily="65" charset="-120"/>
                <a:ea typeface="標楷體" panose="03000509000000000000" pitchFamily="65" charset="-120"/>
              </a:rPr>
              <a:t>學生個案資料與家庭現況</a:t>
            </a:r>
            <a:endParaRPr kumimoji="0" lang="en-US" altLang="zh-TW" sz="2400" b="1" dirty="0">
              <a:solidFill>
                <a:srgbClr val="663300"/>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FF0000"/>
                </a:solidFill>
                <a:latin typeface="標楷體" panose="03000509000000000000" pitchFamily="65" charset="-120"/>
                <a:ea typeface="標楷體" panose="03000509000000000000" pitchFamily="65" charset="-120"/>
              </a:rPr>
              <a:t>主客觀特殊需求評量</a:t>
            </a:r>
            <a:endParaRPr kumimoji="0" lang="en-US" altLang="zh-TW" sz="2400" b="1" dirty="0">
              <a:solidFill>
                <a:srgbClr val="FF0000"/>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0000FF"/>
                </a:solidFill>
                <a:latin typeface="標楷體" panose="03000509000000000000" pitchFamily="65" charset="-120"/>
                <a:ea typeface="標楷體" panose="03000509000000000000" pitchFamily="65" charset="-120"/>
              </a:rPr>
              <a:t>特殊教育及相關支持服務</a:t>
            </a:r>
            <a:endParaRPr kumimoji="0" lang="en-US" altLang="zh-TW" sz="2400" b="1" dirty="0">
              <a:solidFill>
                <a:srgbClr val="0000FF"/>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FF0000"/>
                </a:solidFill>
                <a:latin typeface="標楷體" panose="03000509000000000000" pitchFamily="65" charset="-120"/>
                <a:ea typeface="標楷體" panose="03000509000000000000" pitchFamily="65" charset="-120"/>
              </a:rPr>
              <a:t>長短期教育目標及其評量</a:t>
            </a:r>
            <a:endParaRPr kumimoji="0" lang="en-US" altLang="zh-TW" sz="2400" b="1" dirty="0">
              <a:solidFill>
                <a:srgbClr val="FF0000"/>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663300"/>
                </a:solidFill>
                <a:latin typeface="標楷體" panose="03000509000000000000" pitchFamily="65" charset="-120"/>
                <a:ea typeface="標楷體" panose="03000509000000000000" pitchFamily="65" charset="-120"/>
              </a:rPr>
              <a:t>情緒與行為問題介入方案</a:t>
            </a:r>
            <a:endParaRPr kumimoji="0" lang="en-US" altLang="zh-TW" sz="2400" b="1" dirty="0">
              <a:solidFill>
                <a:srgbClr val="663300"/>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0000FF"/>
                </a:solidFill>
                <a:latin typeface="標楷體" panose="03000509000000000000" pitchFamily="65" charset="-120"/>
                <a:ea typeface="標楷體" panose="03000509000000000000" pitchFamily="65" charset="-120"/>
              </a:rPr>
              <a:t>轉銜輔導與服務</a:t>
            </a:r>
            <a:endParaRPr kumimoji="0" lang="en-US" altLang="zh-TW" sz="2400" b="1" dirty="0">
              <a:solidFill>
                <a:srgbClr val="0000FF"/>
              </a:solidFill>
              <a:latin typeface="標楷體" panose="03000509000000000000" pitchFamily="65" charset="-120"/>
              <a:ea typeface="標楷體" panose="03000509000000000000" pitchFamily="65" charset="-120"/>
            </a:endParaRPr>
          </a:p>
          <a:p>
            <a:pPr eaLnBrk="1" hangingPunct="1">
              <a:lnSpc>
                <a:spcPts val="3200"/>
              </a:lnSpc>
              <a:spcBef>
                <a:spcPct val="0"/>
              </a:spcBef>
              <a:buClrTx/>
              <a:buSzTx/>
              <a:buFont typeface="Wingdings" pitchFamily="2" charset="2"/>
              <a:buChar char="Ø"/>
            </a:pPr>
            <a:r>
              <a:rPr kumimoji="0" lang="zh-TW" altLang="zh-TW" sz="2400" b="1" dirty="0">
                <a:solidFill>
                  <a:srgbClr val="FF6600"/>
                </a:solidFill>
                <a:latin typeface="標楷體" panose="03000509000000000000" pitchFamily="65" charset="-120"/>
                <a:ea typeface="標楷體" panose="03000509000000000000" pitchFamily="65" charset="-120"/>
              </a:rPr>
              <a:t>行政支援</a:t>
            </a:r>
            <a:r>
              <a:rPr kumimoji="0" lang="zh-TW" altLang="zh-TW" sz="2400" b="1" dirty="0" smtClean="0">
                <a:solidFill>
                  <a:srgbClr val="FF6600"/>
                </a:solidFill>
                <a:latin typeface="標楷體" panose="03000509000000000000" pitchFamily="65" charset="-120"/>
                <a:ea typeface="標楷體" panose="03000509000000000000" pitchFamily="65" charset="-120"/>
              </a:rPr>
              <a:t>等</a:t>
            </a:r>
            <a:r>
              <a:rPr kumimoji="0" lang="zh-TW" altLang="en-US" sz="2400" b="1" dirty="0" smtClean="0">
                <a:solidFill>
                  <a:srgbClr val="FF6600"/>
                </a:solidFill>
                <a:latin typeface="標楷體" panose="03000509000000000000" pitchFamily="65" charset="-120"/>
                <a:ea typeface="標楷體" panose="03000509000000000000" pitchFamily="65" charset="-120"/>
              </a:rPr>
              <a:t>。</a:t>
            </a:r>
            <a:endParaRPr kumimoji="0" lang="zh-TW" altLang="en-US" sz="2400" b="1" dirty="0">
              <a:solidFill>
                <a:srgbClr val="FF6600"/>
              </a:solidFill>
              <a:latin typeface="標楷體" panose="03000509000000000000" pitchFamily="65" charset="-120"/>
              <a:ea typeface="標楷體" panose="03000509000000000000" pitchFamily="65"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25</a:t>
            </a:fld>
            <a:endParaRPr lang="zh-TW"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a:xfrm>
            <a:off x="539552" y="332656"/>
            <a:ext cx="8280920" cy="706437"/>
          </a:xfrm>
          <a:solidFill>
            <a:schemeClr val="bg2"/>
          </a:solidFill>
          <a:ln w="38100">
            <a:solidFill>
              <a:schemeClr val="bg2">
                <a:lumMod val="10000"/>
              </a:schemeClr>
            </a:solidFill>
          </a:ln>
        </p:spPr>
        <p:txBody>
          <a:bodyPr/>
          <a:lstStyle/>
          <a:p>
            <a:pPr eaLnBrk="1" hangingPunct="1"/>
            <a:r>
              <a:rPr lang="zh-TW" altLang="en-US" sz="3200" b="1" dirty="0" smtClean="0">
                <a:solidFill>
                  <a:srgbClr val="0000FF"/>
                </a:solidFill>
                <a:effectLst>
                  <a:outerShdw blurRad="38100" dist="38100" dir="2700000" algn="tl">
                    <a:srgbClr val="000000">
                      <a:alpha val="43137"/>
                    </a:srgbClr>
                  </a:outerShdw>
                </a:effectLst>
                <a:latin typeface="+mn-ea"/>
                <a:ea typeface="+mn-ea"/>
              </a:rPr>
              <a:t>  肆、台灣</a:t>
            </a:r>
            <a:r>
              <a:rPr lang="zh-TW" altLang="zh-TW" sz="3200" b="1" dirty="0" smtClean="0">
                <a:solidFill>
                  <a:srgbClr val="0000FF"/>
                </a:solidFill>
                <a:effectLst>
                  <a:outerShdw blurRad="38100" dist="38100" dir="2700000" algn="tl">
                    <a:srgbClr val="000000">
                      <a:alpha val="43137"/>
                    </a:srgbClr>
                  </a:outerShdw>
                </a:effectLst>
                <a:latin typeface="+mn-ea"/>
                <a:ea typeface="+mn-ea"/>
              </a:rPr>
              <a:t>個別化教育計畫新舊法定內容</a:t>
            </a:r>
            <a:r>
              <a:rPr lang="zh-TW" altLang="en-US" sz="3200" b="1" dirty="0" smtClean="0">
                <a:solidFill>
                  <a:srgbClr val="0000FF"/>
                </a:solidFill>
                <a:effectLst>
                  <a:outerShdw blurRad="38100" dist="38100" dir="2700000" algn="tl">
                    <a:srgbClr val="000000">
                      <a:alpha val="43137"/>
                    </a:srgbClr>
                  </a:outerShdw>
                </a:effectLst>
                <a:latin typeface="+mn-ea"/>
                <a:ea typeface="+mn-ea"/>
              </a:rPr>
              <a:t>比較</a:t>
            </a:r>
          </a:p>
        </p:txBody>
      </p:sp>
      <p:graphicFrame>
        <p:nvGraphicFramePr>
          <p:cNvPr id="21521" name="Group 17"/>
          <p:cNvGraphicFramePr>
            <a:graphicFrameLocks noGrp="1"/>
          </p:cNvGraphicFramePr>
          <p:nvPr>
            <p:ph sz="quarter" idx="1"/>
            <p:extLst>
              <p:ext uri="{D42A27DB-BD31-4B8C-83A1-F6EECF244321}">
                <p14:modId xmlns:p14="http://schemas.microsoft.com/office/powerpoint/2010/main" val="1682373658"/>
              </p:ext>
            </p:extLst>
          </p:nvPr>
        </p:nvGraphicFramePr>
        <p:xfrm>
          <a:off x="539750" y="1268413"/>
          <a:ext cx="8280400" cy="5316538"/>
        </p:xfrm>
        <a:graphic>
          <a:graphicData uri="http://schemas.openxmlformats.org/drawingml/2006/table">
            <a:tbl>
              <a:tblPr/>
              <a:tblGrid>
                <a:gridCol w="2952130"/>
                <a:gridCol w="5328270"/>
              </a:tblGrid>
              <a:tr h="1223963">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特殊教育法施行細則</a:t>
                      </a:r>
                      <a:endParaRPr kumimoji="0" lang="en-US" altLang="zh-TW" sz="2000" b="1" i="0" u="none" strike="noStrike" cap="none" normalizeH="0" baseline="0" dirty="0" smtClean="0">
                        <a:ln>
                          <a:noFill/>
                        </a:ln>
                        <a:solidFill>
                          <a:srgbClr val="FF0000"/>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第</a:t>
                      </a:r>
                      <a:r>
                        <a:rPr kumimoji="0" lang="en-US" altLang="zh-TW" sz="2000" b="1" i="0" u="none" strike="noStrike" cap="none" normalizeH="0" baseline="0" dirty="0" smtClean="0">
                          <a:ln>
                            <a:noFill/>
                          </a:ln>
                          <a:solidFill>
                            <a:srgbClr val="FF0000"/>
                          </a:solidFill>
                          <a:effectLst/>
                          <a:latin typeface="Perpetua" pitchFamily="18" charset="0"/>
                          <a:ea typeface="新細明體" pitchFamily="18" charset="-120"/>
                        </a:rPr>
                        <a:t>9</a:t>
                      </a: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條：</a:t>
                      </a:r>
                    </a:p>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個別化教育計畫內容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AFBED"/>
                    </a:solidFill>
                  </a:tcPr>
                </a:tc>
                <a:tc>
                  <a:txBody>
                    <a:bodyPr/>
                    <a:lstStyle>
                      <a:lvl1pPr marL="304800" indent="-304800"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304800" marR="0" lvl="0" indent="-304800" algn="ctr" defTabSz="914400" rtl="0" eaLnBrk="1" fontAlgn="base" latinLnBrk="0" hangingPunct="1">
                        <a:lnSpc>
                          <a:spcPct val="100000"/>
                        </a:lnSpc>
                        <a:spcBef>
                          <a:spcPts val="600"/>
                        </a:spcBef>
                        <a:spcAft>
                          <a:spcPts val="600"/>
                        </a:spcAft>
                        <a:buClrTx/>
                        <a:buSzTx/>
                        <a:buFontTx/>
                        <a:buNone/>
                        <a:tabLst/>
                      </a:pPr>
                      <a:r>
                        <a:rPr kumimoji="0" lang="en-US" altLang="zh-TW" sz="2000" b="1" i="0" u="none" strike="noStrike" cap="none" normalizeH="0" baseline="0" dirty="0" smtClean="0">
                          <a:ln>
                            <a:noFill/>
                          </a:ln>
                          <a:solidFill>
                            <a:srgbClr val="7030A0"/>
                          </a:solidFill>
                          <a:effectLst/>
                          <a:latin typeface="微軟正黑體" pitchFamily="34" charset="-120"/>
                          <a:ea typeface="微軟正黑體" pitchFamily="34" charset="-120"/>
                        </a:rPr>
                        <a:t>1998</a:t>
                      </a: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  特殊教育法施行細則  第</a:t>
                      </a:r>
                      <a:r>
                        <a:rPr kumimoji="0" lang="en-US" altLang="zh-TW" sz="2000" b="1" i="0" u="none" strike="noStrike" cap="none" normalizeH="0" baseline="0" dirty="0" smtClean="0">
                          <a:ln>
                            <a:noFill/>
                          </a:ln>
                          <a:solidFill>
                            <a:srgbClr val="7030A0"/>
                          </a:solidFill>
                          <a:effectLst/>
                          <a:latin typeface="Perpetua" pitchFamily="18" charset="0"/>
                          <a:ea typeface="新細明體" pitchFamily="18" charset="-120"/>
                        </a:rPr>
                        <a:t>18</a:t>
                      </a: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條：</a:t>
                      </a:r>
                    </a:p>
                    <a:p>
                      <a:pPr marL="304800" marR="0" lvl="0" indent="-30480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個別化教育計畫內容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0EFAB"/>
                    </a:solidFill>
                  </a:tcPr>
                </a:tc>
              </a:tr>
              <a:tr h="2763837">
                <a:tc>
                  <a:txBody>
                    <a:body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一、學生能力現況、家庭現況及需求評估。</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AFBED"/>
                    </a:solidFill>
                  </a:tcPr>
                </a:tc>
                <a:tc>
                  <a:txBody>
                    <a:body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一、學生認知能力、溝通能力、行動能力、情緒、人際關係、感官功能、健康狀況、生活自理能力、國文、數學等學業能力之現況。</a:t>
                      </a:r>
                    </a:p>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二、學生家庭狀況。</a:t>
                      </a:r>
                    </a:p>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三、學生身心障礙狀況對其在普通班上課及生活之影響。</a:t>
                      </a:r>
                    </a:p>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四、適合學生之評量方式。</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0EFAB"/>
                    </a:solidFill>
                  </a:tcPr>
                </a:tc>
              </a:tr>
              <a:tr h="1196975">
                <a:tc>
                  <a:txBody>
                    <a:body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二、學生所需特殊教育、相關服務與</a:t>
                      </a:r>
                      <a:r>
                        <a:rPr kumimoji="0" lang="zh-TW" altLang="en-US" sz="2000" b="1" i="0" u="none" strike="noStrike" cap="none" normalizeH="0" baseline="0" dirty="0" smtClean="0">
                          <a:ln>
                            <a:noFill/>
                          </a:ln>
                          <a:solidFill>
                            <a:srgbClr val="FF00FF"/>
                          </a:solidFill>
                          <a:effectLst/>
                          <a:latin typeface="微軟正黑體" pitchFamily="34" charset="-120"/>
                          <a:ea typeface="微軟正黑體" pitchFamily="34" charset="-120"/>
                        </a:rPr>
                        <a:t>支持策略</a:t>
                      </a:r>
                      <a:endPar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endParaRP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AFBED"/>
                    </a:solidFill>
                  </a:tcPr>
                </a:tc>
                <a:tc>
                  <a:txBody>
                    <a:bodyPr/>
                    <a:lstStyle/>
                    <a:p>
                      <a:pPr marL="304800" marR="0" lvl="0" indent="-304800"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dirty="0" smtClean="0">
                          <a:ln>
                            <a:noFill/>
                          </a:ln>
                          <a:solidFill>
                            <a:srgbClr val="663300"/>
                          </a:solidFill>
                          <a:effectLst/>
                          <a:latin typeface="微軟正黑體" pitchFamily="34" charset="-120"/>
                          <a:ea typeface="微軟正黑體" pitchFamily="34" charset="-120"/>
                        </a:rPr>
                        <a:t>七、學生所需要之特殊教育及相關專業服務。</a:t>
                      </a:r>
                    </a:p>
                    <a:p>
                      <a:pPr marL="304800" marR="0" lvl="0" indent="-304800"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dirty="0" smtClean="0">
                          <a:ln>
                            <a:noFill/>
                          </a:ln>
                          <a:solidFill>
                            <a:srgbClr val="663300"/>
                          </a:solidFill>
                          <a:effectLst/>
                          <a:latin typeface="微軟正黑體" pitchFamily="34" charset="-120"/>
                          <a:ea typeface="微軟正黑體" pitchFamily="34" charset="-120"/>
                        </a:rPr>
                        <a:t>八、學生能參與普通學校</a:t>
                      </a:r>
                      <a:r>
                        <a:rPr kumimoji="0" lang="en-US" sz="2000" b="0" i="0" u="none" strike="noStrike" cap="none" normalizeH="0" baseline="0" dirty="0" smtClean="0">
                          <a:ln>
                            <a:noFill/>
                          </a:ln>
                          <a:solidFill>
                            <a:srgbClr val="663300"/>
                          </a:solidFill>
                          <a:effectLst/>
                          <a:latin typeface="Perpetua" pitchFamily="18" charset="0"/>
                          <a:ea typeface="新細明體" pitchFamily="18" charset="-120"/>
                        </a:rPr>
                        <a:t> </a:t>
                      </a:r>
                      <a:r>
                        <a:rPr kumimoji="0" lang="en-US" altLang="zh-TW" sz="2000" b="0" i="0" u="none" strike="noStrike" cap="none" normalizeH="0" baseline="0" dirty="0" smtClean="0">
                          <a:ln>
                            <a:noFill/>
                          </a:ln>
                          <a:solidFill>
                            <a:srgbClr val="663300"/>
                          </a:solidFill>
                          <a:effectLst/>
                          <a:latin typeface="Perpetua" pitchFamily="18" charset="0"/>
                          <a:ea typeface="新細明體" pitchFamily="18" charset="-120"/>
                        </a:rPr>
                        <a:t>(</a:t>
                      </a:r>
                      <a:r>
                        <a:rPr kumimoji="0" lang="zh-TW" altLang="en-US" sz="2000" b="0" i="0" u="none" strike="noStrike" cap="none" normalizeH="0" baseline="0" dirty="0" smtClean="0">
                          <a:ln>
                            <a:noFill/>
                          </a:ln>
                          <a:solidFill>
                            <a:srgbClr val="663300"/>
                          </a:solidFill>
                          <a:effectLst/>
                          <a:latin typeface="微軟正黑體" pitchFamily="34" charset="-120"/>
                          <a:ea typeface="微軟正黑體" pitchFamily="34" charset="-120"/>
                        </a:rPr>
                        <a:t>班</a:t>
                      </a:r>
                      <a:r>
                        <a:rPr kumimoji="0" lang="en-US" altLang="zh-TW" sz="2000" b="0" i="0" u="none" strike="noStrike" cap="none" normalizeH="0" baseline="0" dirty="0" smtClean="0">
                          <a:ln>
                            <a:noFill/>
                          </a:ln>
                          <a:solidFill>
                            <a:srgbClr val="663300"/>
                          </a:solidFill>
                          <a:effectLst/>
                          <a:latin typeface="Perpetua" pitchFamily="18" charset="0"/>
                          <a:ea typeface="新細明體" pitchFamily="18" charset="-120"/>
                        </a:rPr>
                        <a:t>) </a:t>
                      </a:r>
                      <a:r>
                        <a:rPr kumimoji="0" lang="zh-TW" altLang="en-US" sz="2000" b="0" i="0" u="none" strike="noStrike" cap="none" normalizeH="0" baseline="0" dirty="0" smtClean="0">
                          <a:ln>
                            <a:noFill/>
                          </a:ln>
                          <a:solidFill>
                            <a:srgbClr val="663300"/>
                          </a:solidFill>
                          <a:effectLst/>
                          <a:latin typeface="微軟正黑體" pitchFamily="34" charset="-120"/>
                          <a:ea typeface="微軟正黑體" pitchFamily="34" charset="-120"/>
                        </a:rPr>
                        <a:t>之時間及項目。</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0EFAB"/>
                    </a:solidFill>
                  </a:tcPr>
                </a:tc>
              </a:tr>
            </a:tbl>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26</a:t>
            </a:fld>
            <a:endParaRPr lang="zh-TW"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47" name="Group 19"/>
          <p:cNvGraphicFramePr>
            <a:graphicFrameLocks noGrp="1"/>
          </p:cNvGraphicFramePr>
          <p:nvPr>
            <p:ph sz="quarter" idx="1"/>
            <p:extLst>
              <p:ext uri="{D42A27DB-BD31-4B8C-83A1-F6EECF244321}">
                <p14:modId xmlns:p14="http://schemas.microsoft.com/office/powerpoint/2010/main" val="260084787"/>
              </p:ext>
            </p:extLst>
          </p:nvPr>
        </p:nvGraphicFramePr>
        <p:xfrm>
          <a:off x="539750" y="260350"/>
          <a:ext cx="8135938" cy="6403976"/>
        </p:xfrm>
        <a:graphic>
          <a:graphicData uri="http://schemas.openxmlformats.org/drawingml/2006/table">
            <a:tbl>
              <a:tblPr/>
              <a:tblGrid>
                <a:gridCol w="2808288"/>
                <a:gridCol w="5327650"/>
              </a:tblGrid>
              <a:tr h="1152525">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特殊教育法施行細則</a:t>
                      </a:r>
                      <a:endParaRPr kumimoji="0" lang="en-US" altLang="zh-TW" sz="2000" b="1" i="0" u="none" strike="noStrike" cap="none" normalizeH="0" baseline="0" dirty="0" smtClean="0">
                        <a:ln>
                          <a:noFill/>
                        </a:ln>
                        <a:solidFill>
                          <a:srgbClr val="FF0000"/>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第</a:t>
                      </a:r>
                      <a:r>
                        <a:rPr kumimoji="0" lang="en-US" altLang="zh-TW" sz="2000" b="1" i="0" u="none" strike="noStrike" cap="none" normalizeH="0" baseline="0" dirty="0" smtClean="0">
                          <a:ln>
                            <a:noFill/>
                          </a:ln>
                          <a:solidFill>
                            <a:srgbClr val="FF0000"/>
                          </a:solidFill>
                          <a:effectLst/>
                          <a:latin typeface="Perpetua" pitchFamily="18" charset="0"/>
                          <a:ea typeface="新細明體" pitchFamily="18" charset="-120"/>
                        </a:rPr>
                        <a:t>9</a:t>
                      </a: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條：</a:t>
                      </a:r>
                    </a:p>
                    <a:p>
                      <a:pPr marL="0" marR="0" lvl="0" indent="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FF0000"/>
                          </a:solidFill>
                          <a:effectLst/>
                          <a:latin typeface="微軟正黑體" pitchFamily="34" charset="-120"/>
                          <a:ea typeface="微軟正黑體" pitchFamily="34" charset="-120"/>
                        </a:rPr>
                        <a:t>個別化教育計畫內容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9FAFC"/>
                    </a:solidFill>
                  </a:tcPr>
                </a:tc>
                <a:tc>
                  <a:txBody>
                    <a:bodyPr/>
                    <a:lstStyle>
                      <a:lvl1pPr marL="304800" indent="-304800"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304800" marR="0" lvl="0" indent="-304800" algn="ctr" defTabSz="914400" rtl="0" eaLnBrk="1" fontAlgn="base" latinLnBrk="0" hangingPunct="1">
                        <a:lnSpc>
                          <a:spcPct val="100000"/>
                        </a:lnSpc>
                        <a:spcBef>
                          <a:spcPts val="600"/>
                        </a:spcBef>
                        <a:spcAft>
                          <a:spcPts val="600"/>
                        </a:spcAft>
                        <a:buClrTx/>
                        <a:buSzTx/>
                        <a:buFontTx/>
                        <a:buNone/>
                        <a:tabLst/>
                      </a:pPr>
                      <a:r>
                        <a:rPr kumimoji="0" lang="en-US" altLang="zh-TW" sz="2000" b="1" i="0" u="none" strike="noStrike" cap="none" normalizeH="0" baseline="0" dirty="0" smtClean="0">
                          <a:ln>
                            <a:noFill/>
                          </a:ln>
                          <a:solidFill>
                            <a:srgbClr val="7030A0"/>
                          </a:solidFill>
                          <a:effectLst/>
                          <a:latin typeface="微軟正黑體" pitchFamily="34" charset="-120"/>
                          <a:ea typeface="微軟正黑體" pitchFamily="34" charset="-120"/>
                        </a:rPr>
                        <a:t>1998</a:t>
                      </a: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  特殊教育法施行細則  第</a:t>
                      </a:r>
                      <a:r>
                        <a:rPr kumimoji="0" lang="en-US" altLang="zh-TW" sz="2000" b="1" i="0" u="none" strike="noStrike" cap="none" normalizeH="0" baseline="0" dirty="0" smtClean="0">
                          <a:ln>
                            <a:noFill/>
                          </a:ln>
                          <a:solidFill>
                            <a:srgbClr val="7030A0"/>
                          </a:solidFill>
                          <a:effectLst/>
                          <a:latin typeface="Perpetua" pitchFamily="18" charset="0"/>
                          <a:ea typeface="新細明體" pitchFamily="18" charset="-120"/>
                        </a:rPr>
                        <a:t>18</a:t>
                      </a: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條：</a:t>
                      </a:r>
                    </a:p>
                    <a:p>
                      <a:pPr marL="304800" marR="0" lvl="0" indent="-304800" algn="ctr"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7030A0"/>
                          </a:solidFill>
                          <a:effectLst/>
                          <a:latin typeface="微軟正黑體" pitchFamily="34" charset="-120"/>
                          <a:ea typeface="微軟正黑體" pitchFamily="34" charset="-120"/>
                        </a:rPr>
                        <a:t>個別化教育計畫內容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8D7A9"/>
                    </a:solidFill>
                  </a:tcPr>
                </a:tc>
              </a:tr>
              <a:tr h="1830388">
                <a:tc>
                  <a:txBody>
                    <a:bodyPr/>
                    <a:lstStyle>
                      <a:lvl1pPr marL="531813" indent="-531813"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三、學年與學期教育目標及其評量方式、日期與標準。</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9FAFC"/>
                    </a:solidFill>
                  </a:tcPr>
                </a:tc>
                <a:tc>
                  <a:txBody>
                    <a:bodyPr/>
                    <a:lstStyle>
                      <a:lvl1pPr marL="304800" indent="-304800"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304800" marR="0" lvl="0" indent="-304800"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六、學年教育目標及學期教育目標。</a:t>
                      </a:r>
                    </a:p>
                    <a:p>
                      <a:pPr marL="304800" marR="0" lvl="0" indent="-304800"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九、學期教育目標是否達成之評量日期及標準。</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8D7A9"/>
                    </a:solidFill>
                  </a:tcPr>
                </a:tc>
              </a:tr>
              <a:tr h="2135188">
                <a:tc>
                  <a:txBody>
                    <a:bodyPr/>
                    <a:lstStyle>
                      <a:lvl1pPr marL="531813" indent="-531813"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四、</a:t>
                      </a:r>
                      <a:r>
                        <a:rPr kumimoji="0" lang="zh-TW" altLang="en-US" sz="2000" b="1" i="0" u="none" strike="noStrike" cap="none" normalizeH="0" baseline="0" dirty="0" smtClean="0">
                          <a:ln>
                            <a:noFill/>
                          </a:ln>
                          <a:solidFill>
                            <a:srgbClr val="FF00FF"/>
                          </a:solidFill>
                          <a:effectLst/>
                          <a:latin typeface="微軟正黑體" pitchFamily="34" charset="-120"/>
                          <a:ea typeface="微軟正黑體" pitchFamily="34" charset="-120"/>
                        </a:rPr>
                        <a:t>具情緒與行為問題學生所需之行為功能介入方案與行政支援。</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9FAFC"/>
                    </a:solidFill>
                  </a:tcPr>
                </a:tc>
                <a:tc>
                  <a:txBody>
                    <a:bodyPr/>
                    <a:lstStyle>
                      <a:lvl1pPr marL="450850" indent="-450850"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450850" marR="0" lvl="0" indent="-450850"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五、學生因行為問題影響學習者，其行政支援及處理方式。</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8D7A9"/>
                    </a:solidFill>
                  </a:tcPr>
                </a:tc>
              </a:tr>
              <a:tr h="1219200">
                <a:tc>
                  <a:txBody>
                    <a:bodyPr/>
                    <a:lstStyle>
                      <a:lvl1pPr marL="531813" indent="-531813"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五、學生之</a:t>
                      </a:r>
                      <a:r>
                        <a:rPr kumimoji="0" lang="zh-TW" altLang="en-US" sz="2000" b="1" i="0" u="none" strike="noStrike" cap="none" normalizeH="0" baseline="0" dirty="0" smtClean="0">
                          <a:ln>
                            <a:noFill/>
                          </a:ln>
                          <a:solidFill>
                            <a:srgbClr val="FF00FF"/>
                          </a:solidFill>
                          <a:effectLst/>
                          <a:latin typeface="微軟正黑體" pitchFamily="34" charset="-120"/>
                          <a:ea typeface="微軟正黑體" pitchFamily="34" charset="-120"/>
                        </a:rPr>
                        <a:t>轉銜輔導</a:t>
                      </a:r>
                      <a:r>
                        <a:rPr kumimoji="0" lang="zh-TW" altLang="en-US" sz="2000" b="1" i="0" u="none" strike="noStrike" cap="none" normalizeH="0" baseline="0" dirty="0" smtClean="0">
                          <a:ln>
                            <a:noFill/>
                          </a:ln>
                          <a:solidFill>
                            <a:srgbClr val="0000FF"/>
                          </a:solidFill>
                          <a:effectLst/>
                          <a:latin typeface="微軟正黑體" pitchFamily="34" charset="-120"/>
                          <a:ea typeface="微軟正黑體" pitchFamily="34" charset="-120"/>
                        </a:rPr>
                        <a:t>及服務內容。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9FAFC"/>
                    </a:solidFill>
                  </a:tcPr>
                </a:tc>
                <a:tc>
                  <a:txBody>
                    <a:bodyPr/>
                    <a:lstStyle>
                      <a:lvl1pPr marL="531813" indent="-531813"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pitchFamily="18"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pitchFamily="18" charset="-120"/>
                        </a:defRPr>
                      </a:lvl2pPr>
                      <a:lvl3pPr marL="1143000" indent="-228600" eaLnBrk="0" hangingPunct="0">
                        <a:spcBef>
                          <a:spcPts val="375"/>
                        </a:spcBef>
                        <a:buClr>
                          <a:srgbClr val="AABBDF"/>
                        </a:buClr>
                        <a:buSzPct val="85000"/>
                        <a:buFont typeface="Wingdings 2" pitchFamily="18" charset="2"/>
                        <a:defRPr>
                          <a:solidFill>
                            <a:schemeClr val="tx1"/>
                          </a:solidFill>
                          <a:latin typeface="Perpetua" pitchFamily="18" charset="0"/>
                          <a:ea typeface="新細明體" pitchFamily="18" charset="-120"/>
                        </a:defRPr>
                      </a:lvl3pPr>
                      <a:lvl4pPr marL="1600200" indent="-228600" eaLnBrk="0" hangingPunct="0">
                        <a:spcBef>
                          <a:spcPts val="375"/>
                        </a:spcBef>
                        <a:buClr>
                          <a:srgbClr val="0BD0D9"/>
                        </a:buClr>
                        <a:buSzPct val="80000"/>
                        <a:buFont typeface="Wingdings 2" pitchFamily="18" charset="2"/>
                        <a:defRPr>
                          <a:solidFill>
                            <a:schemeClr val="tx1"/>
                          </a:solidFill>
                          <a:latin typeface="Perpetua" pitchFamily="18" charset="0"/>
                          <a:ea typeface="新細明體" pitchFamily="18" charset="-120"/>
                        </a:defRPr>
                      </a:lvl4pPr>
                      <a:lvl5pPr marL="2057400" indent="-228600" eaLnBrk="0" hangingPunct="0">
                        <a:spcBef>
                          <a:spcPts val="375"/>
                        </a:spcBef>
                        <a:buClr>
                          <a:srgbClr val="0BD0D9"/>
                        </a:buClr>
                        <a:defRPr>
                          <a:solidFill>
                            <a:schemeClr val="tx1"/>
                          </a:solidFill>
                          <a:latin typeface="Perpetua" pitchFamily="18" charset="0"/>
                          <a:ea typeface="新細明體" pitchFamily="18" charset="-120"/>
                        </a:defRPr>
                      </a:lvl5pPr>
                      <a:lvl6pPr marL="25146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6pPr>
                      <a:lvl7pPr marL="29718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7pPr>
                      <a:lvl8pPr marL="34290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8pPr>
                      <a:lvl9pPr marL="3886200" indent="-228600" eaLnBrk="0" fontAlgn="base" hangingPunct="0">
                        <a:spcBef>
                          <a:spcPts val="375"/>
                        </a:spcBef>
                        <a:spcAft>
                          <a:spcPct val="0"/>
                        </a:spcAft>
                        <a:buClr>
                          <a:srgbClr val="0BD0D9"/>
                        </a:buClr>
                        <a:defRPr>
                          <a:solidFill>
                            <a:schemeClr val="tx1"/>
                          </a:solidFill>
                          <a:latin typeface="Perpetua" pitchFamily="18" charset="0"/>
                          <a:ea typeface="新細明體" pitchFamily="18" charset="-120"/>
                        </a:defRPr>
                      </a:lvl9pPr>
                    </a:lstStyle>
                    <a:p>
                      <a:pPr marL="531813" marR="0" lvl="0" indent="-531813" algn="l" defTabSz="914400" rtl="0" eaLnBrk="1" fontAlgn="base" latinLnBrk="0" hangingPunct="1">
                        <a:lnSpc>
                          <a:spcPct val="100000"/>
                        </a:lnSpc>
                        <a:spcBef>
                          <a:spcPts val="600"/>
                        </a:spcBef>
                        <a:spcAft>
                          <a:spcPts val="600"/>
                        </a:spcAft>
                        <a:buClrTx/>
                        <a:buSzTx/>
                        <a:buFontTx/>
                        <a:buNone/>
                        <a:tabLst/>
                      </a:pP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十、學前教育大班、國小六年級、國中三年級及高中</a:t>
                      </a:r>
                      <a:r>
                        <a:rPr kumimoji="0" lang="en-US" altLang="zh-TW" sz="2000" b="0" i="0" u="none" strike="noStrike" cap="none" normalizeH="0" baseline="0" smtClean="0">
                          <a:ln>
                            <a:noFill/>
                          </a:ln>
                          <a:solidFill>
                            <a:srgbClr val="663300"/>
                          </a:solidFill>
                          <a:effectLst/>
                          <a:latin typeface="Perpetua" pitchFamily="18" charset="0"/>
                          <a:ea typeface="新細明體" pitchFamily="18" charset="-120"/>
                        </a:rPr>
                        <a:t>(</a:t>
                      </a: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職</a:t>
                      </a:r>
                      <a:r>
                        <a:rPr kumimoji="0" lang="en-US" altLang="zh-TW" sz="2000" b="0" i="0" u="none" strike="noStrike" cap="none" normalizeH="0" baseline="0" smtClean="0">
                          <a:ln>
                            <a:noFill/>
                          </a:ln>
                          <a:solidFill>
                            <a:srgbClr val="663300"/>
                          </a:solidFill>
                          <a:effectLst/>
                          <a:latin typeface="Perpetua" pitchFamily="18" charset="0"/>
                          <a:ea typeface="新細明體" pitchFamily="18" charset="-120"/>
                        </a:rPr>
                        <a:t>)</a:t>
                      </a:r>
                      <a:r>
                        <a:rPr kumimoji="0" lang="zh-TW" altLang="en-US" sz="2000" b="0" i="0" u="none" strike="noStrike" cap="none" normalizeH="0" baseline="0" smtClean="0">
                          <a:ln>
                            <a:noFill/>
                          </a:ln>
                          <a:solidFill>
                            <a:srgbClr val="663300"/>
                          </a:solidFill>
                          <a:effectLst/>
                          <a:latin typeface="微軟正黑體" pitchFamily="34" charset="-120"/>
                          <a:ea typeface="微軟正黑體" pitchFamily="34" charset="-120"/>
                        </a:rPr>
                        <a:t>三年級學生之轉銜服務內容。</a:t>
                      </a:r>
                    </a:p>
                  </a:txBody>
                  <a:tcPr marL="17780" marR="17780" marT="0" marB="0" anchor="ctr"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D8D7A9"/>
                    </a:solidFill>
                  </a:tcPr>
                </a:tc>
              </a:tr>
            </a:tbl>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27</a:t>
            </a:fld>
            <a:endParaRPr lang="zh-TW"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標題 1"/>
          <p:cNvSpPr>
            <a:spLocks noGrp="1"/>
          </p:cNvSpPr>
          <p:nvPr>
            <p:ph type="title"/>
          </p:nvPr>
        </p:nvSpPr>
        <p:spPr>
          <a:xfrm>
            <a:off x="323528" y="404664"/>
            <a:ext cx="8569325" cy="706437"/>
          </a:xfrm>
          <a:solidFill>
            <a:srgbClr val="FFCCFF"/>
          </a:solidFill>
          <a:ln w="19050">
            <a:solidFill>
              <a:srgbClr val="990000"/>
            </a:solidFill>
          </a:ln>
        </p:spPr>
        <p:txBody>
          <a:bodyPr/>
          <a:lstStyle/>
          <a:p>
            <a:pPr eaLnBrk="1" hangingPunct="1"/>
            <a:r>
              <a:rPr lang="zh-TW" altLang="en-US" sz="3200" b="1" dirty="0" smtClean="0">
                <a:solidFill>
                  <a:srgbClr val="0000FF"/>
                </a:solidFill>
                <a:effectLst>
                  <a:outerShdw blurRad="38100" dist="38100" dir="2700000" algn="tl">
                    <a:srgbClr val="000000">
                      <a:alpha val="43137"/>
                    </a:srgbClr>
                  </a:outerShdw>
                </a:effectLst>
                <a:latin typeface="+mn-ea"/>
                <a:ea typeface="+mn-ea"/>
              </a:rPr>
              <a:t>   伍、</a:t>
            </a:r>
            <a:r>
              <a:rPr lang="zh-TW" altLang="zh-TW" sz="3200" b="1" dirty="0" smtClean="0">
                <a:solidFill>
                  <a:srgbClr val="0000FF"/>
                </a:solidFill>
                <a:effectLst>
                  <a:outerShdw blurRad="38100" dist="38100" dir="2700000" algn="tl">
                    <a:srgbClr val="000000">
                      <a:alpha val="43137"/>
                    </a:srgbClr>
                  </a:outerShdw>
                </a:effectLst>
                <a:latin typeface="+mn-ea"/>
                <a:ea typeface="+mn-ea"/>
              </a:rPr>
              <a:t>個別化教育計畫</a:t>
            </a:r>
            <a:r>
              <a:rPr lang="zh-TW" altLang="en-US" sz="3200" b="1" dirty="0" smtClean="0">
                <a:solidFill>
                  <a:srgbClr val="0000FF"/>
                </a:solidFill>
                <a:effectLst>
                  <a:outerShdw blurRad="38100" dist="38100" dir="2700000" algn="tl">
                    <a:srgbClr val="000000">
                      <a:alpha val="43137"/>
                    </a:srgbClr>
                  </a:outerShdw>
                </a:effectLst>
                <a:latin typeface="+mn-ea"/>
                <a:ea typeface="+mn-ea"/>
              </a:rPr>
              <a:t>五</a:t>
            </a:r>
            <a:r>
              <a:rPr lang="zh-TW" altLang="zh-TW" sz="3200" b="1" dirty="0" smtClean="0">
                <a:solidFill>
                  <a:srgbClr val="0000FF"/>
                </a:solidFill>
                <a:effectLst>
                  <a:outerShdw blurRad="38100" dist="38100" dir="2700000" algn="tl">
                    <a:srgbClr val="000000">
                      <a:alpha val="43137"/>
                    </a:srgbClr>
                  </a:outerShdw>
                </a:effectLst>
                <a:latin typeface="+mn-ea"/>
                <a:ea typeface="+mn-ea"/>
              </a:rPr>
              <a:t>要項</a:t>
            </a:r>
            <a:r>
              <a:rPr lang="zh-TW" altLang="en-US" sz="3200" b="1" dirty="0">
                <a:solidFill>
                  <a:srgbClr val="0000FF"/>
                </a:solidFill>
                <a:effectLst>
                  <a:outerShdw blurRad="38100" dist="38100" dir="2700000" algn="tl">
                    <a:srgbClr val="000000">
                      <a:alpha val="43137"/>
                    </a:srgbClr>
                  </a:outerShdw>
                </a:effectLst>
                <a:latin typeface="+mn-ea"/>
                <a:ea typeface="+mn-ea"/>
              </a:rPr>
              <a:t>內容</a:t>
            </a:r>
            <a:r>
              <a:rPr lang="zh-TW" altLang="zh-TW" sz="3200" b="1" dirty="0" smtClean="0">
                <a:solidFill>
                  <a:srgbClr val="0000FF"/>
                </a:solidFill>
                <a:effectLst>
                  <a:outerShdw blurRad="38100" dist="38100" dir="2700000" algn="tl">
                    <a:srgbClr val="000000">
                      <a:alpha val="43137"/>
                    </a:srgbClr>
                  </a:outerShdw>
                </a:effectLst>
                <a:latin typeface="+mn-ea"/>
                <a:ea typeface="+mn-ea"/>
              </a:rPr>
              <a:t>調整與</a:t>
            </a:r>
            <a:r>
              <a:rPr lang="zh-TW" altLang="en-US" sz="3200" b="1" dirty="0" smtClean="0">
                <a:solidFill>
                  <a:srgbClr val="0000FF"/>
                </a:solidFill>
                <a:effectLst>
                  <a:outerShdw blurRad="38100" dist="38100" dir="2700000" algn="tl">
                    <a:srgbClr val="000000">
                      <a:alpha val="43137"/>
                    </a:srgbClr>
                  </a:outerShdw>
                </a:effectLst>
                <a:latin typeface="+mn-ea"/>
                <a:ea typeface="+mn-ea"/>
              </a:rPr>
              <a:t>彙整</a:t>
            </a:r>
          </a:p>
        </p:txBody>
      </p:sp>
      <p:sp>
        <p:nvSpPr>
          <p:cNvPr id="15363" name="內容版面配置區 2"/>
          <p:cNvSpPr>
            <a:spLocks noGrp="1"/>
          </p:cNvSpPr>
          <p:nvPr>
            <p:ph sz="quarter" idx="1"/>
          </p:nvPr>
        </p:nvSpPr>
        <p:spPr>
          <a:xfrm>
            <a:off x="323528" y="1484784"/>
            <a:ext cx="8496300" cy="4464496"/>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8100000" scaled="1"/>
            <a:tileRect/>
          </a:gradFill>
          <a:ln w="19050">
            <a:solidFill>
              <a:srgbClr val="990000"/>
            </a:solidFill>
          </a:ln>
        </p:spPr>
        <p:txBody>
          <a:bodyPr/>
          <a:lstStyle/>
          <a:p>
            <a:pPr marL="0" indent="0" eaLnBrk="1" hangingPunct="1">
              <a:buFont typeface="Wingdings 2" pitchFamily="18" charset="2"/>
              <a:buNone/>
            </a:pPr>
            <a:r>
              <a:rPr lang="en-US" altLang="zh-TW" sz="2400" b="1" dirty="0" smtClean="0">
                <a:effectLst>
                  <a:outerShdw blurRad="38100" dist="38100" dir="2700000" algn="tl">
                    <a:srgbClr val="000000">
                      <a:alpha val="43137"/>
                    </a:srgbClr>
                  </a:outerShdw>
                </a:effectLst>
                <a:latin typeface="微軟正黑體" pitchFamily="34" charset="-120"/>
                <a:ea typeface="微軟正黑體" pitchFamily="34" charset="-120"/>
              </a:rPr>
              <a:t> </a:t>
            </a:r>
            <a:r>
              <a:rPr lang="zh-TW" altLang="en-US" sz="2400" b="1" dirty="0" smtClean="0">
                <a:effectLst>
                  <a:outerShdw blurRad="38100" dist="38100" dir="2700000" algn="tl">
                    <a:srgbClr val="000000">
                      <a:alpha val="43137"/>
                    </a:srgbClr>
                  </a:outerShdw>
                </a:effectLst>
                <a:latin typeface="微軟正黑體" pitchFamily="34" charset="-120"/>
                <a:ea typeface="微軟正黑體" pitchFamily="34" charset="-120"/>
              </a:rPr>
              <a:t>    </a:t>
            </a:r>
            <a:r>
              <a:rPr lang="zh-TW" altLang="en-US" sz="2400"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一</a:t>
            </a:r>
            <a:r>
              <a:rPr lang="zh-TW" altLang="zh-TW" sz="2400"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、學生能力現況、家庭現況及需求評估：</a:t>
            </a:r>
          </a:p>
          <a:p>
            <a:pPr marL="0" indent="0" eaLnBrk="1" hangingPunct="1">
              <a:spcBef>
                <a:spcPts val="800"/>
              </a:spcBef>
              <a:buNone/>
            </a:pPr>
            <a:r>
              <a:rPr lang="en-US" altLang="zh-TW" sz="2000" b="1" dirty="0" smtClean="0">
                <a:solidFill>
                  <a:srgbClr val="7030A0"/>
                </a:solidFill>
                <a:latin typeface="微軟正黑體" pitchFamily="34" charset="-120"/>
                <a:ea typeface="微軟正黑體" pitchFamily="34" charset="-120"/>
              </a:rPr>
              <a:t>        </a:t>
            </a:r>
            <a:r>
              <a:rPr lang="zh-TW" altLang="en-US" sz="2000" b="1" dirty="0">
                <a:solidFill>
                  <a:srgbClr val="7030A0"/>
                </a:solidFill>
                <a:latin typeface="微軟正黑體" pitchFamily="34" charset="-120"/>
                <a:ea typeface="微軟正黑體" pitchFamily="34" charset="-120"/>
              </a:rPr>
              <a:t> </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en-US" sz="2000" b="1" dirty="0" smtClean="0">
                <a:solidFill>
                  <a:srgbClr val="7030A0"/>
                </a:solidFill>
                <a:latin typeface="新細明體" panose="02020500000000000000" pitchFamily="18" charset="-120"/>
                <a:ea typeface="新細明體" panose="02020500000000000000" pitchFamily="18" charset="-120"/>
              </a:rPr>
              <a:t>一</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en-US" sz="2000" b="1" dirty="0" smtClean="0">
                <a:solidFill>
                  <a:srgbClr val="7030A0"/>
                </a:solidFill>
                <a:latin typeface="新細明體" panose="02020500000000000000" pitchFamily="18" charset="-120"/>
                <a:ea typeface="新細明體" panose="02020500000000000000" pitchFamily="18" charset="-120"/>
              </a:rPr>
              <a:t> 學生</a:t>
            </a:r>
            <a:r>
              <a:rPr lang="zh-TW" altLang="en-US" sz="2000" b="1" dirty="0">
                <a:solidFill>
                  <a:srgbClr val="7030A0"/>
                </a:solidFill>
                <a:latin typeface="新細明體" panose="02020500000000000000" pitchFamily="18" charset="-120"/>
                <a:ea typeface="新細明體" panose="02020500000000000000" pitchFamily="18" charset="-120"/>
              </a:rPr>
              <a:t>能力</a:t>
            </a:r>
            <a:r>
              <a:rPr lang="zh-TW" altLang="en-US" sz="2000" b="1" dirty="0" smtClean="0">
                <a:solidFill>
                  <a:srgbClr val="7030A0"/>
                </a:solidFill>
                <a:latin typeface="新細明體" panose="02020500000000000000" pitchFamily="18" charset="-120"/>
                <a:ea typeface="新細明體" panose="02020500000000000000" pitchFamily="18" charset="-120"/>
              </a:rPr>
              <a:t>現況：</a:t>
            </a:r>
            <a:r>
              <a:rPr lang="zh-TW" altLang="zh-TW" sz="2000" dirty="0" smtClean="0">
                <a:solidFill>
                  <a:srgbClr val="FF00FF"/>
                </a:solidFill>
                <a:latin typeface="新細明體" panose="02020500000000000000" pitchFamily="18" charset="-120"/>
                <a:ea typeface="新細明體" panose="02020500000000000000" pitchFamily="18" charset="-120"/>
              </a:rPr>
              <a:t>學生認知能力、溝通能力、行動能力、情緒、</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indent="0" eaLnBrk="1" hangingPunct="1">
              <a:spcBef>
                <a:spcPts val="800"/>
              </a:spcBef>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zh-TW" sz="2000" dirty="0" smtClean="0">
                <a:solidFill>
                  <a:srgbClr val="FF00FF"/>
                </a:solidFill>
                <a:latin typeface="新細明體" panose="02020500000000000000" pitchFamily="18" charset="-120"/>
                <a:ea typeface="新細明體" panose="02020500000000000000" pitchFamily="18" charset="-120"/>
              </a:rPr>
              <a:t>人際關係、感官功</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zh-TW" sz="2000" dirty="0" smtClean="0">
                <a:solidFill>
                  <a:srgbClr val="FF00FF"/>
                </a:solidFill>
                <a:latin typeface="新細明體" panose="02020500000000000000" pitchFamily="18" charset="-120"/>
                <a:ea typeface="新細明體" panose="02020500000000000000" pitchFamily="18" charset="-120"/>
              </a:rPr>
              <a:t>能、健康狀況、生活自理能力、國文、數學等</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indent="0" eaLnBrk="1" hangingPunct="1">
              <a:spcBef>
                <a:spcPts val="800"/>
              </a:spcBef>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zh-TW" sz="2000" dirty="0" smtClean="0">
                <a:solidFill>
                  <a:srgbClr val="FF00FF"/>
                </a:solidFill>
                <a:latin typeface="新細明體" panose="02020500000000000000" pitchFamily="18" charset="-120"/>
                <a:ea typeface="新細明體" panose="02020500000000000000" pitchFamily="18" charset="-120"/>
              </a:rPr>
              <a:t>學業能力之現況。</a:t>
            </a:r>
            <a:r>
              <a:rPr lang="zh-TW" altLang="en-US" sz="2000" dirty="0" smtClean="0">
                <a:solidFill>
                  <a:srgbClr val="990000"/>
                </a:solidFill>
                <a:latin typeface="新細明體" panose="02020500000000000000" pitchFamily="18" charset="-120"/>
                <a:ea typeface="新細明體" panose="02020500000000000000" pitchFamily="18" charset="-120"/>
              </a:rPr>
              <a:t>其他如：特殊</a:t>
            </a:r>
            <a:r>
              <a:rPr lang="zh-TW" altLang="en-US" sz="2000" dirty="0">
                <a:solidFill>
                  <a:srgbClr val="990000"/>
                </a:solidFill>
                <a:latin typeface="新細明體" panose="02020500000000000000" pitchFamily="18" charset="-120"/>
                <a:ea typeface="新細明體" panose="02020500000000000000" pitchFamily="18" charset="-120"/>
              </a:rPr>
              <a:t>性向、興趣、多元智能、</a:t>
            </a:r>
            <a:r>
              <a:rPr lang="zh-TW" altLang="en-US" sz="2000" dirty="0" smtClean="0">
                <a:solidFill>
                  <a:srgbClr val="990000"/>
                </a:solidFill>
                <a:latin typeface="新細明體" panose="02020500000000000000" pitchFamily="18" charset="-120"/>
                <a:ea typeface="新細明體" panose="02020500000000000000" pitchFamily="18" charset="-120"/>
              </a:rPr>
              <a:t>特殊</a:t>
            </a:r>
            <a:endParaRPr lang="en-US" altLang="zh-TW" sz="2000" dirty="0" smtClean="0">
              <a:solidFill>
                <a:srgbClr val="990000"/>
              </a:solidFill>
              <a:latin typeface="新細明體" panose="02020500000000000000" pitchFamily="18" charset="-120"/>
              <a:ea typeface="新細明體" panose="02020500000000000000" pitchFamily="18" charset="-120"/>
            </a:endParaRPr>
          </a:p>
          <a:p>
            <a:pPr marL="0" indent="0" eaLnBrk="1" hangingPunct="1">
              <a:spcBef>
                <a:spcPts val="800"/>
              </a:spcBef>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表現</a:t>
            </a:r>
            <a:r>
              <a:rPr lang="zh-TW" altLang="en-US" sz="2000" dirty="0">
                <a:solidFill>
                  <a:srgbClr val="990000"/>
                </a:solidFill>
                <a:latin typeface="新細明體" panose="02020500000000000000" pitchFamily="18" charset="-120"/>
                <a:ea typeface="新細明體" panose="02020500000000000000" pitchFamily="18" charset="-120"/>
              </a:rPr>
              <a:t>等。</a:t>
            </a:r>
            <a:endParaRPr lang="zh-TW" altLang="zh-TW" sz="2000" dirty="0" smtClean="0">
              <a:solidFill>
                <a:srgbClr val="990000"/>
              </a:solidFill>
              <a:latin typeface="新細明體" panose="02020500000000000000" pitchFamily="18" charset="-120"/>
              <a:ea typeface="新細明體" panose="02020500000000000000" pitchFamily="18" charset="-120"/>
            </a:endParaRPr>
          </a:p>
          <a:p>
            <a:pPr marL="0" indent="0" eaLnBrk="1" hangingPunct="1">
              <a:spcBef>
                <a:spcPts val="800"/>
              </a:spcBef>
              <a:buFont typeface="Wingdings 2" pitchFamily="18" charset="2"/>
              <a:buNone/>
            </a:pPr>
            <a:r>
              <a:rPr lang="en-US" altLang="zh-TW" sz="2000" dirty="0" smtClean="0">
                <a:solidFill>
                  <a:srgbClr val="C00000"/>
                </a:solidFill>
                <a:latin typeface="新細明體" panose="02020500000000000000" pitchFamily="18" charset="-120"/>
                <a:ea typeface="新細明體" panose="02020500000000000000" pitchFamily="18" charset="-120"/>
              </a:rPr>
              <a:t>        </a:t>
            </a:r>
            <a:r>
              <a:rPr lang="en-US" altLang="zh-TW" sz="2000" dirty="0" smtClean="0">
                <a:solidFill>
                  <a:srgbClr val="7030A0"/>
                </a:solidFill>
                <a:latin typeface="新細明體" panose="02020500000000000000" pitchFamily="18" charset="-120"/>
                <a:ea typeface="新細明體" panose="02020500000000000000" pitchFamily="18" charset="-120"/>
              </a:rPr>
              <a:t>(</a:t>
            </a:r>
            <a:r>
              <a:rPr lang="zh-TW" altLang="en-US" sz="2000" dirty="0" smtClean="0">
                <a:solidFill>
                  <a:srgbClr val="7030A0"/>
                </a:solidFill>
                <a:latin typeface="新細明體" panose="02020500000000000000" pitchFamily="18" charset="-120"/>
                <a:ea typeface="新細明體" panose="02020500000000000000" pitchFamily="18" charset="-120"/>
              </a:rPr>
              <a:t>二</a:t>
            </a:r>
            <a:r>
              <a:rPr lang="en-US" altLang="zh-TW" sz="2000" dirty="0" smtClean="0">
                <a:solidFill>
                  <a:srgbClr val="7030A0"/>
                </a:solidFill>
                <a:latin typeface="新細明體" panose="02020500000000000000" pitchFamily="18" charset="-120"/>
                <a:ea typeface="新細明體" panose="02020500000000000000" pitchFamily="18" charset="-120"/>
              </a:rPr>
              <a:t>) </a:t>
            </a:r>
            <a:r>
              <a:rPr lang="zh-TW" altLang="zh-TW" sz="2000" b="1" dirty="0" smtClean="0">
                <a:solidFill>
                  <a:srgbClr val="7030A0"/>
                </a:solidFill>
                <a:latin typeface="新細明體" panose="02020500000000000000" pitchFamily="18" charset="-120"/>
                <a:ea typeface="新細明體" panose="02020500000000000000" pitchFamily="18" charset="-120"/>
              </a:rPr>
              <a:t>家庭現況</a:t>
            </a:r>
            <a:r>
              <a:rPr lang="zh-TW" altLang="zh-TW" sz="2000" dirty="0" smtClean="0">
                <a:solidFill>
                  <a:srgbClr val="7030A0"/>
                </a:solidFill>
                <a:latin typeface="新細明體" panose="02020500000000000000" pitchFamily="18" charset="-120"/>
                <a:ea typeface="新細明體" panose="02020500000000000000" pitchFamily="18" charset="-120"/>
              </a:rPr>
              <a:t>：</a:t>
            </a:r>
            <a:r>
              <a:rPr lang="zh-TW" altLang="zh-TW" sz="2000" dirty="0" smtClean="0">
                <a:solidFill>
                  <a:srgbClr val="C00000"/>
                </a:solidFill>
                <a:latin typeface="新細明體" panose="02020500000000000000" pitchFamily="18" charset="-120"/>
                <a:ea typeface="新細明體" panose="02020500000000000000" pitchFamily="18" charset="-120"/>
              </a:rPr>
              <a:t>學生家庭狀況。</a:t>
            </a:r>
            <a:endParaRPr lang="en-US" altLang="zh-TW" sz="2000" dirty="0" smtClean="0">
              <a:solidFill>
                <a:srgbClr val="C00000"/>
              </a:solidFill>
              <a:latin typeface="新細明體" panose="02020500000000000000" pitchFamily="18" charset="-120"/>
              <a:ea typeface="新細明體" panose="02020500000000000000" pitchFamily="18" charset="-120"/>
            </a:endParaRPr>
          </a:p>
          <a:p>
            <a:pPr marL="0" indent="0" eaLnBrk="1" hangingPunct="1">
              <a:spcBef>
                <a:spcPts val="800"/>
              </a:spcBef>
              <a:buNone/>
            </a:pPr>
            <a:r>
              <a:rPr lang="zh-TW" altLang="en-US" sz="2000" dirty="0" smtClean="0">
                <a:solidFill>
                  <a:srgbClr val="FF0000"/>
                </a:solidFill>
                <a:latin typeface="新細明體" panose="02020500000000000000" pitchFamily="18" charset="-120"/>
                <a:ea typeface="新細明體" panose="02020500000000000000" pitchFamily="18" charset="-120"/>
              </a:rPr>
              <a:t>             </a:t>
            </a:r>
            <a:r>
              <a:rPr lang="en-US" altLang="zh-TW" sz="2000" dirty="0" smtClean="0">
                <a:solidFill>
                  <a:srgbClr val="FF0000"/>
                </a:solidFill>
                <a:latin typeface="新細明體" panose="02020500000000000000" pitchFamily="18" charset="-120"/>
                <a:ea typeface="新細明體" panose="02020500000000000000" pitchFamily="18" charset="-120"/>
              </a:rPr>
              <a:t>1</a:t>
            </a:r>
            <a:r>
              <a:rPr lang="zh-TW" altLang="en-US" sz="2000" dirty="0" smtClean="0">
                <a:solidFill>
                  <a:srgbClr val="FF0000"/>
                </a:solidFill>
                <a:latin typeface="新細明體" panose="02020500000000000000" pitchFamily="18" charset="-120"/>
                <a:ea typeface="新細明體" panose="02020500000000000000" pitchFamily="18" charset="-120"/>
              </a:rPr>
              <a:t>、學生</a:t>
            </a:r>
            <a:r>
              <a:rPr lang="zh-TW" altLang="en-US" sz="2000" dirty="0">
                <a:solidFill>
                  <a:srgbClr val="FF0000"/>
                </a:solidFill>
                <a:latin typeface="新細明體" panose="02020500000000000000" pitchFamily="18" charset="-120"/>
                <a:ea typeface="新細明體" panose="02020500000000000000" pitchFamily="18" charset="-120"/>
              </a:rPr>
              <a:t>之生長史、醫療史及家庭對於學生之教養、支持、</a:t>
            </a:r>
            <a:r>
              <a:rPr lang="zh-TW" altLang="en-US" sz="2000" dirty="0" smtClean="0">
                <a:solidFill>
                  <a:srgbClr val="FF0000"/>
                </a:solidFill>
                <a:latin typeface="新細明體" panose="02020500000000000000" pitchFamily="18" charset="-120"/>
                <a:ea typeface="新細明體" panose="02020500000000000000" pitchFamily="18" charset="-120"/>
              </a:rPr>
              <a:t>接納等</a:t>
            </a:r>
            <a:endParaRPr lang="en-US" altLang="zh-TW" sz="2000" dirty="0" smtClean="0">
              <a:solidFill>
                <a:srgbClr val="FF0000"/>
              </a:solidFill>
              <a:latin typeface="新細明體" panose="02020500000000000000" pitchFamily="18" charset="-120"/>
              <a:ea typeface="新細明體" panose="02020500000000000000" pitchFamily="18" charset="-120"/>
            </a:endParaRPr>
          </a:p>
          <a:p>
            <a:pPr marL="0" indent="0" eaLnBrk="1" hangingPunct="1">
              <a:spcBef>
                <a:spcPts val="800"/>
              </a:spcBef>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情形</a:t>
            </a:r>
            <a:r>
              <a:rPr lang="zh-TW" altLang="en-US" sz="2000" dirty="0">
                <a:solidFill>
                  <a:srgbClr val="FF0000"/>
                </a:solidFill>
                <a:latin typeface="新細明體" panose="02020500000000000000" pitchFamily="18" charset="-120"/>
                <a:ea typeface="新細明體" panose="02020500000000000000" pitchFamily="18" charset="-120"/>
              </a:rPr>
              <a:t>。</a:t>
            </a:r>
          </a:p>
          <a:p>
            <a:pPr marL="0" indent="0" eaLnBrk="1" hangingPunct="1">
              <a:spcBef>
                <a:spcPts val="800"/>
              </a:spcBef>
              <a:buNone/>
            </a:pPr>
            <a:r>
              <a:rPr lang="zh-TW" altLang="en-US" sz="2000" dirty="0" smtClean="0">
                <a:solidFill>
                  <a:srgbClr val="FF0000"/>
                </a:solidFill>
                <a:latin typeface="新細明體" panose="02020500000000000000" pitchFamily="18" charset="-120"/>
                <a:ea typeface="新細明體" panose="02020500000000000000" pitchFamily="18" charset="-120"/>
              </a:rPr>
              <a:t>             </a:t>
            </a:r>
            <a:r>
              <a:rPr lang="en-US" altLang="zh-TW" sz="2000" dirty="0" smtClean="0">
                <a:solidFill>
                  <a:srgbClr val="FF0000"/>
                </a:solidFill>
                <a:latin typeface="新細明體" panose="02020500000000000000" pitchFamily="18" charset="-120"/>
                <a:ea typeface="新細明體" panose="02020500000000000000" pitchFamily="18" charset="-120"/>
              </a:rPr>
              <a:t>2</a:t>
            </a:r>
            <a:r>
              <a:rPr lang="zh-TW" altLang="en-US" sz="2000" dirty="0" smtClean="0">
                <a:solidFill>
                  <a:srgbClr val="FF0000"/>
                </a:solidFill>
                <a:latin typeface="新細明體" panose="02020500000000000000" pitchFamily="18" charset="-120"/>
                <a:ea typeface="新細明體" panose="02020500000000000000" pitchFamily="18" charset="-120"/>
              </a:rPr>
              <a:t>、學生</a:t>
            </a:r>
            <a:r>
              <a:rPr lang="zh-TW" altLang="en-US" sz="2000" dirty="0">
                <a:solidFill>
                  <a:srgbClr val="FF0000"/>
                </a:solidFill>
                <a:latin typeface="新細明體" panose="02020500000000000000" pitchFamily="18" charset="-120"/>
                <a:ea typeface="新細明體" panose="02020500000000000000" pitchFamily="18" charset="-120"/>
              </a:rPr>
              <a:t>之</a:t>
            </a:r>
            <a:r>
              <a:rPr lang="zh-TW" altLang="en-US" sz="2000" dirty="0" smtClean="0">
                <a:solidFill>
                  <a:srgbClr val="FF0000"/>
                </a:solidFill>
                <a:latin typeface="新細明體" panose="02020500000000000000" pitchFamily="18" charset="-120"/>
                <a:ea typeface="新細明體" panose="02020500000000000000" pitchFamily="18" charset="-120"/>
              </a:rPr>
              <a:t>家庭結構</a:t>
            </a:r>
            <a:r>
              <a:rPr lang="zh-TW" altLang="en-US" sz="2000" dirty="0">
                <a:solidFill>
                  <a:srgbClr val="FF0000"/>
                </a:solidFill>
                <a:latin typeface="新細明體" panose="02020500000000000000" pitchFamily="18" charset="-120"/>
                <a:ea typeface="新細明體" panose="02020500000000000000" pitchFamily="18" charset="-120"/>
              </a:rPr>
              <a:t>、</a:t>
            </a:r>
            <a:r>
              <a:rPr lang="zh-TW" altLang="en-US" sz="2000" dirty="0" smtClean="0">
                <a:solidFill>
                  <a:srgbClr val="FF0000"/>
                </a:solidFill>
                <a:latin typeface="新細明體" panose="02020500000000000000" pitchFamily="18" charset="-120"/>
                <a:ea typeface="新細明體" panose="02020500000000000000" pitchFamily="18" charset="-120"/>
              </a:rPr>
              <a:t>父母婚姻</a:t>
            </a:r>
            <a:r>
              <a:rPr lang="zh-TW" altLang="en-US" sz="2000" dirty="0">
                <a:solidFill>
                  <a:srgbClr val="FF0000"/>
                </a:solidFill>
                <a:latin typeface="新細明體" panose="02020500000000000000" pitchFamily="18" charset="-120"/>
                <a:ea typeface="新細明體" panose="02020500000000000000" pitchFamily="18" charset="-120"/>
              </a:rPr>
              <a:t>、多元語言、</a:t>
            </a:r>
            <a:r>
              <a:rPr lang="zh-TW" altLang="en-US" sz="2000" dirty="0" smtClean="0">
                <a:solidFill>
                  <a:srgbClr val="FF0000"/>
                </a:solidFill>
                <a:latin typeface="新細明體" panose="02020500000000000000" pitchFamily="18" charset="-120"/>
                <a:ea typeface="新細明體" panose="02020500000000000000" pitchFamily="18" charset="-120"/>
              </a:rPr>
              <a:t>種族影響</a:t>
            </a:r>
            <a:r>
              <a:rPr lang="zh-TW" altLang="en-US" sz="2000" dirty="0">
                <a:solidFill>
                  <a:srgbClr val="FF0000"/>
                </a:solidFill>
                <a:latin typeface="新細明體" panose="02020500000000000000" pitchFamily="18" charset="-120"/>
                <a:ea typeface="新細明體" panose="02020500000000000000" pitchFamily="18" charset="-120"/>
              </a:rPr>
              <a:t>等。</a:t>
            </a:r>
          </a:p>
          <a:p>
            <a:pPr marL="0" indent="0" eaLnBrk="1" hangingPunct="1">
              <a:spcBef>
                <a:spcPts val="800"/>
              </a:spcBef>
              <a:buFont typeface="Wingdings 2" pitchFamily="18" charset="2"/>
              <a:buNone/>
            </a:pPr>
            <a:endParaRPr lang="zh-TW" altLang="zh-TW" sz="2000" dirty="0" smtClean="0">
              <a:solidFill>
                <a:srgbClr val="FF0000"/>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28</a:t>
            </a:fld>
            <a:endParaRPr lang="zh-TW"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323528" y="692696"/>
            <a:ext cx="8496944" cy="5256584"/>
          </a:xfrm>
          <a:solidFill>
            <a:srgbClr val="F2FDAD"/>
          </a:solidFill>
          <a:ln w="19050">
            <a:solidFill>
              <a:srgbClr val="990000"/>
            </a:solidFill>
          </a:ln>
        </p:spPr>
        <p:txBody>
          <a:bodyPr/>
          <a:lstStyle/>
          <a:p>
            <a:pPr marL="0" lvl="0" indent="0" eaLnBrk="1" hangingPunct="1">
              <a:spcBef>
                <a:spcPts val="800"/>
              </a:spcBef>
              <a:buClr>
                <a:srgbClr val="0F6FC6"/>
              </a:buClr>
              <a:buNone/>
            </a:pPr>
            <a:r>
              <a:rPr lang="en-US" altLang="zh-TW" sz="2000" b="1" dirty="0">
                <a:solidFill>
                  <a:srgbClr val="0000FF"/>
                </a:solidFill>
                <a:latin typeface="新細明體" panose="02020500000000000000" pitchFamily="18" charset="-120"/>
                <a:ea typeface="新細明體" panose="02020500000000000000" pitchFamily="18" charset="-120"/>
              </a:rPr>
              <a:t> </a:t>
            </a:r>
            <a:r>
              <a:rPr lang="zh-TW" altLang="en-US" sz="2000" b="1" dirty="0" smtClean="0">
                <a:solidFill>
                  <a:srgbClr val="0000FF"/>
                </a:solidFill>
                <a:latin typeface="新細明體" panose="02020500000000000000" pitchFamily="18" charset="-120"/>
                <a:ea typeface="新細明體" panose="02020500000000000000" pitchFamily="18" charset="-120"/>
              </a:rPr>
              <a:t>       </a:t>
            </a:r>
            <a:r>
              <a:rPr lang="en-US" altLang="zh-TW" sz="2000" b="1" dirty="0" smtClean="0">
                <a:solidFill>
                  <a:srgbClr val="0000FF"/>
                </a:solidFill>
                <a:latin typeface="新細明體" panose="02020500000000000000" pitchFamily="18" charset="-120"/>
                <a:ea typeface="新細明體" panose="02020500000000000000" pitchFamily="18" charset="-120"/>
              </a:rPr>
              <a:t>(</a:t>
            </a:r>
            <a:r>
              <a:rPr lang="zh-TW" altLang="en-US" sz="2000" b="1" dirty="0">
                <a:solidFill>
                  <a:srgbClr val="0000FF"/>
                </a:solidFill>
                <a:latin typeface="新細明體" panose="02020500000000000000" pitchFamily="18" charset="-120"/>
                <a:ea typeface="新細明體" panose="02020500000000000000" pitchFamily="18" charset="-120"/>
              </a:rPr>
              <a:t>三</a:t>
            </a:r>
            <a:r>
              <a:rPr lang="en-US" altLang="zh-TW" sz="2000" b="1" dirty="0">
                <a:solidFill>
                  <a:srgbClr val="0000FF"/>
                </a:solidFill>
                <a:latin typeface="新細明體" panose="02020500000000000000" pitchFamily="18" charset="-120"/>
                <a:ea typeface="新細明體" panose="02020500000000000000" pitchFamily="18" charset="-120"/>
              </a:rPr>
              <a:t>) </a:t>
            </a:r>
            <a:r>
              <a:rPr lang="zh-TW" altLang="zh-TW" sz="2000" b="1" dirty="0">
                <a:solidFill>
                  <a:srgbClr val="0000FF"/>
                </a:solidFill>
                <a:latin typeface="新細明體" panose="02020500000000000000" pitchFamily="18" charset="-120"/>
                <a:ea typeface="新細明體" panose="02020500000000000000" pitchFamily="18" charset="-120"/>
              </a:rPr>
              <a:t>學生需求評估：</a:t>
            </a:r>
          </a:p>
          <a:p>
            <a:pPr marL="0" lvl="0" indent="0" eaLnBrk="1" hangingPunct="1">
              <a:spcBef>
                <a:spcPts val="800"/>
              </a:spcBef>
              <a:buClr>
                <a:srgbClr val="0F6FC6"/>
              </a:buClr>
              <a:buNone/>
            </a:pPr>
            <a:r>
              <a:rPr lang="zh-TW" altLang="en-US" sz="2000" dirty="0">
                <a:solidFill>
                  <a:srgbClr val="04617B"/>
                </a:solidFill>
                <a:latin typeface="新細明體" panose="02020500000000000000" pitchFamily="18" charset="-120"/>
                <a:ea typeface="新細明體" panose="02020500000000000000" pitchFamily="18" charset="-120"/>
              </a:rPr>
              <a:t>            </a:t>
            </a:r>
            <a:r>
              <a:rPr lang="en-US" altLang="zh-TW" sz="2000" dirty="0">
                <a:solidFill>
                  <a:srgbClr val="04617B"/>
                </a:solidFill>
                <a:latin typeface="新細明體" panose="02020500000000000000" pitchFamily="18" charset="-120"/>
                <a:ea typeface="新細明體" panose="02020500000000000000" pitchFamily="18" charset="-120"/>
              </a:rPr>
              <a:t>1</a:t>
            </a:r>
            <a:r>
              <a:rPr lang="zh-TW" altLang="en-US" sz="2000" dirty="0">
                <a:solidFill>
                  <a:srgbClr val="04617B"/>
                </a:solidFill>
                <a:latin typeface="新細明體" panose="02020500000000000000" pitchFamily="18" charset="-120"/>
                <a:ea typeface="新細明體" panose="02020500000000000000" pitchFamily="18" charset="-120"/>
              </a:rPr>
              <a:t>、</a:t>
            </a:r>
            <a:r>
              <a:rPr lang="zh-TW" altLang="zh-TW" sz="2000" dirty="0">
                <a:solidFill>
                  <a:srgbClr val="04617B"/>
                </a:solidFill>
                <a:latin typeface="新細明體" panose="02020500000000000000" pitchFamily="18" charset="-120"/>
                <a:ea typeface="新細明體" panose="02020500000000000000" pitchFamily="18" charset="-120"/>
              </a:rPr>
              <a:t> 應就</a:t>
            </a:r>
            <a:r>
              <a:rPr lang="zh-TW" altLang="en-US" sz="2000" dirty="0">
                <a:solidFill>
                  <a:srgbClr val="04617B"/>
                </a:solidFill>
                <a:latin typeface="新細明體" panose="02020500000000000000" pitchFamily="18" charset="-120"/>
                <a:ea typeface="新細明體" panose="02020500000000000000" pitchFamily="18" charset="-120"/>
              </a:rPr>
              <a:t>學生</a:t>
            </a:r>
            <a:r>
              <a:rPr lang="zh-TW" altLang="zh-TW" sz="2000" dirty="0">
                <a:solidFill>
                  <a:srgbClr val="04617B"/>
                </a:solidFill>
                <a:latin typeface="新細明體" panose="02020500000000000000" pitchFamily="18" charset="-120"/>
                <a:ea typeface="新細明體" panose="02020500000000000000" pitchFamily="18" charset="-120"/>
              </a:rPr>
              <a:t>健康狀況、感官功能、知覺動作、生活自理、認知、</a:t>
            </a:r>
            <a:endParaRPr lang="en-US" altLang="zh-TW" sz="2000" dirty="0">
              <a:solidFill>
                <a:srgbClr val="04617B"/>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04617B"/>
                </a:solidFill>
                <a:latin typeface="新細明體" panose="02020500000000000000" pitchFamily="18" charset="-120"/>
                <a:ea typeface="新細明體" panose="02020500000000000000" pitchFamily="18" charset="-120"/>
              </a:rPr>
              <a:t>                   </a:t>
            </a:r>
            <a:r>
              <a:rPr lang="zh-TW" altLang="zh-TW" sz="2000" dirty="0">
                <a:solidFill>
                  <a:srgbClr val="04617B"/>
                </a:solidFill>
                <a:latin typeface="新細明體" panose="02020500000000000000" pitchFamily="18" charset="-120"/>
                <a:ea typeface="新細明體" panose="02020500000000000000" pitchFamily="18" charset="-120"/>
              </a:rPr>
              <a:t>溝通、情緒、社會行為、學科（領域）學習、特殊才能、創造</a:t>
            </a:r>
            <a:endParaRPr lang="en-US" altLang="zh-TW" sz="2000" dirty="0">
              <a:solidFill>
                <a:srgbClr val="04617B"/>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04617B"/>
                </a:solidFill>
                <a:latin typeface="新細明體" panose="02020500000000000000" pitchFamily="18" charset="-120"/>
                <a:ea typeface="新細明體" panose="02020500000000000000" pitchFamily="18" charset="-120"/>
              </a:rPr>
              <a:t>                   </a:t>
            </a:r>
            <a:r>
              <a:rPr lang="zh-TW" altLang="zh-TW" sz="2000" dirty="0">
                <a:solidFill>
                  <a:srgbClr val="04617B"/>
                </a:solidFill>
                <a:latin typeface="新細明體" panose="02020500000000000000" pitchFamily="18" charset="-120"/>
                <a:ea typeface="新細明體" panose="02020500000000000000" pitchFamily="18" charset="-120"/>
              </a:rPr>
              <a:t>力等向度，</a:t>
            </a:r>
            <a:r>
              <a:rPr lang="zh-TW" altLang="zh-TW" sz="2000" dirty="0">
                <a:solidFill>
                  <a:srgbClr val="FF00FF"/>
                </a:solidFill>
                <a:latin typeface="新細明體" panose="02020500000000000000" pitchFamily="18" charset="-120"/>
                <a:ea typeface="新細明體" panose="02020500000000000000" pitchFamily="18" charset="-120"/>
              </a:rPr>
              <a:t>依學生之需求選擇必要之評估</a:t>
            </a:r>
            <a:r>
              <a:rPr lang="zh-TW" altLang="zh-TW" sz="2000" dirty="0">
                <a:solidFill>
                  <a:srgbClr val="04617B"/>
                </a:solidFill>
                <a:latin typeface="新細明體" panose="02020500000000000000" pitchFamily="18" charset="-120"/>
                <a:ea typeface="新細明體" panose="02020500000000000000" pitchFamily="18" charset="-120"/>
              </a:rPr>
              <a:t>。</a:t>
            </a:r>
            <a:endParaRPr lang="en-US" altLang="zh-TW" sz="2000" dirty="0">
              <a:solidFill>
                <a:srgbClr val="04617B"/>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en-US" altLang="zh-TW" sz="2000" dirty="0">
                <a:solidFill>
                  <a:srgbClr val="990000"/>
                </a:solidFill>
                <a:latin typeface="新細明體" panose="02020500000000000000" pitchFamily="18" charset="-120"/>
                <a:ea typeface="新細明體" panose="02020500000000000000" pitchFamily="18" charset="-120"/>
              </a:rPr>
              <a:t>2</a:t>
            </a: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zh-TW" sz="2000" dirty="0">
                <a:solidFill>
                  <a:srgbClr val="990000"/>
                </a:solidFill>
                <a:latin typeface="新細明體" panose="02020500000000000000" pitchFamily="18" charset="-120"/>
                <a:ea typeface="新細明體" panose="02020500000000000000" pitchFamily="18" charset="-120"/>
              </a:rPr>
              <a:t>並於評估報告中註明</a:t>
            </a:r>
            <a:r>
              <a:rPr lang="zh-TW" altLang="en-US" sz="2000" dirty="0">
                <a:solidFill>
                  <a:srgbClr val="990000"/>
                </a:solidFill>
                <a:latin typeface="新細明體" panose="02020500000000000000" pitchFamily="18" charset="-120"/>
                <a:ea typeface="新細明體" panose="02020500000000000000" pitchFamily="18" charset="-120"/>
              </a:rPr>
              <a:t>學生</a:t>
            </a:r>
            <a:r>
              <a:rPr lang="zh-TW" altLang="zh-TW" sz="2000" dirty="0">
                <a:solidFill>
                  <a:srgbClr val="FF0000"/>
                </a:solidFill>
                <a:latin typeface="新細明體" panose="02020500000000000000" pitchFamily="18" charset="-120"/>
                <a:ea typeface="新細明體" panose="02020500000000000000" pitchFamily="18" charset="-120"/>
              </a:rPr>
              <a:t>優弱勢能力</a:t>
            </a:r>
            <a:r>
              <a:rPr lang="zh-TW" altLang="zh-TW" sz="2000" dirty="0">
                <a:solidFill>
                  <a:srgbClr val="990000"/>
                </a:solidFill>
                <a:latin typeface="新細明體" panose="02020500000000000000" pitchFamily="18" charset="-120"/>
                <a:ea typeface="新細明體" panose="02020500000000000000" pitchFamily="18" charset="-120"/>
              </a:rPr>
              <a:t>，所需之教育安置、評量</a:t>
            </a:r>
            <a:endParaRPr lang="en-US" altLang="zh-TW" sz="2000" dirty="0">
              <a:solidFill>
                <a:srgbClr val="990000"/>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zh-TW" sz="2000" dirty="0">
                <a:solidFill>
                  <a:srgbClr val="990000"/>
                </a:solidFill>
                <a:latin typeface="新細明體" panose="02020500000000000000" pitchFamily="18" charset="-120"/>
                <a:ea typeface="新細明體" panose="02020500000000000000" pitchFamily="18" charset="-120"/>
              </a:rPr>
              <a:t>、環境調整、轉銜輔導等及其它相關服務之建議。</a:t>
            </a:r>
          </a:p>
          <a:p>
            <a:pPr marL="0" lvl="0" indent="0" eaLnBrk="1" hangingPunct="1">
              <a:spcBef>
                <a:spcPts val="800"/>
              </a:spcBef>
              <a:buClr>
                <a:srgbClr val="0F6FC6"/>
              </a:buClr>
              <a:buNone/>
            </a:pPr>
            <a:r>
              <a:rPr lang="en-US" altLang="zh-TW" sz="2000" dirty="0" smtClean="0">
                <a:solidFill>
                  <a:srgbClr val="0070C0"/>
                </a:solidFill>
                <a:latin typeface="新細明體" panose="02020500000000000000" pitchFamily="18" charset="-120"/>
                <a:ea typeface="新細明體" panose="02020500000000000000" pitchFamily="18" charset="-120"/>
              </a:rPr>
              <a:t>        </a:t>
            </a:r>
            <a:r>
              <a:rPr lang="zh-TW" altLang="en-US" sz="2000" dirty="0" smtClean="0">
                <a:solidFill>
                  <a:srgbClr val="0070C0"/>
                </a:solidFill>
                <a:latin typeface="新細明體" panose="02020500000000000000" pitchFamily="18" charset="-120"/>
                <a:ea typeface="新細明體" panose="02020500000000000000" pitchFamily="18" charset="-120"/>
              </a:rPr>
              <a:t>   </a:t>
            </a:r>
            <a:r>
              <a:rPr lang="en-US" altLang="zh-TW" sz="2000" dirty="0" smtClean="0">
                <a:solidFill>
                  <a:srgbClr val="0070C0"/>
                </a:solidFill>
                <a:latin typeface="新細明體" panose="02020500000000000000" pitchFamily="18" charset="-120"/>
                <a:ea typeface="新細明體" panose="02020500000000000000" pitchFamily="18" charset="-120"/>
              </a:rPr>
              <a:t> 3</a:t>
            </a:r>
            <a:r>
              <a:rPr lang="zh-TW" altLang="en-US" sz="2000" dirty="0" smtClean="0">
                <a:solidFill>
                  <a:srgbClr val="0070C0"/>
                </a:solidFill>
                <a:latin typeface="新細明體" panose="02020500000000000000" pitchFamily="18" charset="-120"/>
                <a:ea typeface="新細明體" panose="02020500000000000000" pitchFamily="18" charset="-120"/>
              </a:rPr>
              <a:t>、</a:t>
            </a:r>
            <a:r>
              <a:rPr lang="zh-TW" altLang="zh-TW" sz="2000" dirty="0" smtClean="0">
                <a:solidFill>
                  <a:srgbClr val="0070C0"/>
                </a:solidFill>
                <a:latin typeface="新細明體" panose="02020500000000000000" pitchFamily="18" charset="-120"/>
                <a:ea typeface="新細明體" panose="02020500000000000000" pitchFamily="18" charset="-120"/>
              </a:rPr>
              <a:t> 學生身心障礙狀況對其在普通班上課及生活之影響</a:t>
            </a:r>
            <a:r>
              <a:rPr lang="zh-TW" altLang="en-US" sz="2000" dirty="0" smtClean="0">
                <a:solidFill>
                  <a:srgbClr val="0070C0"/>
                </a:solidFill>
                <a:latin typeface="新細明體" panose="02020500000000000000" pitchFamily="18" charset="-120"/>
                <a:ea typeface="新細明體" panose="02020500000000000000" pitchFamily="18" charset="-120"/>
              </a:rPr>
              <a:t>：強調</a:t>
            </a:r>
            <a:r>
              <a:rPr lang="zh-TW" altLang="en-US" sz="2000" dirty="0" smtClean="0">
                <a:solidFill>
                  <a:srgbClr val="FF0000"/>
                </a:solidFill>
                <a:latin typeface="新細明體" panose="02020500000000000000" pitchFamily="18" charset="-120"/>
                <a:ea typeface="新細明體" panose="02020500000000000000" pitchFamily="18" charset="-120"/>
              </a:rPr>
              <a:t>融合</a:t>
            </a:r>
            <a:endParaRPr lang="en-US" altLang="zh-TW" sz="2000" dirty="0" smtClean="0">
              <a:solidFill>
                <a:srgbClr val="FF0000"/>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教育</a:t>
            </a:r>
            <a:r>
              <a:rPr lang="zh-TW" altLang="en-US" sz="2000" dirty="0">
                <a:solidFill>
                  <a:srgbClr val="0070C0"/>
                </a:solidFill>
                <a:latin typeface="新細明體" panose="02020500000000000000" pitchFamily="18" charset="-120"/>
                <a:ea typeface="新細明體" panose="02020500000000000000" pitchFamily="18" charset="-120"/>
              </a:rPr>
              <a:t>之</a:t>
            </a:r>
            <a:r>
              <a:rPr lang="zh-TW" altLang="en-US" sz="2000" dirty="0" smtClean="0">
                <a:solidFill>
                  <a:srgbClr val="0070C0"/>
                </a:solidFill>
                <a:latin typeface="新細明體" panose="02020500000000000000" pitchFamily="18" charset="-120"/>
                <a:ea typeface="新細明體" panose="02020500000000000000" pitchFamily="18" charset="-120"/>
              </a:rPr>
              <a:t>重要，但應</a:t>
            </a:r>
            <a:r>
              <a:rPr lang="zh-TW" altLang="en-US" sz="2000" dirty="0">
                <a:solidFill>
                  <a:srgbClr val="0070C0"/>
                </a:solidFill>
                <a:latin typeface="新細明體" panose="02020500000000000000" pitchFamily="18" charset="-120"/>
                <a:ea typeface="新細明體" panose="02020500000000000000" pitchFamily="18" charset="-120"/>
              </a:rPr>
              <a:t>依障礙程度、適應情形，及支援服務、</a:t>
            </a:r>
            <a:r>
              <a:rPr lang="zh-TW" altLang="en-US" sz="2000" dirty="0" smtClean="0">
                <a:solidFill>
                  <a:srgbClr val="0070C0"/>
                </a:solidFill>
                <a:latin typeface="新細明體" panose="02020500000000000000" pitchFamily="18" charset="-120"/>
                <a:ea typeface="新細明體" panose="02020500000000000000" pitchFamily="18" charset="-120"/>
              </a:rPr>
              <a:t>資源</a:t>
            </a:r>
            <a:endParaRPr lang="en-US" altLang="zh-TW" sz="2000" dirty="0" smtClean="0">
              <a:solidFill>
                <a:srgbClr val="0070C0"/>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0070C0"/>
                </a:solidFill>
                <a:latin typeface="新細明體" panose="02020500000000000000" pitchFamily="18" charset="-120"/>
                <a:ea typeface="新細明體" panose="02020500000000000000" pitchFamily="18" charset="-120"/>
              </a:rPr>
              <a:t> </a:t>
            </a:r>
            <a:r>
              <a:rPr lang="zh-TW" altLang="en-US" sz="2000" dirty="0" smtClean="0">
                <a:solidFill>
                  <a:srgbClr val="0070C0"/>
                </a:solidFill>
                <a:latin typeface="新細明體" panose="02020500000000000000" pitchFamily="18" charset="-120"/>
                <a:ea typeface="新細明體" panose="02020500000000000000" pitchFamily="18" charset="-120"/>
              </a:rPr>
              <a:t>                 教學</a:t>
            </a:r>
            <a:r>
              <a:rPr lang="zh-TW" altLang="en-US" sz="2000" dirty="0">
                <a:solidFill>
                  <a:srgbClr val="0070C0"/>
                </a:solidFill>
                <a:latin typeface="新細明體" panose="02020500000000000000" pitchFamily="18" charset="-120"/>
                <a:ea typeface="新細明體" panose="02020500000000000000" pitchFamily="18" charset="-120"/>
              </a:rPr>
              <a:t>之</a:t>
            </a:r>
            <a:r>
              <a:rPr lang="zh-TW" altLang="en-US" sz="2000" dirty="0" smtClean="0">
                <a:solidFill>
                  <a:srgbClr val="0070C0"/>
                </a:solidFill>
                <a:latin typeface="新細明體" panose="02020500000000000000" pitchFamily="18" charset="-120"/>
                <a:ea typeface="新細明體" panose="02020500000000000000" pitchFamily="18" charset="-120"/>
              </a:rPr>
              <a:t>提供，是否</a:t>
            </a:r>
            <a:r>
              <a:rPr lang="zh-TW" altLang="en-US" sz="2000" dirty="0">
                <a:solidFill>
                  <a:srgbClr val="0070C0"/>
                </a:solidFill>
                <a:latin typeface="新細明體" panose="02020500000000000000" pitchFamily="18" charset="-120"/>
                <a:ea typeface="新細明體" panose="02020500000000000000" pitchFamily="18" charset="-120"/>
              </a:rPr>
              <a:t>滿足學生在</a:t>
            </a:r>
            <a:r>
              <a:rPr lang="zh-TW" altLang="en-US" sz="2000" dirty="0">
                <a:solidFill>
                  <a:srgbClr val="FF0000"/>
                </a:solidFill>
                <a:latin typeface="新細明體" panose="02020500000000000000" pitchFamily="18" charset="-120"/>
                <a:ea typeface="新細明體" panose="02020500000000000000" pitchFamily="18" charset="-120"/>
              </a:rPr>
              <a:t>普通</a:t>
            </a:r>
            <a:r>
              <a:rPr lang="zh-TW" altLang="en-US" sz="2000" dirty="0" smtClean="0">
                <a:solidFill>
                  <a:srgbClr val="FF0000"/>
                </a:solidFill>
                <a:latin typeface="新細明體" panose="02020500000000000000" pitchFamily="18" charset="-120"/>
                <a:ea typeface="新細明體" panose="02020500000000000000" pitchFamily="18" charset="-120"/>
              </a:rPr>
              <a:t>班接受</a:t>
            </a:r>
            <a:r>
              <a:rPr lang="zh-TW" altLang="en-US" sz="2000" dirty="0">
                <a:solidFill>
                  <a:srgbClr val="FF0000"/>
                </a:solidFill>
                <a:latin typeface="新細明體" panose="02020500000000000000" pitchFamily="18" charset="-120"/>
                <a:ea typeface="新細明體" panose="02020500000000000000" pitchFamily="18" charset="-120"/>
              </a:rPr>
              <a:t>教育</a:t>
            </a:r>
            <a:r>
              <a:rPr lang="zh-TW" altLang="en-US" sz="2000" dirty="0">
                <a:solidFill>
                  <a:srgbClr val="0070C0"/>
                </a:solidFill>
                <a:latin typeface="新細明體" panose="02020500000000000000" pitchFamily="18" charset="-120"/>
                <a:ea typeface="新細明體" panose="02020500000000000000" pitchFamily="18" charset="-120"/>
              </a:rPr>
              <a:t>之可行性。</a:t>
            </a:r>
          </a:p>
          <a:p>
            <a:pPr marL="0" lvl="0" indent="0" eaLnBrk="1" hangingPunct="1">
              <a:spcBef>
                <a:spcPts val="800"/>
              </a:spcBef>
              <a:buClr>
                <a:srgbClr val="0F6FC6"/>
              </a:buClr>
              <a:buNone/>
            </a:pPr>
            <a:r>
              <a:rPr lang="en-US" altLang="zh-TW" sz="2000" dirty="0" smtClean="0">
                <a:solidFill>
                  <a:prstClr val="black"/>
                </a:solidFill>
                <a:latin typeface="新細明體" panose="02020500000000000000" pitchFamily="18" charset="-120"/>
                <a:ea typeface="新細明體" panose="02020500000000000000" pitchFamily="18" charset="-120"/>
              </a:rPr>
              <a:t>         </a:t>
            </a:r>
            <a:r>
              <a:rPr lang="zh-TW" altLang="en-US" sz="2000" dirty="0" smtClean="0">
                <a:solidFill>
                  <a:prstClr val="black"/>
                </a:solidFill>
                <a:latin typeface="新細明體" panose="02020500000000000000" pitchFamily="18" charset="-120"/>
                <a:ea typeface="新細明體" panose="02020500000000000000" pitchFamily="18" charset="-120"/>
              </a:rPr>
              <a:t>   </a:t>
            </a:r>
            <a:r>
              <a:rPr lang="en-US" altLang="zh-TW" sz="2000" dirty="0" smtClean="0">
                <a:solidFill>
                  <a:srgbClr val="7030A0"/>
                </a:solidFill>
                <a:latin typeface="新細明體" panose="02020500000000000000" pitchFamily="18" charset="-120"/>
                <a:ea typeface="新細明體" panose="02020500000000000000" pitchFamily="18" charset="-120"/>
              </a:rPr>
              <a:t>4</a:t>
            </a:r>
            <a:r>
              <a:rPr lang="zh-TW" altLang="en-US" sz="2000" dirty="0" smtClean="0">
                <a:solidFill>
                  <a:srgbClr val="7030A0"/>
                </a:solidFill>
                <a:latin typeface="新細明體" panose="02020500000000000000" pitchFamily="18" charset="-120"/>
                <a:ea typeface="新細明體" panose="02020500000000000000" pitchFamily="18" charset="-120"/>
              </a:rPr>
              <a:t>、</a:t>
            </a:r>
            <a:r>
              <a:rPr lang="zh-TW" altLang="zh-TW" sz="2000" dirty="0" smtClean="0">
                <a:solidFill>
                  <a:srgbClr val="7030A0"/>
                </a:solidFill>
                <a:latin typeface="新細明體" panose="02020500000000000000" pitchFamily="18" charset="-120"/>
                <a:ea typeface="新細明體" panose="02020500000000000000" pitchFamily="18" charset="-120"/>
              </a:rPr>
              <a:t> 適合學生之評量方式</a:t>
            </a:r>
            <a:r>
              <a:rPr lang="zh-TW" altLang="en-US" sz="2000" dirty="0" smtClean="0">
                <a:solidFill>
                  <a:srgbClr val="7030A0"/>
                </a:solidFill>
                <a:latin typeface="新細明體" panose="02020500000000000000" pitchFamily="18" charset="-120"/>
                <a:ea typeface="新細明體" panose="02020500000000000000" pitchFamily="18" charset="-120"/>
              </a:rPr>
              <a:t>：強調</a:t>
            </a:r>
            <a:r>
              <a:rPr lang="zh-TW" altLang="en-US" sz="2000" dirty="0">
                <a:solidFill>
                  <a:srgbClr val="7030A0"/>
                </a:solidFill>
                <a:latin typeface="新細明體" panose="02020500000000000000" pitchFamily="18" charset="-120"/>
                <a:ea typeface="新細明體" panose="02020500000000000000" pitchFamily="18" charset="-120"/>
              </a:rPr>
              <a:t>採用</a:t>
            </a:r>
            <a:r>
              <a:rPr lang="zh-TW" altLang="en-US" sz="2000" dirty="0">
                <a:solidFill>
                  <a:srgbClr val="FF0000"/>
                </a:solidFill>
                <a:latin typeface="新細明體" panose="02020500000000000000" pitchFamily="18" charset="-120"/>
                <a:ea typeface="新細明體" panose="02020500000000000000" pitchFamily="18" charset="-120"/>
              </a:rPr>
              <a:t>正式評量</a:t>
            </a:r>
            <a:r>
              <a:rPr lang="zh-TW" altLang="en-US" sz="2000" dirty="0">
                <a:solidFill>
                  <a:srgbClr val="7030A0"/>
                </a:solidFill>
                <a:latin typeface="新細明體" panose="02020500000000000000" pitchFamily="18" charset="-120"/>
                <a:ea typeface="新細明體" panose="02020500000000000000" pitchFamily="18" charset="-120"/>
              </a:rPr>
              <a:t>或</a:t>
            </a:r>
            <a:r>
              <a:rPr lang="zh-TW" altLang="en-US" sz="2000" dirty="0">
                <a:solidFill>
                  <a:srgbClr val="FF0000"/>
                </a:solidFill>
                <a:latin typeface="新細明體" panose="02020500000000000000" pitchFamily="18" charset="-120"/>
                <a:ea typeface="新細明體" panose="02020500000000000000" pitchFamily="18" charset="-120"/>
              </a:rPr>
              <a:t>非正式</a:t>
            </a:r>
            <a:r>
              <a:rPr lang="zh-TW" altLang="en-US" sz="2000" dirty="0" smtClean="0">
                <a:solidFill>
                  <a:srgbClr val="FF0000"/>
                </a:solidFill>
                <a:latin typeface="新細明體" panose="02020500000000000000" pitchFamily="18" charset="-120"/>
                <a:ea typeface="新細明體" panose="02020500000000000000" pitchFamily="18" charset="-120"/>
              </a:rPr>
              <a:t>評量</a:t>
            </a:r>
            <a:r>
              <a:rPr lang="zh-TW" altLang="en-US" sz="2000" dirty="0" smtClean="0">
                <a:solidFill>
                  <a:srgbClr val="7030A0"/>
                </a:solidFill>
                <a:latin typeface="新細明體" panose="02020500000000000000" pitchFamily="18" charset="-120"/>
                <a:ea typeface="新細明體" panose="02020500000000000000" pitchFamily="18" charset="-120"/>
              </a:rPr>
              <a:t>了解學</a:t>
            </a:r>
            <a:endParaRPr lang="en-US" altLang="zh-TW" sz="2000" dirty="0" smtClean="0">
              <a:solidFill>
                <a:srgbClr val="7030A0"/>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7030A0"/>
                </a:solidFill>
                <a:latin typeface="新細明體" panose="02020500000000000000" pitchFamily="18" charset="-120"/>
                <a:ea typeface="新細明體" panose="02020500000000000000" pitchFamily="18" charset="-120"/>
              </a:rPr>
              <a:t> </a:t>
            </a:r>
            <a:r>
              <a:rPr lang="zh-TW" altLang="en-US" sz="2000" dirty="0" smtClean="0">
                <a:solidFill>
                  <a:srgbClr val="7030A0"/>
                </a:solidFill>
                <a:latin typeface="新細明體" panose="02020500000000000000" pitchFamily="18" charset="-120"/>
                <a:ea typeface="新細明體" panose="02020500000000000000" pitchFamily="18" charset="-120"/>
              </a:rPr>
              <a:t>                  生真正</a:t>
            </a:r>
            <a:r>
              <a:rPr lang="zh-TW" altLang="en-US" sz="2000" dirty="0">
                <a:solidFill>
                  <a:srgbClr val="7030A0"/>
                </a:solidFill>
                <a:latin typeface="新細明體" panose="02020500000000000000" pitchFamily="18" charset="-120"/>
                <a:ea typeface="新細明體" panose="02020500000000000000" pitchFamily="18" charset="-120"/>
              </a:rPr>
              <a:t>能力</a:t>
            </a:r>
            <a:r>
              <a:rPr lang="zh-TW" altLang="en-US" sz="2000" dirty="0" smtClean="0">
                <a:solidFill>
                  <a:srgbClr val="7030A0"/>
                </a:solidFill>
                <a:latin typeface="新細明體" panose="02020500000000000000" pitchFamily="18" charset="-120"/>
                <a:ea typeface="新細明體" panose="02020500000000000000" pitchFamily="18" charset="-120"/>
              </a:rPr>
              <a:t>。包括：觀察</a:t>
            </a:r>
            <a:r>
              <a:rPr lang="zh-TW" altLang="en-US" sz="2000" dirty="0">
                <a:solidFill>
                  <a:srgbClr val="7030A0"/>
                </a:solidFill>
                <a:latin typeface="新細明體" panose="02020500000000000000" pitchFamily="18" charset="-120"/>
                <a:ea typeface="新細明體" panose="02020500000000000000" pitchFamily="18" charset="-120"/>
              </a:rPr>
              <a:t>、晤談、操作、檔案等</a:t>
            </a:r>
            <a:r>
              <a:rPr lang="zh-TW" altLang="en-US" sz="2000" dirty="0" smtClean="0">
                <a:solidFill>
                  <a:srgbClr val="7030A0"/>
                </a:solidFill>
                <a:latin typeface="新細明體" panose="02020500000000000000" pitchFamily="18" charset="-120"/>
                <a:ea typeface="新細明體" panose="02020500000000000000" pitchFamily="18" charset="-120"/>
              </a:rPr>
              <a:t>紀錄，及各種</a:t>
            </a:r>
            <a:endParaRPr lang="en-US" altLang="zh-TW" sz="2000" dirty="0" smtClean="0">
              <a:solidFill>
                <a:srgbClr val="7030A0"/>
              </a:solidFill>
              <a:latin typeface="新細明體" panose="02020500000000000000" pitchFamily="18" charset="-120"/>
              <a:ea typeface="新細明體" panose="02020500000000000000" pitchFamily="18" charset="-120"/>
            </a:endParaRPr>
          </a:p>
          <a:p>
            <a:pPr marL="0" lvl="0" indent="0" eaLnBrk="1" hangingPunct="1">
              <a:spcBef>
                <a:spcPts val="800"/>
              </a:spcBef>
              <a:buClr>
                <a:srgbClr val="0F6FC6"/>
              </a:buClr>
              <a:buNone/>
            </a:pPr>
            <a:r>
              <a:rPr lang="zh-TW" altLang="en-US" sz="2000" dirty="0">
                <a:solidFill>
                  <a:srgbClr val="7030A0"/>
                </a:solidFill>
                <a:latin typeface="新細明體" panose="02020500000000000000" pitchFamily="18" charset="-120"/>
                <a:ea typeface="新細明體" panose="02020500000000000000" pitchFamily="18" charset="-120"/>
              </a:rPr>
              <a:t> </a:t>
            </a:r>
            <a:r>
              <a:rPr lang="zh-TW" altLang="en-US" sz="2000" dirty="0" smtClean="0">
                <a:solidFill>
                  <a:srgbClr val="7030A0"/>
                </a:solidFill>
                <a:latin typeface="新細明體" panose="02020500000000000000" pitchFamily="18" charset="-120"/>
                <a:ea typeface="新細明體" panose="02020500000000000000" pitchFamily="18" charset="-120"/>
              </a:rPr>
              <a:t>                  替代</a:t>
            </a:r>
            <a:r>
              <a:rPr lang="zh-TW" altLang="en-US" sz="2000" dirty="0">
                <a:solidFill>
                  <a:srgbClr val="7030A0"/>
                </a:solidFill>
                <a:latin typeface="新細明體" panose="02020500000000000000" pitchFamily="18" charset="-120"/>
                <a:ea typeface="新細明體" panose="02020500000000000000" pitchFamily="18" charset="-120"/>
              </a:rPr>
              <a:t>評量方式</a:t>
            </a:r>
            <a:r>
              <a:rPr lang="zh-TW" altLang="en-US" sz="2000" dirty="0" smtClean="0">
                <a:solidFill>
                  <a:srgbClr val="7030A0"/>
                </a:solidFill>
                <a:latin typeface="新細明體" panose="02020500000000000000" pitchFamily="18" charset="-120"/>
                <a:ea typeface="新細明體" panose="02020500000000000000" pitchFamily="18" charset="-120"/>
              </a:rPr>
              <a:t>，如：口語</a:t>
            </a:r>
            <a:r>
              <a:rPr lang="zh-TW" altLang="en-US" sz="2000" dirty="0">
                <a:solidFill>
                  <a:srgbClr val="7030A0"/>
                </a:solidFill>
                <a:latin typeface="新細明體" panose="02020500000000000000" pitchFamily="18" charset="-120"/>
                <a:ea typeface="新細明體" panose="02020500000000000000" pitchFamily="18" charset="-120"/>
              </a:rPr>
              <a:t>、</a:t>
            </a:r>
            <a:r>
              <a:rPr lang="zh-TW" altLang="en-US" sz="2000" dirty="0" smtClean="0">
                <a:solidFill>
                  <a:srgbClr val="7030A0"/>
                </a:solidFill>
                <a:latin typeface="新細明體" panose="02020500000000000000" pitchFamily="18" charset="-120"/>
                <a:ea typeface="新細明體" panose="02020500000000000000" pitchFamily="18" charset="-120"/>
              </a:rPr>
              <a:t>電腦打字、</a:t>
            </a:r>
            <a:r>
              <a:rPr lang="zh-TW" altLang="en-US" sz="2000" dirty="0">
                <a:solidFill>
                  <a:srgbClr val="7030A0"/>
                </a:solidFill>
                <a:latin typeface="新細明體" panose="02020500000000000000" pitchFamily="18" charset="-120"/>
                <a:ea typeface="新細明體" panose="02020500000000000000" pitchFamily="18" charset="-120"/>
              </a:rPr>
              <a:t>點字、溝通輔具等</a:t>
            </a:r>
            <a:r>
              <a:rPr lang="zh-TW" altLang="en-US" sz="2000" dirty="0" smtClean="0">
                <a:solidFill>
                  <a:srgbClr val="7030A0"/>
                </a:solidFill>
                <a:latin typeface="新細明體" panose="02020500000000000000" pitchFamily="18" charset="-120"/>
                <a:ea typeface="新細明體" panose="02020500000000000000" pitchFamily="18" charset="-120"/>
              </a:rPr>
              <a:t>。</a:t>
            </a: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29</a:t>
            </a:fld>
            <a:endParaRPr lang="zh-TW" altLang="en-US"/>
          </a:p>
        </p:txBody>
      </p:sp>
    </p:spTree>
    <p:extLst>
      <p:ext uri="{BB962C8B-B14F-4D97-AF65-F5344CB8AC3E}">
        <p14:creationId xmlns:p14="http://schemas.microsoft.com/office/powerpoint/2010/main" val="1661026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標題 1"/>
          <p:cNvSpPr>
            <a:spLocks noGrp="1"/>
          </p:cNvSpPr>
          <p:nvPr>
            <p:ph type="title"/>
          </p:nvPr>
        </p:nvSpPr>
        <p:spPr>
          <a:xfrm>
            <a:off x="611560" y="260648"/>
            <a:ext cx="7920880" cy="863600"/>
          </a:xfrm>
          <a:solidFill>
            <a:srgbClr val="F2FDAD"/>
          </a:solidFill>
          <a:ln>
            <a:solidFill>
              <a:schemeClr val="tx1">
                <a:lumMod val="95000"/>
                <a:lumOff val="5000"/>
              </a:schemeClr>
            </a:solidFill>
          </a:ln>
        </p:spPr>
        <p:txBody>
          <a:bodyPr/>
          <a:lstStyle/>
          <a:p>
            <a:pPr eaLnBrk="1" hangingPunct="1"/>
            <a:r>
              <a:rPr lang="zh-TW" altLang="en-US" sz="3600" b="1" dirty="0" smtClean="0">
                <a:solidFill>
                  <a:srgbClr val="FF0000"/>
                </a:solidFill>
                <a:effectLst>
                  <a:outerShdw blurRad="38100" dist="38100" dir="2700000" algn="tl">
                    <a:srgbClr val="000000">
                      <a:alpha val="43137"/>
                    </a:srgbClr>
                  </a:outerShdw>
                </a:effectLst>
                <a:latin typeface="+mn-ea"/>
                <a:ea typeface="+mn-ea"/>
              </a:rPr>
              <a:t> 各</a:t>
            </a:r>
            <a:r>
              <a:rPr lang="zh-TW" altLang="en-US" sz="3600" b="1" dirty="0">
                <a:solidFill>
                  <a:srgbClr val="FF0000"/>
                </a:solidFill>
                <a:effectLst>
                  <a:outerShdw blurRad="38100" dist="38100" dir="2700000" algn="tl">
                    <a:srgbClr val="000000">
                      <a:alpha val="43137"/>
                    </a:srgbClr>
                  </a:outerShdw>
                </a:effectLst>
                <a:latin typeface="+mn-ea"/>
                <a:ea typeface="+mn-ea"/>
              </a:rPr>
              <a:t>教育階段</a:t>
            </a:r>
            <a:r>
              <a:rPr lang="zh-TW" altLang="en-US" sz="3600" b="1" dirty="0" smtClean="0">
                <a:solidFill>
                  <a:srgbClr val="FF0000"/>
                </a:solidFill>
                <a:effectLst>
                  <a:outerShdw blurRad="38100" dist="38100" dir="2700000" algn="tl">
                    <a:srgbClr val="000000">
                      <a:alpha val="43137"/>
                    </a:srgbClr>
                  </a:outerShdw>
                </a:effectLst>
                <a:latin typeface="+mn-ea"/>
                <a:ea typeface="+mn-ea"/>
              </a:rPr>
              <a:t>個別</a:t>
            </a:r>
            <a:r>
              <a:rPr lang="zh-TW" altLang="en-US" sz="3600" b="1" dirty="0">
                <a:solidFill>
                  <a:srgbClr val="FF0000"/>
                </a:solidFill>
                <a:effectLst>
                  <a:outerShdw blurRad="38100" dist="38100" dir="2700000" algn="tl">
                    <a:srgbClr val="000000">
                      <a:alpha val="43137"/>
                    </a:srgbClr>
                  </a:outerShdw>
                </a:effectLst>
                <a:latin typeface="+mn-ea"/>
                <a:ea typeface="+mn-ea"/>
              </a:rPr>
              <a:t>化教育計畫 </a:t>
            </a:r>
            <a:r>
              <a:rPr lang="zh-TW" altLang="en-US" sz="3600" b="1" dirty="0" smtClean="0">
                <a:solidFill>
                  <a:srgbClr val="FF0000"/>
                </a:solidFill>
                <a:effectLst>
                  <a:outerShdw blurRad="38100" dist="38100" dir="2700000" algn="tl">
                    <a:srgbClr val="000000">
                      <a:alpha val="43137"/>
                    </a:srgbClr>
                  </a:outerShdw>
                </a:effectLst>
                <a:latin typeface="+mn-ea"/>
                <a:ea typeface="+mn-ea"/>
              </a:rPr>
              <a:t>更新推動</a:t>
            </a:r>
          </a:p>
        </p:txBody>
      </p:sp>
      <p:sp>
        <p:nvSpPr>
          <p:cNvPr id="7171" name="內容版面配置區 2"/>
          <p:cNvSpPr>
            <a:spLocks noGrp="1"/>
          </p:cNvSpPr>
          <p:nvPr>
            <p:ph sz="quarter" idx="1"/>
          </p:nvPr>
        </p:nvSpPr>
        <p:spPr>
          <a:xfrm>
            <a:off x="539552" y="1340768"/>
            <a:ext cx="8132192" cy="4752528"/>
          </a:xfrm>
          <a:solidFill>
            <a:schemeClr val="bg2"/>
          </a:solidFill>
          <a:ln w="12700">
            <a:solidFill>
              <a:schemeClr val="bg2">
                <a:lumMod val="10000"/>
              </a:schemeClr>
            </a:solidFill>
          </a:ln>
        </p:spPr>
        <p:txBody>
          <a:bodyPr/>
          <a:lstStyle/>
          <a:p>
            <a:pPr marL="0" indent="0" eaLnBrk="1" hangingPunct="1">
              <a:buNone/>
            </a:pPr>
            <a:r>
              <a:rPr lang="zh-TW" altLang="en-US" sz="3200" b="1" dirty="0" smtClean="0">
                <a:solidFill>
                  <a:srgbClr val="0000FF"/>
                </a:solidFill>
                <a:effectLst>
                  <a:outerShdw blurRad="38100" dist="38100" dir="2700000" algn="tl">
                    <a:srgbClr val="000000">
                      <a:alpha val="43137"/>
                    </a:srgbClr>
                  </a:outerShdw>
                </a:effectLst>
                <a:latin typeface="+mn-ea"/>
              </a:rPr>
              <a:t>壹、法源及法定意涵</a:t>
            </a:r>
            <a:endParaRPr lang="en-US" altLang="zh-TW" sz="3200" b="1" dirty="0" smtClean="0">
              <a:solidFill>
                <a:srgbClr val="0000FF"/>
              </a:solidFill>
              <a:effectLst>
                <a:outerShdw blurRad="38100" dist="38100" dir="2700000" algn="tl">
                  <a:srgbClr val="000000">
                    <a:alpha val="43137"/>
                  </a:srgbClr>
                </a:outerShdw>
              </a:effectLst>
              <a:latin typeface="+mn-ea"/>
            </a:endParaRPr>
          </a:p>
          <a:p>
            <a:pPr marL="0" indent="0" eaLnBrk="1" hangingPunct="1">
              <a:buNone/>
            </a:pPr>
            <a:r>
              <a:rPr lang="zh-TW" altLang="en-US" dirty="0" smtClean="0">
                <a:solidFill>
                  <a:srgbClr val="0000FF"/>
                </a:solidFill>
                <a:latin typeface="+mn-ea"/>
              </a:rPr>
              <a:t>    </a:t>
            </a:r>
            <a:r>
              <a:rPr lang="zh-TW" altLang="en-US" sz="3200" b="1" dirty="0">
                <a:solidFill>
                  <a:srgbClr val="C00000"/>
                </a:solidFill>
                <a:latin typeface="+mn-ea"/>
              </a:rPr>
              <a:t>一、法</a:t>
            </a:r>
            <a:r>
              <a:rPr lang="zh-TW" altLang="en-US" sz="3200" b="1" dirty="0" smtClean="0">
                <a:solidFill>
                  <a:srgbClr val="C00000"/>
                </a:solidFill>
                <a:latin typeface="+mn-ea"/>
              </a:rPr>
              <a:t>源：</a:t>
            </a:r>
            <a:endParaRPr lang="en-US" altLang="zh-TW" sz="3200" b="1" dirty="0" smtClean="0">
              <a:solidFill>
                <a:srgbClr val="C00000"/>
              </a:solidFill>
              <a:latin typeface="+mn-ea"/>
            </a:endParaRPr>
          </a:p>
          <a:p>
            <a:pPr marL="0" indent="0" eaLnBrk="1" hangingPunct="1">
              <a:buNone/>
            </a:pPr>
            <a:r>
              <a:rPr lang="zh-TW" altLang="en-US" b="1" dirty="0">
                <a:solidFill>
                  <a:srgbClr val="C00000"/>
                </a:solidFill>
                <a:latin typeface="+mn-ea"/>
              </a:rPr>
              <a:t> </a:t>
            </a:r>
            <a:r>
              <a:rPr lang="zh-TW" altLang="en-US" b="1" dirty="0" smtClean="0">
                <a:solidFill>
                  <a:srgbClr val="C00000"/>
                </a:solidFill>
                <a:latin typeface="+mn-ea"/>
              </a:rPr>
              <a:t>        </a:t>
            </a:r>
            <a:r>
              <a:rPr lang="en-US" altLang="zh-TW" sz="2800" dirty="0" smtClean="0">
                <a:solidFill>
                  <a:srgbClr val="0000FF"/>
                </a:solidFill>
                <a:latin typeface="+mn-ea"/>
              </a:rPr>
              <a:t>2014</a:t>
            </a:r>
            <a:r>
              <a:rPr lang="zh-TW" altLang="en-US" sz="2800" dirty="0" smtClean="0">
                <a:solidFill>
                  <a:srgbClr val="0000FF"/>
                </a:solidFill>
                <a:latin typeface="+mn-ea"/>
              </a:rPr>
              <a:t>年</a:t>
            </a:r>
            <a:r>
              <a:rPr lang="en-US" altLang="zh-TW" sz="2800" dirty="0" smtClean="0">
                <a:solidFill>
                  <a:srgbClr val="0000FF"/>
                </a:solidFill>
                <a:latin typeface="+mn-ea"/>
              </a:rPr>
              <a:t>6</a:t>
            </a:r>
            <a:r>
              <a:rPr lang="zh-TW" altLang="en-US" sz="2800" dirty="0" smtClean="0">
                <a:solidFill>
                  <a:srgbClr val="0000FF"/>
                </a:solidFill>
                <a:latin typeface="+mn-ea"/>
              </a:rPr>
              <a:t>月</a:t>
            </a:r>
            <a:r>
              <a:rPr lang="en-US" altLang="zh-TW" sz="2800" dirty="0" smtClean="0">
                <a:solidFill>
                  <a:srgbClr val="0000FF"/>
                </a:solidFill>
                <a:latin typeface="+mn-ea"/>
              </a:rPr>
              <a:t>18</a:t>
            </a:r>
            <a:r>
              <a:rPr lang="zh-TW" altLang="en-US" sz="2800" dirty="0" smtClean="0">
                <a:solidFill>
                  <a:srgbClr val="0000FF"/>
                </a:solidFill>
                <a:latin typeface="+mn-ea"/>
              </a:rPr>
              <a:t>日修正公布台灣特殊教育法</a:t>
            </a:r>
            <a:endParaRPr lang="en-US" altLang="zh-TW" sz="2800" dirty="0" smtClean="0">
              <a:solidFill>
                <a:srgbClr val="0000FF"/>
              </a:solidFill>
              <a:latin typeface="+mn-ea"/>
            </a:endParaRPr>
          </a:p>
          <a:p>
            <a:pPr marL="0" indent="0" eaLnBrk="1" hangingPunct="1">
              <a:buNone/>
            </a:pPr>
            <a:r>
              <a:rPr lang="zh-TW" altLang="en-US" sz="2800" dirty="0">
                <a:solidFill>
                  <a:srgbClr val="0000FF"/>
                </a:solidFill>
                <a:latin typeface="+mn-ea"/>
              </a:rPr>
              <a:t> </a:t>
            </a:r>
            <a:r>
              <a:rPr lang="zh-TW" altLang="en-US" sz="2800" dirty="0" smtClean="0">
                <a:solidFill>
                  <a:srgbClr val="0000FF"/>
                </a:solidFill>
                <a:latin typeface="+mn-ea"/>
              </a:rPr>
              <a:t>       </a:t>
            </a:r>
            <a:r>
              <a:rPr lang="zh-TW" altLang="en-US" sz="2800" b="1" dirty="0" smtClean="0">
                <a:solidFill>
                  <a:srgbClr val="FF00FF"/>
                </a:solidFill>
                <a:effectLst>
                  <a:outerShdw blurRad="38100" dist="38100" dir="2700000" algn="tl">
                    <a:srgbClr val="000000">
                      <a:alpha val="43137"/>
                    </a:srgbClr>
                  </a:outerShdw>
                </a:effectLst>
                <a:latin typeface="+mn-ea"/>
              </a:rPr>
              <a:t>第二十八條：</a:t>
            </a:r>
            <a:endParaRPr lang="en-US" altLang="zh-TW" sz="2800" b="1" dirty="0" smtClean="0">
              <a:solidFill>
                <a:srgbClr val="FF00FF"/>
              </a:solidFill>
              <a:effectLst>
                <a:outerShdw blurRad="38100" dist="38100" dir="2700000" algn="tl">
                  <a:srgbClr val="000000">
                    <a:alpha val="43137"/>
                  </a:srgbClr>
                </a:outerShdw>
              </a:effectLst>
              <a:latin typeface="+mn-ea"/>
            </a:endParaRPr>
          </a:p>
          <a:p>
            <a:pPr marL="0" indent="0" eaLnBrk="1" hangingPunct="1">
              <a:buNone/>
            </a:pPr>
            <a:r>
              <a:rPr lang="zh-TW" altLang="en-US" sz="2800" dirty="0" smtClean="0">
                <a:solidFill>
                  <a:srgbClr val="7030A0"/>
                </a:solidFill>
                <a:latin typeface="+mn-ea"/>
              </a:rPr>
              <a:t>　　「</a:t>
            </a:r>
            <a:r>
              <a:rPr lang="zh-TW" altLang="en-US" sz="2800" b="1" dirty="0" smtClean="0">
                <a:solidFill>
                  <a:srgbClr val="7030A0"/>
                </a:solidFill>
                <a:latin typeface="+mn-ea"/>
              </a:rPr>
              <a:t>高級中等以下各教育階段學校，應以</a:t>
            </a:r>
            <a:r>
              <a:rPr lang="zh-TW" altLang="en-US" sz="2800" b="1" dirty="0" smtClean="0">
                <a:solidFill>
                  <a:srgbClr val="FF0000"/>
                </a:solidFill>
                <a:latin typeface="+mn-ea"/>
              </a:rPr>
              <a:t>團隊</a:t>
            </a:r>
            <a:endParaRPr lang="en-US" altLang="zh-TW" sz="2800" b="1" dirty="0" smtClean="0">
              <a:solidFill>
                <a:srgbClr val="FF0000"/>
              </a:solidFill>
              <a:latin typeface="+mn-ea"/>
            </a:endParaRPr>
          </a:p>
          <a:p>
            <a:pPr marL="0" indent="0" eaLnBrk="1" hangingPunct="1">
              <a:buNone/>
            </a:pPr>
            <a:r>
              <a:rPr lang="zh-TW" altLang="en-US" sz="2800" b="1" dirty="0">
                <a:solidFill>
                  <a:srgbClr val="FF0000"/>
                </a:solidFill>
                <a:latin typeface="+mn-ea"/>
              </a:rPr>
              <a:t> </a:t>
            </a:r>
            <a:r>
              <a:rPr lang="zh-TW" altLang="en-US" sz="2800" b="1" dirty="0" smtClean="0">
                <a:solidFill>
                  <a:srgbClr val="FF0000"/>
                </a:solidFill>
                <a:latin typeface="+mn-ea"/>
              </a:rPr>
              <a:t>          合作方式</a:t>
            </a:r>
            <a:r>
              <a:rPr lang="zh-TW" altLang="en-US" sz="2800" b="1" dirty="0" smtClean="0">
                <a:solidFill>
                  <a:srgbClr val="7030A0"/>
                </a:solidFill>
                <a:latin typeface="+mn-ea"/>
              </a:rPr>
              <a:t>對身心障礙學生訂定</a:t>
            </a:r>
            <a:r>
              <a:rPr lang="zh-TW" altLang="en-US" sz="2800" b="1" dirty="0" smtClean="0">
                <a:solidFill>
                  <a:srgbClr val="FF0000"/>
                </a:solidFill>
                <a:latin typeface="+mn-ea"/>
              </a:rPr>
              <a:t>個別化教育</a:t>
            </a:r>
            <a:endParaRPr lang="en-US" altLang="zh-TW" sz="2800" b="1" dirty="0" smtClean="0">
              <a:solidFill>
                <a:srgbClr val="FF0000"/>
              </a:solidFill>
              <a:latin typeface="+mn-ea"/>
            </a:endParaRPr>
          </a:p>
          <a:p>
            <a:pPr marL="0" indent="0" eaLnBrk="1" hangingPunct="1">
              <a:buNone/>
            </a:pPr>
            <a:r>
              <a:rPr lang="zh-TW" altLang="en-US" sz="2800" b="1" dirty="0">
                <a:solidFill>
                  <a:srgbClr val="FF0000"/>
                </a:solidFill>
                <a:latin typeface="+mn-ea"/>
              </a:rPr>
              <a:t> </a:t>
            </a:r>
            <a:r>
              <a:rPr lang="zh-TW" altLang="en-US" sz="2800" b="1" dirty="0" smtClean="0">
                <a:solidFill>
                  <a:srgbClr val="FF0000"/>
                </a:solidFill>
                <a:latin typeface="+mn-ea"/>
              </a:rPr>
              <a:t>          計畫</a:t>
            </a:r>
            <a:r>
              <a:rPr lang="zh-TW" altLang="en-US" sz="2800" b="1" dirty="0" smtClean="0">
                <a:solidFill>
                  <a:srgbClr val="7030A0"/>
                </a:solidFill>
                <a:latin typeface="+mn-ea"/>
              </a:rPr>
              <a:t>，訂定時應邀請身心障礙學生</a:t>
            </a:r>
            <a:r>
              <a:rPr lang="zh-TW" altLang="en-US" sz="2800" b="1" dirty="0" smtClean="0">
                <a:solidFill>
                  <a:srgbClr val="FF0000"/>
                </a:solidFill>
                <a:latin typeface="+mn-ea"/>
              </a:rPr>
              <a:t>家長</a:t>
            </a:r>
            <a:endParaRPr lang="en-US" altLang="zh-TW" sz="2800" b="1" dirty="0" smtClean="0">
              <a:solidFill>
                <a:srgbClr val="FF0000"/>
              </a:solidFill>
              <a:latin typeface="+mn-ea"/>
            </a:endParaRPr>
          </a:p>
          <a:p>
            <a:pPr marL="0" indent="0" eaLnBrk="1" hangingPunct="1">
              <a:buNone/>
            </a:pPr>
            <a:r>
              <a:rPr lang="zh-TW" altLang="en-US" sz="2800" b="1" dirty="0">
                <a:solidFill>
                  <a:srgbClr val="FF0000"/>
                </a:solidFill>
                <a:latin typeface="+mn-ea"/>
              </a:rPr>
              <a:t> </a:t>
            </a:r>
            <a:r>
              <a:rPr lang="zh-TW" altLang="en-US" sz="2800" b="1" dirty="0" smtClean="0">
                <a:solidFill>
                  <a:srgbClr val="FF0000"/>
                </a:solidFill>
                <a:latin typeface="+mn-ea"/>
              </a:rPr>
              <a:t>          參與</a:t>
            </a:r>
            <a:r>
              <a:rPr lang="zh-TW" altLang="en-US" sz="2800" b="1" dirty="0" smtClean="0">
                <a:solidFill>
                  <a:srgbClr val="7030A0"/>
                </a:solidFill>
                <a:latin typeface="+mn-ea"/>
              </a:rPr>
              <a:t>，必要時家長得邀請相關人員陪同</a:t>
            </a:r>
            <a:endParaRPr lang="en-US" altLang="zh-TW" sz="2800" b="1" dirty="0" smtClean="0">
              <a:solidFill>
                <a:srgbClr val="7030A0"/>
              </a:solidFill>
              <a:latin typeface="+mn-ea"/>
            </a:endParaRPr>
          </a:p>
          <a:p>
            <a:pPr marL="0" indent="0" eaLnBrk="1" hangingPunct="1">
              <a:buNone/>
            </a:pPr>
            <a:r>
              <a:rPr lang="zh-TW" altLang="en-US" sz="2800" b="1" dirty="0">
                <a:solidFill>
                  <a:srgbClr val="7030A0"/>
                </a:solidFill>
                <a:latin typeface="+mn-ea"/>
              </a:rPr>
              <a:t> </a:t>
            </a:r>
            <a:r>
              <a:rPr lang="zh-TW" altLang="en-US" sz="2800" b="1" dirty="0" smtClean="0">
                <a:solidFill>
                  <a:srgbClr val="7030A0"/>
                </a:solidFill>
                <a:latin typeface="+mn-ea"/>
              </a:rPr>
              <a:t>          參與。</a:t>
            </a:r>
            <a:r>
              <a:rPr lang="zh-TW" altLang="en-US" sz="2800" dirty="0" smtClean="0">
                <a:solidFill>
                  <a:srgbClr val="7030A0"/>
                </a:solidFill>
                <a:latin typeface="+mn-ea"/>
              </a:rPr>
              <a:t>」</a:t>
            </a:r>
            <a:endParaRPr lang="en-US" altLang="zh-TW" sz="2800" dirty="0" smtClean="0">
              <a:solidFill>
                <a:srgbClr val="7030A0"/>
              </a:solidFill>
              <a:latin typeface="+mn-ea"/>
            </a:endParaRPr>
          </a:p>
          <a:p>
            <a:pPr marL="0" indent="0" eaLnBrk="1" hangingPunct="1">
              <a:buNone/>
            </a:pPr>
            <a:r>
              <a:rPr lang="zh-TW" altLang="en-US" sz="2400" b="1" dirty="0">
                <a:solidFill>
                  <a:srgbClr val="0000FF"/>
                </a:solidFill>
                <a:latin typeface="新細明體"/>
              </a:rPr>
              <a:t>    </a:t>
            </a:r>
            <a:r>
              <a:rPr lang="zh-TW" altLang="en-US" sz="2400" b="1" dirty="0" smtClean="0">
                <a:solidFill>
                  <a:srgbClr val="0000FF"/>
                </a:solidFill>
                <a:latin typeface="新細明體"/>
              </a:rPr>
              <a:t>        </a:t>
            </a:r>
            <a:endParaRPr lang="zh-TW" altLang="en-US" sz="2400" dirty="0">
              <a:solidFill>
                <a:srgbClr val="990000"/>
              </a:solidFill>
              <a:latin typeface="+mn-ea"/>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a:t>
            </a:fld>
            <a:endParaRPr lang="zh-TW" altLang="en-US"/>
          </a:p>
        </p:txBody>
      </p:sp>
    </p:spTree>
    <p:extLst>
      <p:ext uri="{BB962C8B-B14F-4D97-AF65-F5344CB8AC3E}">
        <p14:creationId xmlns:p14="http://schemas.microsoft.com/office/powerpoint/2010/main" val="6461264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內容版面配置區 2"/>
          <p:cNvSpPr>
            <a:spLocks noGrp="1"/>
          </p:cNvSpPr>
          <p:nvPr>
            <p:ph sz="quarter" idx="1"/>
          </p:nvPr>
        </p:nvSpPr>
        <p:spPr>
          <a:xfrm>
            <a:off x="467544" y="764705"/>
            <a:ext cx="8291512" cy="5184576"/>
          </a:xfrm>
          <a:solidFill>
            <a:schemeClr val="accent5">
              <a:lumMod val="20000"/>
              <a:lumOff val="80000"/>
            </a:schemeClr>
          </a:solidFill>
          <a:ln w="19050">
            <a:solidFill>
              <a:srgbClr val="990000"/>
            </a:solidFill>
          </a:ln>
        </p:spPr>
        <p:txBody>
          <a:bodyPr/>
          <a:lstStyle/>
          <a:p>
            <a:pPr marL="0" indent="0" eaLnBrk="1" hangingPunct="1">
              <a:lnSpc>
                <a:spcPct val="130000"/>
              </a:lnSpc>
              <a:buFont typeface="Wingdings 2" pitchFamily="18" charset="2"/>
              <a:buNone/>
            </a:pPr>
            <a:r>
              <a:rPr lang="zh-TW" altLang="en-US" sz="2200" b="1" dirty="0" smtClean="0">
                <a:solidFill>
                  <a:srgbClr val="FF0000"/>
                </a:solidFill>
                <a:latin typeface="微軟正黑體" pitchFamily="34" charset="-120"/>
                <a:ea typeface="微軟正黑體" pitchFamily="34" charset="-120"/>
              </a:rPr>
              <a:t>    </a:t>
            </a:r>
            <a:r>
              <a:rPr lang="zh-TW" altLang="en-US"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二</a:t>
            </a:r>
            <a:r>
              <a:rPr lang="zh-TW"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、學生所需特殊教育、相關服務與支持策略：</a:t>
            </a:r>
          </a:p>
          <a:p>
            <a:pPr marL="0" indent="0" eaLnBrk="1" hangingPunct="1">
              <a:lnSpc>
                <a:spcPct val="130000"/>
              </a:lnSpc>
              <a:buFont typeface="Wingdings 2" pitchFamily="18" charset="2"/>
              <a:buNone/>
            </a:pP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一</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zh-TW" sz="2000" b="1" dirty="0" smtClean="0">
                <a:solidFill>
                  <a:srgbClr val="7030A0"/>
                </a:solidFill>
                <a:latin typeface="新細明體" panose="02020500000000000000" pitchFamily="18" charset="-120"/>
                <a:ea typeface="新細明體" panose="02020500000000000000" pitchFamily="18" charset="-120"/>
              </a:rPr>
              <a:t>學生所需要之特殊教育及相關專業服務</a:t>
            </a:r>
            <a:r>
              <a:rPr lang="zh-TW" altLang="en-US" sz="2000" b="1" dirty="0" smtClean="0">
                <a:solidFill>
                  <a:srgbClr val="7030A0"/>
                </a:solidFill>
                <a:latin typeface="新細明體" panose="02020500000000000000" pitchFamily="18" charset="-120"/>
                <a:ea typeface="新細明體" panose="02020500000000000000" pitchFamily="18" charset="-120"/>
              </a:rPr>
              <a:t>：</a:t>
            </a:r>
            <a:endParaRPr lang="en-US" altLang="zh-TW" sz="2000" b="1" dirty="0" smtClean="0">
              <a:solidFill>
                <a:srgbClr val="7030A0"/>
              </a:solidFill>
              <a:latin typeface="新細明體" panose="02020500000000000000" pitchFamily="18" charset="-120"/>
              <a:ea typeface="新細明體" panose="02020500000000000000" pitchFamily="18" charset="-120"/>
            </a:endParaRPr>
          </a:p>
          <a:p>
            <a:pPr marL="0" indent="0" eaLnBrk="1" hangingPunct="1">
              <a:lnSpc>
                <a:spcPct val="130000"/>
              </a:lnSpc>
              <a:buNone/>
            </a:pPr>
            <a:r>
              <a:rPr lang="zh-TW" altLang="en-US" sz="2000" dirty="0" smtClean="0">
                <a:solidFill>
                  <a:srgbClr val="FF6600"/>
                </a:solidFill>
                <a:latin typeface="新細明體" panose="02020500000000000000" pitchFamily="18" charset="-120"/>
                <a:ea typeface="新細明體" panose="02020500000000000000" pitchFamily="18" charset="-120"/>
              </a:rPr>
              <a:t>            </a:t>
            </a:r>
            <a:r>
              <a:rPr lang="en-US" altLang="zh-TW" sz="2000" dirty="0" smtClean="0">
                <a:solidFill>
                  <a:srgbClr val="FF6600"/>
                </a:solidFill>
                <a:latin typeface="新細明體" panose="02020500000000000000" pitchFamily="18" charset="-120"/>
                <a:ea typeface="新細明體" panose="02020500000000000000" pitchFamily="18" charset="-120"/>
              </a:rPr>
              <a:t>1</a:t>
            </a:r>
            <a:r>
              <a:rPr lang="zh-TW" altLang="en-US" sz="2000" dirty="0" smtClean="0">
                <a:solidFill>
                  <a:srgbClr val="FF6600"/>
                </a:solidFill>
                <a:latin typeface="新細明體" panose="02020500000000000000" pitchFamily="18" charset="-120"/>
                <a:ea typeface="新細明體" panose="02020500000000000000" pitchFamily="18" charset="-120"/>
              </a:rPr>
              <a:t>、明白</a:t>
            </a:r>
            <a:r>
              <a:rPr lang="zh-TW" altLang="en-US" sz="2000" dirty="0">
                <a:solidFill>
                  <a:srgbClr val="FF6600"/>
                </a:solidFill>
                <a:latin typeface="新細明體" panose="02020500000000000000" pitchFamily="18" charset="-120"/>
                <a:ea typeface="新細明體" panose="02020500000000000000" pitchFamily="18" charset="-120"/>
              </a:rPr>
              <a:t>指出是「</a:t>
            </a:r>
            <a:r>
              <a:rPr lang="zh-TW" altLang="en-US" sz="2000" dirty="0">
                <a:solidFill>
                  <a:srgbClr val="0000FF"/>
                </a:solidFill>
                <a:latin typeface="新細明體" panose="02020500000000000000" pitchFamily="18" charset="-120"/>
                <a:ea typeface="新細明體" panose="02020500000000000000" pitchFamily="18" charset="-120"/>
              </a:rPr>
              <a:t>學生所需要的</a:t>
            </a:r>
            <a:r>
              <a:rPr lang="zh-TW" altLang="en-US" sz="2000" dirty="0">
                <a:solidFill>
                  <a:srgbClr val="FF6600"/>
                </a:solidFill>
                <a:latin typeface="新細明體" panose="02020500000000000000" pitchFamily="18" charset="-120"/>
                <a:ea typeface="新細明體" panose="02020500000000000000" pitchFamily="18" charset="-120"/>
              </a:rPr>
              <a:t>」，而不是父母或是教師所想要</a:t>
            </a:r>
            <a:r>
              <a:rPr lang="zh-TW" altLang="en-US" sz="2000" dirty="0" smtClean="0">
                <a:solidFill>
                  <a:srgbClr val="FF6600"/>
                </a:solidFill>
                <a:latin typeface="新細明體" panose="02020500000000000000" pitchFamily="18" charset="-120"/>
                <a:ea typeface="新細明體" panose="02020500000000000000" pitchFamily="18" charset="-120"/>
              </a:rPr>
              <a:t>的</a:t>
            </a:r>
            <a:endParaRPr lang="en-US" altLang="zh-TW" sz="2000" dirty="0" smtClean="0">
              <a:solidFill>
                <a:srgbClr val="FF6600"/>
              </a:solidFill>
              <a:latin typeface="新細明體" panose="02020500000000000000" pitchFamily="18" charset="-120"/>
              <a:ea typeface="新細明體" panose="02020500000000000000" pitchFamily="18" charset="-120"/>
            </a:endParaRPr>
          </a:p>
          <a:p>
            <a:pPr marL="0" indent="0" eaLnBrk="1" hangingPunct="1">
              <a:lnSpc>
                <a:spcPct val="130000"/>
              </a:lnSpc>
              <a:buNone/>
            </a:pPr>
            <a:r>
              <a:rPr lang="zh-TW" altLang="en-US" sz="2000" dirty="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特殊教育</a:t>
            </a:r>
            <a:r>
              <a:rPr lang="zh-TW" altLang="en-US" sz="2000" dirty="0">
                <a:solidFill>
                  <a:srgbClr val="FF6600"/>
                </a:solidFill>
                <a:latin typeface="新細明體" panose="02020500000000000000" pitchFamily="18" charset="-120"/>
                <a:ea typeface="新細明體" panose="02020500000000000000" pitchFamily="18" charset="-120"/>
              </a:rPr>
              <a:t>。</a:t>
            </a:r>
          </a:p>
          <a:p>
            <a:pPr marL="0" indent="0" eaLnBrk="1" hangingPunct="1">
              <a:lnSpc>
                <a:spcPct val="130000"/>
              </a:lnSpc>
              <a:buNone/>
            </a:pPr>
            <a:r>
              <a:rPr lang="zh-TW" altLang="en-US" sz="2000" dirty="0" smtClean="0">
                <a:solidFill>
                  <a:srgbClr val="FF6600"/>
                </a:solidFill>
                <a:latin typeface="新細明體" panose="02020500000000000000" pitchFamily="18" charset="-120"/>
                <a:ea typeface="新細明體" panose="02020500000000000000" pitchFamily="18" charset="-120"/>
              </a:rPr>
              <a:t>            </a:t>
            </a:r>
            <a:r>
              <a:rPr lang="en-US" altLang="zh-TW" sz="2000" dirty="0" smtClean="0">
                <a:solidFill>
                  <a:srgbClr val="FF6600"/>
                </a:solidFill>
                <a:latin typeface="新細明體" panose="02020500000000000000" pitchFamily="18" charset="-120"/>
                <a:ea typeface="新細明體" panose="02020500000000000000" pitchFamily="18" charset="-120"/>
              </a:rPr>
              <a:t>2</a:t>
            </a:r>
            <a:r>
              <a:rPr lang="zh-TW" altLang="en-US" sz="2000" dirty="0" smtClean="0">
                <a:solidFill>
                  <a:srgbClr val="FF6600"/>
                </a:solidFill>
                <a:latin typeface="新細明體" panose="02020500000000000000" pitchFamily="18" charset="-120"/>
                <a:ea typeface="新細明體" panose="02020500000000000000" pitchFamily="18" charset="-120"/>
              </a:rPr>
              <a:t>、</a:t>
            </a:r>
            <a:r>
              <a:rPr lang="zh-TW" altLang="zh-TW" sz="2000" dirty="0">
                <a:solidFill>
                  <a:srgbClr val="FF6600"/>
                </a:solidFill>
                <a:latin typeface="新細明體" panose="02020500000000000000" pitchFamily="18" charset="-120"/>
                <a:ea typeface="新細明體" panose="02020500000000000000" pitchFamily="18" charset="-120"/>
              </a:rPr>
              <a:t>相關專業</a:t>
            </a:r>
            <a:r>
              <a:rPr lang="zh-TW" altLang="zh-TW" sz="2000" dirty="0" smtClean="0">
                <a:solidFill>
                  <a:srgbClr val="FF6600"/>
                </a:solidFill>
                <a:latin typeface="新細明體" panose="02020500000000000000" pitchFamily="18" charset="-120"/>
                <a:ea typeface="新細明體" panose="02020500000000000000" pitchFamily="18" charset="-120"/>
              </a:rPr>
              <a:t>服務</a:t>
            </a:r>
            <a:r>
              <a:rPr lang="zh-TW" altLang="en-US" sz="2000" dirty="0" smtClean="0">
                <a:solidFill>
                  <a:srgbClr val="FF6600"/>
                </a:solidFill>
                <a:latin typeface="新細明體" panose="02020500000000000000" pitchFamily="18" charset="-120"/>
                <a:ea typeface="新細明體" panose="02020500000000000000" pitchFamily="18" charset="-120"/>
              </a:rPr>
              <a:t>，是</a:t>
            </a:r>
            <a:r>
              <a:rPr lang="zh-TW" altLang="en-US" sz="2000" dirty="0">
                <a:solidFill>
                  <a:srgbClr val="FF6600"/>
                </a:solidFill>
                <a:latin typeface="新細明體" panose="02020500000000000000" pitchFamily="18" charset="-120"/>
                <a:ea typeface="新細明體" panose="02020500000000000000" pitchFamily="18" charset="-120"/>
              </a:rPr>
              <a:t>依學生需要結合社工、職能、物理、語言</a:t>
            </a:r>
            <a:r>
              <a:rPr lang="zh-TW" altLang="en-US" sz="2000" dirty="0" smtClean="0">
                <a:solidFill>
                  <a:srgbClr val="FF6600"/>
                </a:solidFill>
                <a:latin typeface="新細明體" panose="02020500000000000000" pitchFamily="18" charset="-120"/>
                <a:ea typeface="新細明體" panose="02020500000000000000" pitchFamily="18" charset="-120"/>
              </a:rPr>
              <a:t>、</a:t>
            </a:r>
            <a:endParaRPr lang="en-US" altLang="zh-TW" sz="2000" dirty="0" smtClean="0">
              <a:solidFill>
                <a:srgbClr val="FF6600"/>
              </a:solidFill>
              <a:latin typeface="新細明體" panose="02020500000000000000" pitchFamily="18" charset="-120"/>
              <a:ea typeface="新細明體" panose="02020500000000000000" pitchFamily="18" charset="-120"/>
            </a:endParaRPr>
          </a:p>
          <a:p>
            <a:pPr marL="0" indent="0" eaLnBrk="1" hangingPunct="1">
              <a:lnSpc>
                <a:spcPct val="130000"/>
              </a:lnSpc>
              <a:buNone/>
            </a:pPr>
            <a:r>
              <a:rPr lang="zh-TW" altLang="en-US" sz="2000" dirty="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心理等治療師及醫師</a:t>
            </a:r>
            <a:r>
              <a:rPr lang="en-US" altLang="zh-TW" sz="2000" dirty="0">
                <a:solidFill>
                  <a:srgbClr val="FF6600"/>
                </a:solidFill>
                <a:latin typeface="新細明體" panose="02020500000000000000" pitchFamily="18" charset="-120"/>
                <a:ea typeface="新細明體" panose="02020500000000000000" pitchFamily="18" charset="-120"/>
              </a:rPr>
              <a:t>……</a:t>
            </a:r>
            <a:r>
              <a:rPr lang="zh-TW" altLang="en-US" sz="2000" dirty="0" smtClean="0">
                <a:solidFill>
                  <a:srgbClr val="FF6600"/>
                </a:solidFill>
                <a:latin typeface="新細明體" panose="02020500000000000000" pitchFamily="18" charset="-120"/>
                <a:ea typeface="新細明體" panose="02020500000000000000" pitchFamily="18" charset="-120"/>
              </a:rPr>
              <a:t>等</a:t>
            </a:r>
            <a:r>
              <a:rPr lang="zh-TW" altLang="en-US" sz="2000" dirty="0" smtClean="0">
                <a:solidFill>
                  <a:srgbClr val="0000FF"/>
                </a:solidFill>
                <a:latin typeface="新細明體" panose="02020500000000000000" pitchFamily="18" charset="-120"/>
                <a:ea typeface="新細明體" panose="02020500000000000000" pitchFamily="18" charset="-120"/>
              </a:rPr>
              <a:t>組成專業團隊，所提供的專業服務</a:t>
            </a:r>
            <a:r>
              <a:rPr lang="zh-TW" altLang="en-US" sz="2000" dirty="0">
                <a:solidFill>
                  <a:srgbClr val="FF6600"/>
                </a:solidFill>
                <a:latin typeface="新細明體" panose="02020500000000000000" pitchFamily="18" charset="-120"/>
                <a:ea typeface="新細明體" panose="02020500000000000000" pitchFamily="18" charset="-120"/>
              </a:rPr>
              <a:t>。</a:t>
            </a:r>
          </a:p>
          <a:p>
            <a:pPr marL="0" indent="0" eaLnBrk="1" hangingPunct="1">
              <a:lnSpc>
                <a:spcPct val="130000"/>
              </a:lnSpc>
              <a:buFont typeface="Wingdings 2" pitchFamily="18" charset="2"/>
              <a:buNone/>
            </a:pPr>
            <a:r>
              <a:rPr lang="en-US" altLang="zh-TW" sz="2000" dirty="0" smtClean="0">
                <a:solidFill>
                  <a:srgbClr val="7030A0"/>
                </a:solidFill>
                <a:latin typeface="新細明體" panose="02020500000000000000" pitchFamily="18" charset="-120"/>
                <a:ea typeface="新細明體" panose="02020500000000000000" pitchFamily="18" charset="-120"/>
              </a:rPr>
              <a:t>        </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en-US" sz="2000" b="1" dirty="0" smtClean="0">
                <a:solidFill>
                  <a:srgbClr val="7030A0"/>
                </a:solidFill>
                <a:latin typeface="新細明體" panose="02020500000000000000" pitchFamily="18" charset="-120"/>
                <a:ea typeface="新細明體" panose="02020500000000000000" pitchFamily="18" charset="-120"/>
              </a:rPr>
              <a:t>二</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zh-TW" sz="2000" b="1" dirty="0" smtClean="0">
                <a:solidFill>
                  <a:srgbClr val="7030A0"/>
                </a:solidFill>
                <a:latin typeface="新細明體" panose="02020500000000000000" pitchFamily="18" charset="-120"/>
                <a:ea typeface="新細明體" panose="02020500000000000000" pitchFamily="18" charset="-120"/>
              </a:rPr>
              <a:t>學生能參與普通學校</a:t>
            </a: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zh-TW" sz="2000" b="1" dirty="0" smtClean="0">
                <a:solidFill>
                  <a:srgbClr val="7030A0"/>
                </a:solidFill>
                <a:latin typeface="新細明體" panose="02020500000000000000" pitchFamily="18" charset="-120"/>
                <a:ea typeface="新細明體" panose="02020500000000000000" pitchFamily="18" charset="-120"/>
              </a:rPr>
              <a:t>班</a:t>
            </a: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zh-TW" sz="2000" b="1" dirty="0" smtClean="0">
                <a:solidFill>
                  <a:srgbClr val="7030A0"/>
                </a:solidFill>
                <a:latin typeface="新細明體" panose="02020500000000000000" pitchFamily="18" charset="-120"/>
                <a:ea typeface="新細明體" panose="02020500000000000000" pitchFamily="18" charset="-120"/>
              </a:rPr>
              <a:t>之時間及項目</a:t>
            </a:r>
            <a:r>
              <a:rPr lang="zh-TW" altLang="en-US" sz="2000" b="1" dirty="0" smtClean="0">
                <a:solidFill>
                  <a:srgbClr val="7030A0"/>
                </a:solidFill>
                <a:latin typeface="新細明體" panose="02020500000000000000" pitchFamily="18" charset="-120"/>
                <a:ea typeface="新細明體" panose="02020500000000000000" pitchFamily="18" charset="-120"/>
              </a:rPr>
              <a:t>：</a:t>
            </a:r>
            <a:endParaRPr lang="en-US" altLang="zh-TW" sz="2000" b="1" dirty="0" smtClean="0">
              <a:solidFill>
                <a:srgbClr val="7030A0"/>
              </a:solidFill>
              <a:latin typeface="新細明體" panose="02020500000000000000" pitchFamily="18" charset="-120"/>
              <a:ea typeface="新細明體" panose="02020500000000000000" pitchFamily="18" charset="-120"/>
            </a:endParaRPr>
          </a:p>
          <a:p>
            <a:pPr marL="0" indent="0" eaLnBrk="1" hangingPunct="1">
              <a:lnSpc>
                <a:spcPct val="130000"/>
              </a:lnSpc>
              <a:buNone/>
            </a:pPr>
            <a:r>
              <a:rPr lang="zh-TW" altLang="en-US" sz="2000" dirty="0" smtClean="0">
                <a:solidFill>
                  <a:srgbClr val="FF6600"/>
                </a:solidFill>
                <a:latin typeface="新細明體" panose="02020500000000000000" pitchFamily="18" charset="-120"/>
                <a:ea typeface="新細明體" panose="02020500000000000000" pitchFamily="18" charset="-120"/>
              </a:rPr>
              <a:t>              積極</a:t>
            </a:r>
            <a:r>
              <a:rPr lang="zh-TW" altLang="en-US" sz="2000" dirty="0">
                <a:solidFill>
                  <a:srgbClr val="FF6600"/>
                </a:solidFill>
                <a:latin typeface="新細明體" panose="02020500000000000000" pitchFamily="18" charset="-120"/>
                <a:ea typeface="新細明體" panose="02020500000000000000" pitchFamily="18" charset="-120"/>
              </a:rPr>
              <a:t>鼓勵讓學生儘</a:t>
            </a:r>
            <a:r>
              <a:rPr lang="zh-TW" altLang="en-US" sz="2000" dirty="0" smtClean="0">
                <a:solidFill>
                  <a:srgbClr val="FF6600"/>
                </a:solidFill>
                <a:latin typeface="新細明體" panose="02020500000000000000" pitchFamily="18" charset="-120"/>
                <a:ea typeface="新細明體" panose="02020500000000000000" pitchFamily="18" charset="-120"/>
              </a:rPr>
              <a:t>可能</a:t>
            </a:r>
            <a:r>
              <a:rPr lang="zh-TW" altLang="en-US" sz="2000" dirty="0" smtClean="0">
                <a:solidFill>
                  <a:srgbClr val="0000FF"/>
                </a:solidFill>
                <a:latin typeface="新細明體" panose="02020500000000000000" pitchFamily="18" charset="-120"/>
                <a:ea typeface="新細明體" panose="02020500000000000000" pitchFamily="18" charset="-120"/>
              </a:rPr>
              <a:t>融合</a:t>
            </a:r>
            <a:r>
              <a:rPr lang="zh-TW" altLang="en-US" sz="2000" dirty="0">
                <a:solidFill>
                  <a:srgbClr val="0000FF"/>
                </a:solidFill>
                <a:latin typeface="新細明體" panose="02020500000000000000" pitchFamily="18" charset="-120"/>
                <a:ea typeface="新細明體" panose="02020500000000000000" pitchFamily="18" charset="-120"/>
              </a:rPr>
              <a:t>在</a:t>
            </a:r>
            <a:r>
              <a:rPr lang="zh-TW" altLang="en-US" sz="2000" dirty="0" smtClean="0">
                <a:solidFill>
                  <a:srgbClr val="0000FF"/>
                </a:solidFill>
                <a:latin typeface="新細明體" panose="02020500000000000000" pitchFamily="18" charset="-120"/>
                <a:ea typeface="新細明體" panose="02020500000000000000" pitchFamily="18" charset="-120"/>
              </a:rPr>
              <a:t>普通班教育</a:t>
            </a:r>
            <a:r>
              <a:rPr lang="zh-TW" altLang="en-US" sz="2000" dirty="0">
                <a:solidFill>
                  <a:srgbClr val="FF6600"/>
                </a:solidFill>
                <a:latin typeface="新細明體" panose="02020500000000000000" pitchFamily="18" charset="-120"/>
                <a:ea typeface="新細明體" panose="02020500000000000000" pitchFamily="18" charset="-120"/>
              </a:rPr>
              <a:t>中，而非在隔離的</a:t>
            </a:r>
            <a:r>
              <a:rPr lang="zh-TW" altLang="en-US" sz="2000" dirty="0" smtClean="0">
                <a:solidFill>
                  <a:srgbClr val="FF6600"/>
                </a:solidFill>
                <a:latin typeface="新細明體" panose="02020500000000000000" pitchFamily="18" charset="-120"/>
                <a:ea typeface="新細明體" panose="02020500000000000000" pitchFamily="18" charset="-120"/>
              </a:rPr>
              <a:t>環境</a:t>
            </a:r>
            <a:endParaRPr lang="en-US" altLang="zh-TW" sz="2000" dirty="0" smtClean="0">
              <a:solidFill>
                <a:srgbClr val="FF6600"/>
              </a:solidFill>
              <a:latin typeface="新細明體" panose="02020500000000000000" pitchFamily="18" charset="-120"/>
              <a:ea typeface="新細明體" panose="02020500000000000000" pitchFamily="18" charset="-120"/>
            </a:endParaRPr>
          </a:p>
          <a:p>
            <a:pPr marL="0" indent="0" eaLnBrk="1" hangingPunct="1">
              <a:lnSpc>
                <a:spcPct val="130000"/>
              </a:lnSpc>
              <a:buNone/>
            </a:pPr>
            <a:r>
              <a:rPr lang="zh-TW" altLang="en-US" sz="2000" dirty="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中接受</a:t>
            </a:r>
            <a:r>
              <a:rPr lang="zh-TW" altLang="en-US" sz="2000" dirty="0">
                <a:solidFill>
                  <a:srgbClr val="FF6600"/>
                </a:solidFill>
                <a:latin typeface="新細明體" panose="02020500000000000000" pitchFamily="18" charset="-120"/>
                <a:ea typeface="新細明體" panose="02020500000000000000" pitchFamily="18" charset="-120"/>
              </a:rPr>
              <a:t>教育。</a:t>
            </a:r>
          </a:p>
          <a:p>
            <a:pPr marL="0" indent="0" eaLnBrk="1" hangingPunct="1">
              <a:lnSpc>
                <a:spcPct val="130000"/>
              </a:lnSpc>
              <a:buNone/>
            </a:pP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三</a:t>
            </a: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zh-TW" sz="2000" b="1" dirty="0" smtClean="0">
                <a:solidFill>
                  <a:srgbClr val="7030A0"/>
                </a:solidFill>
                <a:latin typeface="新細明體" panose="02020500000000000000" pitchFamily="18" charset="-120"/>
                <a:ea typeface="新細明體" panose="02020500000000000000" pitchFamily="18" charset="-120"/>
              </a:rPr>
              <a:t>學生所需</a:t>
            </a:r>
            <a:r>
              <a:rPr lang="zh-TW" altLang="en-US" sz="2000" b="1" dirty="0" smtClean="0">
                <a:solidFill>
                  <a:srgbClr val="7030A0"/>
                </a:solidFill>
                <a:latin typeface="新細明體" panose="02020500000000000000" pitchFamily="18" charset="-120"/>
                <a:ea typeface="新細明體" panose="02020500000000000000" pitchFamily="18" charset="-120"/>
              </a:rPr>
              <a:t>關鍵性</a:t>
            </a:r>
            <a:r>
              <a:rPr lang="zh-TW" altLang="zh-TW" sz="2000" b="1" dirty="0" smtClean="0">
                <a:solidFill>
                  <a:srgbClr val="7030A0"/>
                </a:solidFill>
                <a:latin typeface="新細明體" panose="02020500000000000000" pitchFamily="18" charset="-120"/>
                <a:ea typeface="新細明體" panose="02020500000000000000" pitchFamily="18" charset="-120"/>
              </a:rPr>
              <a:t>支持</a:t>
            </a:r>
            <a:r>
              <a:rPr lang="zh-TW" altLang="en-US" sz="2000" b="1" dirty="0" smtClean="0">
                <a:solidFill>
                  <a:srgbClr val="7030A0"/>
                </a:solidFill>
                <a:latin typeface="新細明體" panose="02020500000000000000" pitchFamily="18" charset="-120"/>
                <a:ea typeface="新細明體" panose="02020500000000000000" pitchFamily="18" charset="-120"/>
              </a:rPr>
              <a:t>及介入</a:t>
            </a:r>
            <a:r>
              <a:rPr lang="zh-TW" altLang="zh-TW" sz="2000" b="1" dirty="0" smtClean="0">
                <a:solidFill>
                  <a:srgbClr val="7030A0"/>
                </a:solidFill>
                <a:latin typeface="新細明體" panose="02020500000000000000" pitchFamily="18" charset="-120"/>
                <a:ea typeface="新細明體" panose="02020500000000000000" pitchFamily="18" charset="-120"/>
              </a:rPr>
              <a:t>策略</a:t>
            </a:r>
            <a:r>
              <a:rPr lang="zh-TW" altLang="en-US" sz="2000" b="1" dirty="0">
                <a:solidFill>
                  <a:srgbClr val="7030A0"/>
                </a:solidFill>
                <a:latin typeface="新細明體" panose="02020500000000000000" pitchFamily="18" charset="-120"/>
                <a:ea typeface="新細明體" panose="02020500000000000000" pitchFamily="18" charset="-120"/>
              </a:rPr>
              <a:t>：</a:t>
            </a:r>
            <a:r>
              <a:rPr lang="zh-TW" altLang="en-US" sz="2000" dirty="0">
                <a:solidFill>
                  <a:srgbClr val="FF6600"/>
                </a:solidFill>
                <a:latin typeface="新細明體" panose="02020500000000000000" pitchFamily="18" charset="-120"/>
                <a:ea typeface="新細明體" panose="02020500000000000000" pitchFamily="18" charset="-120"/>
              </a:rPr>
              <a:t>績效責任</a:t>
            </a:r>
            <a:r>
              <a:rPr lang="zh-TW" altLang="zh-TW" sz="2000" b="1" dirty="0" smtClean="0">
                <a:solidFill>
                  <a:srgbClr val="7030A0"/>
                </a:solidFill>
                <a:latin typeface="新細明體" panose="02020500000000000000" pitchFamily="18" charset="-120"/>
                <a:ea typeface="新細明體" panose="02020500000000000000" pitchFamily="18" charset="-120"/>
              </a:rPr>
              <a:t>。</a:t>
            </a:r>
            <a:endParaRPr lang="en-US" altLang="zh-TW" sz="2000" b="1" dirty="0" smtClean="0">
              <a:solidFill>
                <a:srgbClr val="7030A0"/>
              </a:solidFill>
              <a:latin typeface="新細明體" panose="02020500000000000000" pitchFamily="18" charset="-120"/>
              <a:ea typeface="新細明體" panose="02020500000000000000" pitchFamily="18" charset="-120"/>
            </a:endParaRPr>
          </a:p>
          <a:p>
            <a:pPr marL="0" indent="0" eaLnBrk="1" hangingPunct="1">
              <a:lnSpc>
                <a:spcPct val="130000"/>
              </a:lnSpc>
              <a:buFont typeface="Wingdings 2" pitchFamily="18" charset="2"/>
              <a:buNone/>
            </a:pPr>
            <a:r>
              <a:rPr lang="zh-TW" altLang="en-US" sz="2400" b="1" dirty="0" smtClean="0">
                <a:solidFill>
                  <a:srgbClr val="FF0000"/>
                </a:solidFill>
                <a:effectLst>
                  <a:outerShdw blurRad="38100" dist="38100" dir="2700000" algn="tl">
                    <a:srgbClr val="000000">
                      <a:alpha val="43137"/>
                    </a:srgbClr>
                  </a:outerShdw>
                </a:effectLst>
                <a:latin typeface="+mn-ea"/>
              </a:rPr>
              <a:t>    </a:t>
            </a:r>
            <a:endParaRPr lang="zh-TW" altLang="en-US" sz="2000" dirty="0" smtClean="0">
              <a:solidFill>
                <a:srgbClr val="FF00FF"/>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30</a:t>
            </a:fld>
            <a:endParaRPr lang="zh-TW"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764704"/>
            <a:ext cx="7772400" cy="5472608"/>
          </a:xfrm>
          <a:solidFill>
            <a:schemeClr val="accent5">
              <a:lumMod val="20000"/>
              <a:lumOff val="80000"/>
            </a:schemeClr>
          </a:solidFill>
          <a:ln w="19050">
            <a:solidFill>
              <a:srgbClr val="990000"/>
            </a:solidFill>
          </a:ln>
        </p:spPr>
        <p:txBody>
          <a:bodyPr/>
          <a:lstStyle/>
          <a:p>
            <a:pPr marL="0" lvl="0" indent="0" eaLnBrk="1" hangingPunct="1">
              <a:lnSpc>
                <a:spcPct val="130000"/>
              </a:lnSpc>
              <a:buClr>
                <a:srgbClr val="0F6FC6"/>
              </a:buClr>
              <a:buNone/>
            </a:pPr>
            <a:r>
              <a:rPr lang="zh-TW" altLang="en-US" sz="2400" b="1" dirty="0">
                <a:solidFill>
                  <a:srgbClr val="FF0000"/>
                </a:solidFill>
                <a:effectLst>
                  <a:outerShdw blurRad="38100" dist="38100" dir="2700000" algn="tl">
                    <a:srgbClr val="000000">
                      <a:alpha val="43137"/>
                    </a:srgbClr>
                  </a:outerShdw>
                </a:effectLst>
                <a:latin typeface="新細明體"/>
              </a:rPr>
              <a:t>三</a:t>
            </a:r>
            <a:r>
              <a:rPr lang="zh-TW" altLang="zh-TW" sz="2400" b="1" dirty="0">
                <a:solidFill>
                  <a:srgbClr val="FF0000"/>
                </a:solidFill>
                <a:effectLst>
                  <a:outerShdw blurRad="38100" dist="38100" dir="2700000" algn="tl">
                    <a:srgbClr val="000000">
                      <a:alpha val="43137"/>
                    </a:srgbClr>
                  </a:outerShdw>
                </a:effectLst>
                <a:latin typeface="新細明體"/>
              </a:rPr>
              <a:t>、學年與學期教育目標及其評量方式、日期與標準：</a:t>
            </a:r>
          </a:p>
          <a:p>
            <a:pPr marL="0" lvl="0" indent="0" eaLnBrk="1" hangingPunct="1">
              <a:lnSpc>
                <a:spcPct val="130000"/>
              </a:lnSpc>
              <a:buClr>
                <a:srgbClr val="0F6FC6"/>
              </a:buClr>
              <a:buNone/>
            </a:pPr>
            <a:r>
              <a:rPr lang="en-US" altLang="zh-TW" sz="2000" dirty="0" smtClean="0">
                <a:solidFill>
                  <a:srgbClr val="7030A0"/>
                </a:solidFill>
                <a:latin typeface="微軟正黑體" pitchFamily="34" charset="-120"/>
                <a:ea typeface="微軟正黑體" pitchFamily="34" charset="-120"/>
              </a:rPr>
              <a:t>       </a:t>
            </a:r>
            <a:r>
              <a:rPr lang="zh-TW" altLang="en-US" sz="2000" dirty="0" smtClean="0">
                <a:solidFill>
                  <a:srgbClr val="7030A0"/>
                </a:solidFill>
                <a:latin typeface="微軟正黑體" pitchFamily="34" charset="-120"/>
                <a:ea typeface="微軟正黑體" pitchFamily="34" charset="-120"/>
              </a:rPr>
              <a:t> </a:t>
            </a:r>
            <a:r>
              <a:rPr lang="en-US" altLang="zh-TW" sz="2000" dirty="0" smtClean="0">
                <a:solidFill>
                  <a:srgbClr val="7030A0"/>
                </a:solidFill>
                <a:latin typeface="微軟正黑體" pitchFamily="34" charset="-120"/>
                <a:ea typeface="微軟正黑體" pitchFamily="34" charset="-120"/>
              </a:rPr>
              <a:t> </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en-US" sz="2000" b="1" dirty="0" smtClean="0">
                <a:solidFill>
                  <a:srgbClr val="7030A0"/>
                </a:solidFill>
                <a:latin typeface="新細明體" panose="02020500000000000000" pitchFamily="18" charset="-120"/>
                <a:ea typeface="新細明體" panose="02020500000000000000" pitchFamily="18" charset="-120"/>
              </a:rPr>
              <a:t>一</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zh-TW" sz="2000" b="1" dirty="0" smtClean="0">
                <a:solidFill>
                  <a:srgbClr val="7030A0"/>
                </a:solidFill>
                <a:latin typeface="新細明體" panose="02020500000000000000" pitchFamily="18" charset="-120"/>
                <a:ea typeface="新細明體" panose="02020500000000000000" pitchFamily="18" charset="-120"/>
              </a:rPr>
              <a:t>學年教育目標及學期教育目標</a:t>
            </a:r>
            <a:r>
              <a:rPr lang="zh-TW" altLang="en-US" sz="2000" b="1" dirty="0" smtClean="0">
                <a:solidFill>
                  <a:srgbClr val="7030A0"/>
                </a:solidFill>
                <a:latin typeface="新細明體" panose="02020500000000000000" pitchFamily="18" charset="-120"/>
                <a:ea typeface="新細明體" panose="02020500000000000000" pitchFamily="18" charset="-120"/>
              </a:rPr>
              <a:t>：</a:t>
            </a:r>
            <a:r>
              <a:rPr lang="zh-TW" altLang="en-US" sz="2000" dirty="0" smtClean="0">
                <a:solidFill>
                  <a:srgbClr val="FF00FF"/>
                </a:solidFill>
                <a:latin typeface="新細明體" panose="02020500000000000000" pitchFamily="18" charset="-120"/>
                <a:ea typeface="新細明體" panose="02020500000000000000" pitchFamily="18" charset="-120"/>
              </a:rPr>
              <a:t>明確</a:t>
            </a:r>
            <a:r>
              <a:rPr lang="zh-TW" altLang="en-US" sz="2000" dirty="0">
                <a:solidFill>
                  <a:srgbClr val="FF00FF"/>
                </a:solidFill>
                <a:latin typeface="新細明體" panose="02020500000000000000" pitchFamily="18" charset="-120"/>
                <a:ea typeface="新細明體" panose="02020500000000000000" pitchFamily="18" charset="-120"/>
              </a:rPr>
              <a:t>依據學生的需求，</a:t>
            </a:r>
            <a:r>
              <a:rPr lang="zh-TW" altLang="en-US" sz="2000" dirty="0" smtClean="0">
                <a:solidFill>
                  <a:srgbClr val="FF00FF"/>
                </a:solidFill>
                <a:latin typeface="新細明體" panose="02020500000000000000" pitchFamily="18" charset="-120"/>
                <a:ea typeface="新細明體" panose="02020500000000000000" pitchFamily="18" charset="-120"/>
              </a:rPr>
              <a:t>按</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優先</a:t>
            </a:r>
            <a:r>
              <a:rPr lang="zh-TW" altLang="en-US" sz="2000" dirty="0">
                <a:solidFill>
                  <a:srgbClr val="FF00FF"/>
                </a:solidFill>
                <a:latin typeface="新細明體" panose="02020500000000000000" pitchFamily="18" charset="-120"/>
                <a:ea typeface="新細明體" panose="02020500000000000000" pitchFamily="18" charset="-120"/>
              </a:rPr>
              <a:t>順序，訂定</a:t>
            </a:r>
            <a:r>
              <a:rPr lang="zh-TW" altLang="en-US" sz="2000" dirty="0">
                <a:solidFill>
                  <a:srgbClr val="0000FF"/>
                </a:solidFill>
                <a:latin typeface="新細明體" panose="02020500000000000000" pitchFamily="18" charset="-120"/>
                <a:ea typeface="新細明體" panose="02020500000000000000" pitchFamily="18" charset="-120"/>
              </a:rPr>
              <a:t>一年（長期目標）</a:t>
            </a:r>
            <a:r>
              <a:rPr lang="zh-TW" altLang="en-US" sz="2000" dirty="0">
                <a:solidFill>
                  <a:srgbClr val="FF00FF"/>
                </a:solidFill>
                <a:latin typeface="新細明體" panose="02020500000000000000" pitchFamily="18" charset="-120"/>
                <a:ea typeface="新細明體" panose="02020500000000000000" pitchFamily="18" charset="-120"/>
              </a:rPr>
              <a:t>及</a:t>
            </a:r>
            <a:r>
              <a:rPr lang="zh-TW" altLang="en-US" sz="2000" dirty="0">
                <a:solidFill>
                  <a:srgbClr val="990000"/>
                </a:solidFill>
                <a:latin typeface="新細明體" panose="02020500000000000000" pitchFamily="18" charset="-120"/>
                <a:ea typeface="新細明體" panose="02020500000000000000" pitchFamily="18" charset="-120"/>
              </a:rPr>
              <a:t>一學期（長期目標</a:t>
            </a:r>
            <a:r>
              <a:rPr lang="zh-TW" altLang="en-US" sz="2000" dirty="0" smtClean="0">
                <a:solidFill>
                  <a:srgbClr val="990000"/>
                </a:solidFill>
                <a:latin typeface="新細明體" panose="02020500000000000000" pitchFamily="18" charset="-120"/>
                <a:ea typeface="新細明體" panose="02020500000000000000" pitchFamily="18" charset="-120"/>
              </a:rPr>
              <a:t>及</a:t>
            </a:r>
            <a:endParaRPr lang="en-US" altLang="zh-TW" sz="2000" dirty="0" smtClean="0">
              <a:solidFill>
                <a:srgbClr val="990000"/>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所</a:t>
            </a:r>
            <a:r>
              <a:rPr lang="zh-TW" altLang="en-US" sz="2000" dirty="0">
                <a:solidFill>
                  <a:srgbClr val="990000"/>
                </a:solidFill>
                <a:latin typeface="新細明體" panose="02020500000000000000" pitchFamily="18" charset="-120"/>
                <a:ea typeface="新細明體" panose="02020500000000000000" pitchFamily="18" charset="-120"/>
              </a:rPr>
              <a:t>細分之短期目標）</a:t>
            </a:r>
            <a:r>
              <a:rPr lang="zh-TW" altLang="en-US" sz="2000" dirty="0">
                <a:solidFill>
                  <a:srgbClr val="FF00FF"/>
                </a:solidFill>
                <a:latin typeface="新細明體" panose="02020500000000000000" pitchFamily="18" charset="-120"/>
                <a:ea typeface="新細明體" panose="02020500000000000000" pitchFamily="18" charset="-120"/>
              </a:rPr>
              <a:t>可以達成的目標，並清楚的呈現，</a:t>
            </a:r>
            <a:r>
              <a:rPr lang="zh-TW" altLang="en-US" sz="2000" dirty="0" smtClean="0">
                <a:solidFill>
                  <a:srgbClr val="FF00FF"/>
                </a:solidFill>
                <a:latin typeface="新細明體" panose="02020500000000000000" pitchFamily="18" charset="-120"/>
                <a:ea typeface="新細明體" panose="02020500000000000000" pitchFamily="18" charset="-120"/>
              </a:rPr>
              <a:t>且</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可</a:t>
            </a:r>
            <a:r>
              <a:rPr lang="zh-TW" altLang="en-US" sz="2000" dirty="0">
                <a:solidFill>
                  <a:srgbClr val="FF00FF"/>
                </a:solidFill>
                <a:latin typeface="新細明體" panose="02020500000000000000" pitchFamily="18" charset="-120"/>
                <a:ea typeface="新細明體" panose="02020500000000000000" pitchFamily="18" charset="-120"/>
              </a:rPr>
              <a:t>供</a:t>
            </a:r>
            <a:r>
              <a:rPr lang="zh-TW" altLang="en-US" sz="2000" dirty="0">
                <a:solidFill>
                  <a:schemeClr val="accent5">
                    <a:lumMod val="50000"/>
                  </a:schemeClr>
                </a:solidFill>
                <a:latin typeface="新細明體" panose="02020500000000000000" pitchFamily="18" charset="-120"/>
                <a:ea typeface="新細明體" panose="02020500000000000000" pitchFamily="18" charset="-120"/>
              </a:rPr>
              <a:t>績效評估者</a:t>
            </a:r>
            <a:r>
              <a:rPr lang="zh-TW" altLang="en-US" sz="2000" dirty="0">
                <a:solidFill>
                  <a:srgbClr val="FF00FF"/>
                </a:solidFill>
                <a:latin typeface="新細明體" panose="02020500000000000000" pitchFamily="18" charset="-120"/>
                <a:ea typeface="新細明體" panose="02020500000000000000" pitchFamily="18" charset="-120"/>
              </a:rPr>
              <a:t>。</a:t>
            </a:r>
          </a:p>
          <a:p>
            <a:pPr marL="0" lvl="0" indent="0" eaLnBrk="1" hangingPunct="1">
              <a:lnSpc>
                <a:spcPct val="130000"/>
              </a:lnSpc>
              <a:buClr>
                <a:srgbClr val="0F6FC6"/>
              </a:buClr>
              <a:buNone/>
            </a:pP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 </a:t>
            </a:r>
            <a:r>
              <a:rPr lang="en-US" altLang="zh-TW" sz="2000" b="1" dirty="0" smtClean="0">
                <a:solidFill>
                  <a:srgbClr val="7030A0"/>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二</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zh-TW" sz="2000" b="1" dirty="0" smtClean="0">
                <a:solidFill>
                  <a:srgbClr val="7030A0"/>
                </a:solidFill>
                <a:latin typeface="新細明體" panose="02020500000000000000" pitchFamily="18" charset="-120"/>
                <a:ea typeface="新細明體" panose="02020500000000000000" pitchFamily="18" charset="-120"/>
              </a:rPr>
              <a:t>學期教育目標是否達成之評量日期及標準</a:t>
            </a:r>
            <a:r>
              <a:rPr lang="zh-TW" altLang="en-US" sz="2000" b="1" dirty="0">
                <a:solidFill>
                  <a:srgbClr val="7030A0"/>
                </a:solidFill>
                <a:latin typeface="新細明體" panose="02020500000000000000" pitchFamily="18" charset="-120"/>
                <a:ea typeface="新細明體" panose="02020500000000000000" pitchFamily="18" charset="-120"/>
              </a:rPr>
              <a:t>：</a:t>
            </a:r>
            <a:r>
              <a:rPr lang="zh-TW" altLang="en-US" sz="2000" dirty="0">
                <a:solidFill>
                  <a:srgbClr val="0000FF"/>
                </a:solidFill>
                <a:latin typeface="新細明體" panose="02020500000000000000" pitchFamily="18" charset="-120"/>
                <a:ea typeface="新細明體" panose="02020500000000000000" pitchFamily="18" charset="-120"/>
              </a:rPr>
              <a:t>績效評估</a:t>
            </a:r>
            <a:r>
              <a:rPr lang="zh-TW" altLang="en-US" sz="2000" dirty="0">
                <a:solidFill>
                  <a:srgbClr val="FF00FF"/>
                </a:solidFill>
                <a:latin typeface="新細明體" panose="02020500000000000000" pitchFamily="18" charset="-120"/>
                <a:ea typeface="新細明體" panose="02020500000000000000" pitchFamily="18" charset="-120"/>
              </a:rPr>
              <a:t>，</a:t>
            </a:r>
            <a:r>
              <a:rPr lang="zh-TW" altLang="en-US" sz="2000" dirty="0" smtClean="0">
                <a:solidFill>
                  <a:srgbClr val="FF00FF"/>
                </a:solidFill>
                <a:latin typeface="新細明體" panose="02020500000000000000" pitchFamily="18" charset="-120"/>
                <a:ea typeface="新細明體" panose="02020500000000000000" pitchFamily="18" charset="-120"/>
              </a:rPr>
              <a:t>檢</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討</a:t>
            </a:r>
            <a:r>
              <a:rPr lang="zh-TW" altLang="en-US" sz="2000" dirty="0">
                <a:solidFill>
                  <a:srgbClr val="FF00FF"/>
                </a:solidFill>
                <a:latin typeface="新細明體" panose="02020500000000000000" pitchFamily="18" charset="-120"/>
                <a:ea typeface="新細明體" panose="02020500000000000000" pitchFamily="18" charset="-120"/>
              </a:rPr>
              <a:t>學生達到或是無法達到之</a:t>
            </a:r>
            <a:r>
              <a:rPr lang="zh-TW" altLang="en-US" sz="2000" dirty="0">
                <a:solidFill>
                  <a:srgbClr val="0000FF"/>
                </a:solidFill>
                <a:latin typeface="新細明體" panose="02020500000000000000" pitchFamily="18" charset="-120"/>
                <a:ea typeface="新細明體" panose="02020500000000000000" pitchFamily="18" charset="-120"/>
              </a:rPr>
              <a:t>原因並修正</a:t>
            </a:r>
            <a:r>
              <a:rPr lang="zh-TW" altLang="en-US" sz="2000" dirty="0">
                <a:solidFill>
                  <a:srgbClr val="FF00FF"/>
                </a:solidFill>
                <a:latin typeface="新細明體" panose="02020500000000000000" pitchFamily="18" charset="-120"/>
                <a:ea typeface="新細明體" panose="02020500000000000000" pitchFamily="18" charset="-120"/>
              </a:rPr>
              <a:t>，作為擬定</a:t>
            </a:r>
            <a:r>
              <a:rPr lang="zh-TW" altLang="en-US" sz="2000" dirty="0" smtClean="0">
                <a:solidFill>
                  <a:srgbClr val="0000FF"/>
                </a:solidFill>
                <a:latin typeface="新細明體" panose="02020500000000000000" pitchFamily="18" charset="-120"/>
                <a:ea typeface="新細明體" panose="02020500000000000000" pitchFamily="18" charset="-120"/>
              </a:rPr>
              <a:t>年度</a:t>
            </a:r>
            <a:endParaRPr lang="en-US" altLang="zh-TW" sz="2000" dirty="0" smtClean="0">
              <a:solidFill>
                <a:srgbClr val="0000FF"/>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              目標</a:t>
            </a:r>
            <a:r>
              <a:rPr lang="zh-TW" altLang="en-US" sz="2000" dirty="0">
                <a:solidFill>
                  <a:srgbClr val="FF00FF"/>
                </a:solidFill>
                <a:latin typeface="新細明體" panose="02020500000000000000" pitchFamily="18" charset="-120"/>
                <a:ea typeface="新細明體" panose="02020500000000000000" pitchFamily="18" charset="-120"/>
              </a:rPr>
              <a:t>之參考。</a:t>
            </a:r>
          </a:p>
          <a:p>
            <a:pPr marL="0" lvl="0" indent="0" eaLnBrk="1" hangingPunct="1">
              <a:lnSpc>
                <a:spcPct val="130000"/>
              </a:lnSpc>
              <a:buClr>
                <a:srgbClr val="0F6FC6"/>
              </a:buClr>
              <a:buNone/>
            </a:pPr>
            <a:r>
              <a:rPr lang="en-US" altLang="zh-TW" sz="2000" dirty="0" smtClean="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en-US" altLang="zh-TW" sz="2000" dirty="0" smtClean="0">
                <a:solidFill>
                  <a:srgbClr val="FF00FF"/>
                </a:solidFill>
                <a:latin typeface="新細明體" panose="02020500000000000000" pitchFamily="18" charset="-120"/>
                <a:ea typeface="新細明體" panose="02020500000000000000" pitchFamily="18" charset="-120"/>
              </a:rPr>
              <a:t>  </a:t>
            </a:r>
            <a:r>
              <a:rPr lang="en-US" altLang="zh-TW" sz="2000" b="1" dirty="0">
                <a:solidFill>
                  <a:srgbClr val="7030A0"/>
                </a:solidFill>
                <a:latin typeface="新細明體" panose="02020500000000000000" pitchFamily="18" charset="-120"/>
                <a:ea typeface="新細明體" panose="02020500000000000000" pitchFamily="18" charset="-120"/>
              </a:rPr>
              <a:t>(</a:t>
            </a:r>
            <a:r>
              <a:rPr lang="zh-TW" altLang="en-US" sz="2000" b="1" dirty="0">
                <a:solidFill>
                  <a:srgbClr val="7030A0"/>
                </a:solidFill>
                <a:latin typeface="新細明體" panose="02020500000000000000" pitchFamily="18" charset="-120"/>
                <a:ea typeface="新細明體" panose="02020500000000000000" pitchFamily="18" charset="-120"/>
              </a:rPr>
              <a:t>三</a:t>
            </a:r>
            <a:r>
              <a:rPr lang="en-US" altLang="zh-TW" sz="2000" b="1" dirty="0">
                <a:solidFill>
                  <a:srgbClr val="7030A0"/>
                </a:solidFill>
                <a:latin typeface="新細明體" panose="02020500000000000000" pitchFamily="18" charset="-120"/>
                <a:ea typeface="新細明體" panose="02020500000000000000" pitchFamily="18" charset="-120"/>
              </a:rPr>
              <a:t>)</a:t>
            </a:r>
            <a:r>
              <a:rPr lang="zh-TW" altLang="zh-TW" sz="2000" b="1" dirty="0">
                <a:solidFill>
                  <a:srgbClr val="7030A0"/>
                </a:solidFill>
                <a:latin typeface="新細明體" panose="02020500000000000000" pitchFamily="18" charset="-120"/>
                <a:ea typeface="新細明體" panose="02020500000000000000" pitchFamily="18" charset="-120"/>
              </a:rPr>
              <a:t>學年教育目標：</a:t>
            </a:r>
            <a:r>
              <a:rPr lang="zh-TW" altLang="zh-TW" sz="2000" dirty="0">
                <a:solidFill>
                  <a:srgbClr val="FF00FF"/>
                </a:solidFill>
                <a:latin typeface="新細明體" panose="02020500000000000000" pitchFamily="18" charset="-120"/>
                <a:ea typeface="新細明體" panose="02020500000000000000" pitchFamily="18" charset="-120"/>
              </a:rPr>
              <a:t>需含兩學期教育目標，皆屬「</a:t>
            </a:r>
            <a:r>
              <a:rPr lang="zh-TW" altLang="zh-TW" sz="2000" dirty="0">
                <a:solidFill>
                  <a:srgbClr val="990000"/>
                </a:solidFill>
                <a:latin typeface="新細明體" panose="02020500000000000000" pitchFamily="18" charset="-120"/>
                <a:ea typeface="新細明體" panose="02020500000000000000" pitchFamily="18" charset="-120"/>
              </a:rPr>
              <a:t>長期目標</a:t>
            </a:r>
            <a:r>
              <a:rPr lang="zh-TW" altLang="zh-TW" sz="2000" dirty="0">
                <a:solidFill>
                  <a:srgbClr val="FF00FF"/>
                </a:solidFill>
                <a:latin typeface="新細明體" panose="02020500000000000000" pitchFamily="18" charset="-120"/>
                <a:ea typeface="新細明體" panose="02020500000000000000" pitchFamily="18" charset="-120"/>
              </a:rPr>
              <a:t>」。</a:t>
            </a:r>
          </a:p>
          <a:p>
            <a:pPr marL="0" lvl="0" indent="0" eaLnBrk="1" hangingPunct="1">
              <a:lnSpc>
                <a:spcPct val="130000"/>
              </a:lnSpc>
              <a:buClr>
                <a:srgbClr val="0F6FC6"/>
              </a:buClr>
              <a:buNone/>
            </a:pPr>
            <a:r>
              <a:rPr lang="en-US" altLang="zh-TW" sz="2000" dirty="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FF00FF"/>
                </a:solidFill>
                <a:latin typeface="新細明體" panose="02020500000000000000" pitchFamily="18" charset="-120"/>
                <a:ea typeface="新細明體" panose="02020500000000000000" pitchFamily="18" charset="-120"/>
              </a:rPr>
              <a:t> </a:t>
            </a:r>
            <a:r>
              <a:rPr lang="en-US" altLang="zh-TW" sz="2000" dirty="0">
                <a:solidFill>
                  <a:srgbClr val="FF00FF"/>
                </a:solidFill>
                <a:latin typeface="新細明體" panose="02020500000000000000" pitchFamily="18" charset="-120"/>
                <a:ea typeface="新細明體" panose="02020500000000000000" pitchFamily="18" charset="-120"/>
              </a:rPr>
              <a:t> </a:t>
            </a:r>
            <a:r>
              <a:rPr lang="en-US" altLang="zh-TW" sz="2000" b="1" dirty="0">
                <a:solidFill>
                  <a:srgbClr val="7030A0"/>
                </a:solidFill>
                <a:latin typeface="新細明體" panose="02020500000000000000" pitchFamily="18" charset="-120"/>
                <a:ea typeface="新細明體" panose="02020500000000000000" pitchFamily="18" charset="-120"/>
              </a:rPr>
              <a:t>(</a:t>
            </a:r>
            <a:r>
              <a:rPr lang="zh-TW" altLang="en-US" sz="2000" b="1" dirty="0">
                <a:solidFill>
                  <a:srgbClr val="7030A0"/>
                </a:solidFill>
                <a:latin typeface="新細明體" panose="02020500000000000000" pitchFamily="18" charset="-120"/>
                <a:ea typeface="新細明體" panose="02020500000000000000" pitchFamily="18" charset="-120"/>
              </a:rPr>
              <a:t>四</a:t>
            </a:r>
            <a:r>
              <a:rPr lang="en-US" altLang="zh-TW" sz="2000" b="1" dirty="0">
                <a:solidFill>
                  <a:srgbClr val="7030A0"/>
                </a:solidFill>
                <a:latin typeface="新細明體" panose="02020500000000000000" pitchFamily="18" charset="-120"/>
                <a:ea typeface="新細明體" panose="02020500000000000000" pitchFamily="18" charset="-120"/>
              </a:rPr>
              <a:t>)</a:t>
            </a:r>
            <a:r>
              <a:rPr lang="zh-TW" altLang="zh-TW" sz="2000" b="1" dirty="0">
                <a:solidFill>
                  <a:srgbClr val="7030A0"/>
                </a:solidFill>
                <a:latin typeface="新細明體" panose="02020500000000000000" pitchFamily="18" charset="-120"/>
                <a:ea typeface="新細明體" panose="02020500000000000000" pitchFamily="18" charset="-120"/>
              </a:rPr>
              <a:t>每一個學期教育目標皆下含數個短期目標</a:t>
            </a:r>
            <a:r>
              <a:rPr lang="zh-TW" altLang="zh-TW" sz="2000" dirty="0">
                <a:solidFill>
                  <a:srgbClr val="FF00FF"/>
                </a:solidFill>
                <a:latin typeface="新細明體" panose="02020500000000000000" pitchFamily="18" charset="-120"/>
                <a:ea typeface="新細明體" panose="02020500000000000000" pitchFamily="18" charset="-120"/>
              </a:rPr>
              <a:t>，並須有其</a:t>
            </a:r>
            <a:r>
              <a:rPr lang="zh-TW" altLang="zh-TW" sz="2000" dirty="0" smtClean="0">
                <a:solidFill>
                  <a:srgbClr val="FF00FF"/>
                </a:solidFill>
                <a:latin typeface="新細明體" panose="02020500000000000000" pitchFamily="18" charset="-120"/>
                <a:ea typeface="新細明體" panose="02020500000000000000" pitchFamily="18" charset="-120"/>
              </a:rPr>
              <a:t>評量</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lnSpc>
                <a:spcPct val="130000"/>
              </a:lnSpc>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zh-TW" sz="2000" dirty="0" smtClean="0">
                <a:solidFill>
                  <a:srgbClr val="FF00FF"/>
                </a:solidFill>
                <a:latin typeface="新細明體" panose="02020500000000000000" pitchFamily="18" charset="-120"/>
                <a:ea typeface="新細明體" panose="02020500000000000000" pitchFamily="18" charset="-120"/>
              </a:rPr>
              <a:t>方式、日期</a:t>
            </a:r>
            <a:r>
              <a:rPr lang="zh-TW" altLang="zh-TW" sz="2000" dirty="0">
                <a:solidFill>
                  <a:srgbClr val="FF00FF"/>
                </a:solidFill>
                <a:latin typeface="新細明體" panose="02020500000000000000" pitchFamily="18" charset="-120"/>
                <a:ea typeface="新細明體" panose="02020500000000000000" pitchFamily="18" charset="-120"/>
              </a:rPr>
              <a:t>與標準。</a:t>
            </a:r>
            <a:endParaRPr lang="zh-TW" altLang="en-US" sz="2000" dirty="0">
              <a:solidFill>
                <a:srgbClr val="FF00FF"/>
              </a:solidFill>
              <a:latin typeface="新細明體" panose="02020500000000000000" pitchFamily="18" charset="-120"/>
              <a:ea typeface="新細明體" panose="02020500000000000000" pitchFamily="18" charset="-120"/>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31</a:t>
            </a:fld>
            <a:endParaRPr lang="zh-TW" altLang="en-US"/>
          </a:p>
        </p:txBody>
      </p:sp>
    </p:spTree>
    <p:extLst>
      <p:ext uri="{BB962C8B-B14F-4D97-AF65-F5344CB8AC3E}">
        <p14:creationId xmlns:p14="http://schemas.microsoft.com/office/powerpoint/2010/main" val="34543788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內容版面配置區 2"/>
          <p:cNvSpPr>
            <a:spLocks noGrp="1"/>
          </p:cNvSpPr>
          <p:nvPr>
            <p:ph sz="quarter" idx="1"/>
          </p:nvPr>
        </p:nvSpPr>
        <p:spPr>
          <a:xfrm>
            <a:off x="323528" y="692696"/>
            <a:ext cx="8496622" cy="5400600"/>
          </a:xfrm>
          <a:solidFill>
            <a:schemeClr val="accent5">
              <a:lumMod val="20000"/>
              <a:lumOff val="80000"/>
            </a:schemeClr>
          </a:solidFill>
          <a:ln w="19050">
            <a:solidFill>
              <a:schemeClr val="tx1"/>
            </a:solidFill>
          </a:ln>
        </p:spPr>
        <p:txBody>
          <a:bodyPr/>
          <a:lstStyle/>
          <a:p>
            <a:pPr marL="0" indent="0" eaLnBrk="1" hangingPunct="1">
              <a:lnSpc>
                <a:spcPct val="80000"/>
              </a:lnSpc>
              <a:buFont typeface="Wingdings 2" pitchFamily="18" charset="2"/>
              <a:buNone/>
            </a:pPr>
            <a:r>
              <a:rPr lang="zh-TW" altLang="en-US"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endParaRPr lang="en-US"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0" indent="0" eaLnBrk="1" hangingPunct="1">
              <a:lnSpc>
                <a:spcPct val="80000"/>
              </a:lnSpc>
              <a:buFont typeface="Wingdings 2" pitchFamily="18" charset="2"/>
              <a:buNone/>
            </a:pPr>
            <a:r>
              <a:rPr lang="zh-TW" altLang="en-US" sz="2400" b="1" dirty="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en-US"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四</a:t>
            </a:r>
            <a:r>
              <a:rPr lang="zh-TW"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、具情緒與行為問題學生所需之行為功能介入方案</a:t>
            </a:r>
            <a:endParaRPr lang="en-US"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0" indent="0" eaLnBrk="1" hangingPunct="1">
              <a:lnSpc>
                <a:spcPct val="80000"/>
              </a:lnSpc>
              <a:buFont typeface="Wingdings 2" pitchFamily="18" charset="2"/>
              <a:buNone/>
            </a:pPr>
            <a:r>
              <a:rPr lang="zh-TW" altLang="en-US" sz="2400" b="1" dirty="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en-US"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與行政支援：</a:t>
            </a:r>
          </a:p>
          <a:p>
            <a:pPr marL="0" indent="0" eaLnBrk="1" hangingPunct="1">
              <a:buFont typeface="Wingdings 2" pitchFamily="18" charset="2"/>
              <a:buNone/>
            </a:pPr>
            <a:r>
              <a:rPr lang="en-US" altLang="zh-TW" sz="2000" dirty="0" smtClean="0">
                <a:latin typeface="新細明體" panose="02020500000000000000" pitchFamily="18" charset="-120"/>
                <a:ea typeface="新細明體" panose="02020500000000000000" pitchFamily="18" charset="-120"/>
              </a:rPr>
              <a:t>      </a:t>
            </a:r>
            <a:r>
              <a:rPr lang="zh-TW" altLang="en-US" sz="2000" dirty="0" smtClean="0">
                <a:latin typeface="新細明體" panose="02020500000000000000" pitchFamily="18" charset="-120"/>
                <a:ea typeface="新細明體" panose="02020500000000000000" pitchFamily="18" charset="-120"/>
              </a:rPr>
              <a:t>   </a:t>
            </a:r>
            <a:r>
              <a:rPr lang="en-US" altLang="zh-TW" sz="2000" dirty="0" smtClean="0">
                <a:latin typeface="新細明體" panose="02020500000000000000" pitchFamily="18" charset="-120"/>
                <a:ea typeface="新細明體" panose="02020500000000000000" pitchFamily="18" charset="-120"/>
              </a:rPr>
              <a:t> </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en-US" sz="2000" b="1" dirty="0" smtClean="0">
                <a:solidFill>
                  <a:srgbClr val="7030A0"/>
                </a:solidFill>
                <a:latin typeface="新細明體" panose="02020500000000000000" pitchFamily="18" charset="-120"/>
                <a:ea typeface="新細明體" panose="02020500000000000000" pitchFamily="18" charset="-120"/>
              </a:rPr>
              <a:t>一</a:t>
            </a:r>
            <a:r>
              <a:rPr lang="en-US" altLang="zh-TW" sz="2000" b="1" dirty="0" smtClean="0">
                <a:solidFill>
                  <a:srgbClr val="7030A0"/>
                </a:solidFill>
                <a:latin typeface="新細明體" panose="02020500000000000000" pitchFamily="18" charset="-120"/>
                <a:ea typeface="新細明體" panose="02020500000000000000" pitchFamily="18" charset="-120"/>
              </a:rPr>
              <a:t>)</a:t>
            </a:r>
            <a:r>
              <a:rPr lang="zh-TW" altLang="zh-TW" sz="2000" b="1" dirty="0" smtClean="0">
                <a:solidFill>
                  <a:srgbClr val="7030A0"/>
                </a:solidFill>
                <a:latin typeface="新細明體" panose="02020500000000000000" pitchFamily="18" charset="-120"/>
                <a:ea typeface="新細明體" panose="02020500000000000000" pitchFamily="18" charset="-120"/>
              </a:rPr>
              <a:t>具情緒與行為問題學生所需之「行為功能介入方案」：</a:t>
            </a:r>
          </a:p>
          <a:p>
            <a:pPr marL="0" indent="0" eaLnBrk="1" hangingPunct="1">
              <a:buFont typeface="Wingdings 2" pitchFamily="18" charset="2"/>
              <a:buNone/>
            </a:pPr>
            <a:r>
              <a:rPr lang="en-US" altLang="zh-TW" sz="2000" dirty="0" smtClean="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a:t>
            </a:r>
            <a:r>
              <a:rPr lang="en-US" altLang="zh-TW" sz="2000" dirty="0" smtClean="0">
                <a:solidFill>
                  <a:srgbClr val="FF6600"/>
                </a:solidFill>
                <a:latin typeface="新細明體" panose="02020500000000000000" pitchFamily="18" charset="-120"/>
                <a:ea typeface="新細明體" panose="02020500000000000000" pitchFamily="18" charset="-120"/>
              </a:rPr>
              <a:t> </a:t>
            </a:r>
            <a:r>
              <a:rPr lang="zh-TW" altLang="zh-TW" sz="2000" dirty="0" smtClean="0">
                <a:solidFill>
                  <a:srgbClr val="FF6600"/>
                </a:solidFill>
                <a:latin typeface="新細明體" panose="02020500000000000000" pitchFamily="18" charset="-120"/>
                <a:ea typeface="新細明體" panose="02020500000000000000" pitchFamily="18" charset="-120"/>
              </a:rPr>
              <a:t>①行為問題陳述：指明行為問題、陳述個案及行為資料等。</a:t>
            </a:r>
          </a:p>
          <a:p>
            <a:pPr marL="0" indent="0" eaLnBrk="1" hangingPunct="1">
              <a:buFont typeface="Wingdings 2" pitchFamily="18" charset="2"/>
              <a:buNone/>
            </a:pPr>
            <a:r>
              <a:rPr lang="en-US" altLang="zh-TW" sz="2000" dirty="0" smtClean="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a:t>
            </a:r>
            <a:r>
              <a:rPr lang="zh-TW" altLang="zh-TW" sz="2000" dirty="0" smtClean="0">
                <a:solidFill>
                  <a:srgbClr val="FF6600"/>
                </a:solidFill>
                <a:latin typeface="新細明體" panose="02020500000000000000" pitchFamily="18" charset="-120"/>
                <a:ea typeface="新細明體" panose="02020500000000000000" pitchFamily="18" charset="-120"/>
              </a:rPr>
              <a:t>②行為問題診斷（行為功能評量）：初步、中程、最後診斷。</a:t>
            </a:r>
          </a:p>
          <a:p>
            <a:pPr marL="0" indent="0" eaLnBrk="1" hangingPunct="1">
              <a:buFont typeface="Wingdings 2" pitchFamily="18" charset="2"/>
              <a:buNone/>
            </a:pPr>
            <a:r>
              <a:rPr lang="en-US" altLang="zh-TW" sz="2000" dirty="0" smtClean="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a:t>
            </a:r>
            <a:r>
              <a:rPr lang="zh-TW" altLang="zh-TW" sz="2000" dirty="0" smtClean="0">
                <a:solidFill>
                  <a:srgbClr val="FF6600"/>
                </a:solidFill>
                <a:latin typeface="新細明體" panose="02020500000000000000" pitchFamily="18" charset="-120"/>
                <a:ea typeface="新細明體" panose="02020500000000000000" pitchFamily="18" charset="-120"/>
              </a:rPr>
              <a:t>③行為問題處理（行為介入方案）：初步、中程、最後處理。</a:t>
            </a:r>
          </a:p>
          <a:p>
            <a:pPr marL="0" indent="0" eaLnBrk="1" hangingPunct="1">
              <a:buFont typeface="Wingdings 2" pitchFamily="18" charset="2"/>
              <a:buNone/>
            </a:pPr>
            <a:r>
              <a:rPr lang="en-US" altLang="zh-TW" sz="2000" dirty="0" smtClean="0">
                <a:solidFill>
                  <a:srgbClr val="FF6600"/>
                </a:solidFill>
                <a:latin typeface="新細明體" panose="02020500000000000000" pitchFamily="18" charset="-120"/>
                <a:ea typeface="新細明體" panose="02020500000000000000" pitchFamily="18" charset="-120"/>
              </a:rPr>
              <a:t>         </a:t>
            </a:r>
            <a:r>
              <a:rPr lang="zh-TW" altLang="en-US" sz="2000" dirty="0" smtClean="0">
                <a:solidFill>
                  <a:srgbClr val="FF6600"/>
                </a:solidFill>
                <a:latin typeface="新細明體" panose="02020500000000000000" pitchFamily="18" charset="-120"/>
                <a:ea typeface="新細明體" panose="02020500000000000000" pitchFamily="18" charset="-120"/>
              </a:rPr>
              <a:t>       </a:t>
            </a:r>
            <a:r>
              <a:rPr lang="zh-TW" altLang="zh-TW" sz="2000" dirty="0" smtClean="0">
                <a:solidFill>
                  <a:srgbClr val="FF6600"/>
                </a:solidFill>
                <a:latin typeface="新細明體" panose="02020500000000000000" pitchFamily="18" charset="-120"/>
                <a:ea typeface="新細明體" panose="02020500000000000000" pitchFamily="18" charset="-120"/>
              </a:rPr>
              <a:t>④列入</a:t>
            </a:r>
            <a:r>
              <a:rPr lang="en-US" altLang="zh-TW" sz="2000" dirty="0" smtClean="0">
                <a:solidFill>
                  <a:srgbClr val="FF6600"/>
                </a:solidFill>
                <a:latin typeface="新細明體" panose="02020500000000000000" pitchFamily="18" charset="-120"/>
                <a:ea typeface="新細明體" panose="02020500000000000000" pitchFamily="18" charset="-120"/>
              </a:rPr>
              <a:t>IEP</a:t>
            </a:r>
            <a:r>
              <a:rPr lang="zh-TW" altLang="zh-TW" sz="2000" dirty="0" smtClean="0">
                <a:solidFill>
                  <a:srgbClr val="FF6600"/>
                </a:solidFill>
                <a:latin typeface="新細明體" panose="02020500000000000000" pitchFamily="18" charset="-120"/>
                <a:ea typeface="新細明體" panose="02020500000000000000" pitchFamily="18" charset="-120"/>
              </a:rPr>
              <a:t>內容項目及其方案表件。</a:t>
            </a:r>
          </a:p>
          <a:p>
            <a:pPr marL="0" indent="0" eaLnBrk="1" hangingPunct="1">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a:t>
            </a:r>
            <a:r>
              <a:rPr lang="en-US" altLang="zh-TW" sz="2000" dirty="0" smtClean="0">
                <a:solidFill>
                  <a:srgbClr val="FF0000"/>
                </a:solidFill>
                <a:latin typeface="新細明體" panose="02020500000000000000" pitchFamily="18" charset="-120"/>
                <a:ea typeface="新細明體" panose="02020500000000000000" pitchFamily="18" charset="-120"/>
              </a:rPr>
              <a:t>(</a:t>
            </a:r>
            <a:r>
              <a:rPr lang="zh-TW" altLang="en-US" sz="2000" dirty="0">
                <a:solidFill>
                  <a:srgbClr val="FF0000"/>
                </a:solidFill>
                <a:latin typeface="新細明體" panose="02020500000000000000" pitchFamily="18" charset="-120"/>
                <a:ea typeface="新細明體" panose="02020500000000000000" pitchFamily="18" charset="-120"/>
              </a:rPr>
              <a:t>二</a:t>
            </a:r>
            <a:r>
              <a:rPr lang="en-US" altLang="zh-TW" sz="2000" dirty="0">
                <a:solidFill>
                  <a:srgbClr val="FF0000"/>
                </a:solidFill>
                <a:latin typeface="新細明體" panose="02020500000000000000" pitchFamily="18" charset="-120"/>
                <a:ea typeface="新細明體" panose="02020500000000000000" pitchFamily="18" charset="-120"/>
              </a:rPr>
              <a:t>)</a:t>
            </a:r>
            <a:r>
              <a:rPr lang="zh-TW" altLang="en-US" sz="2000" dirty="0" smtClean="0">
                <a:solidFill>
                  <a:srgbClr val="FF0000"/>
                </a:solidFill>
                <a:latin typeface="新細明體" panose="02020500000000000000" pitchFamily="18" charset="-120"/>
                <a:ea typeface="新細明體" panose="02020500000000000000" pitchFamily="18" charset="-120"/>
              </a:rPr>
              <a:t>主要描述</a:t>
            </a:r>
            <a:r>
              <a:rPr lang="zh-TW" altLang="en-US" sz="2000" dirty="0">
                <a:solidFill>
                  <a:srgbClr val="FF0000"/>
                </a:solidFill>
                <a:latin typeface="新細明體" panose="02020500000000000000" pitchFamily="18" charset="-120"/>
                <a:ea typeface="新細明體" panose="02020500000000000000" pitchFamily="18" charset="-120"/>
              </a:rPr>
              <a:t>學生</a:t>
            </a:r>
            <a:r>
              <a:rPr lang="zh-TW" altLang="en-US" sz="2000" dirty="0" smtClean="0">
                <a:solidFill>
                  <a:srgbClr val="FF0000"/>
                </a:solidFill>
                <a:latin typeface="新細明體" panose="02020500000000000000" pitchFamily="18" charset="-120"/>
                <a:ea typeface="新細明體" panose="02020500000000000000" pitchFamily="18" charset="-120"/>
              </a:rPr>
              <a:t>因各種因素，導致</a:t>
            </a:r>
            <a:r>
              <a:rPr lang="zh-TW" altLang="en-US" sz="2000" dirty="0">
                <a:solidFill>
                  <a:srgbClr val="FF0000"/>
                </a:solidFill>
                <a:latin typeface="新細明體" panose="02020500000000000000" pitchFamily="18" charset="-120"/>
                <a:ea typeface="新細明體" panose="02020500000000000000" pitchFamily="18" charset="-120"/>
              </a:rPr>
              <a:t>不被接受之</a:t>
            </a:r>
            <a:r>
              <a:rPr lang="zh-TW" altLang="en-US" sz="2000" dirty="0" smtClean="0">
                <a:solidFill>
                  <a:srgbClr val="FF0000"/>
                </a:solidFill>
                <a:latin typeface="新細明體" panose="02020500000000000000" pitchFamily="18" charset="-120"/>
                <a:ea typeface="新細明體" panose="02020500000000000000" pitchFamily="18" charset="-120"/>
              </a:rPr>
              <a:t>行為，同時</a:t>
            </a:r>
            <a:r>
              <a:rPr lang="zh-TW" altLang="en-US" sz="2000" dirty="0">
                <a:solidFill>
                  <a:srgbClr val="FF0000"/>
                </a:solidFill>
                <a:latin typeface="新細明體" panose="02020500000000000000" pitchFamily="18" charset="-120"/>
                <a:ea typeface="新細明體" panose="02020500000000000000" pitchFamily="18" charset="-120"/>
              </a:rPr>
              <a:t>也</a:t>
            </a:r>
            <a:r>
              <a:rPr lang="zh-TW" altLang="en-US" sz="2000" dirty="0" smtClean="0">
                <a:solidFill>
                  <a:srgbClr val="FF0000"/>
                </a:solidFill>
                <a:latin typeface="新細明體" panose="02020500000000000000" pitchFamily="18" charset="-120"/>
                <a:ea typeface="新細明體" panose="02020500000000000000" pitchFamily="18" charset="-120"/>
              </a:rPr>
              <a:t>影響</a:t>
            </a:r>
            <a:endParaRPr lang="en-US" altLang="zh-TW" sz="2000" dirty="0" smtClean="0">
              <a:solidFill>
                <a:srgbClr val="FF0000"/>
              </a:solidFill>
              <a:latin typeface="新細明體" panose="02020500000000000000" pitchFamily="18" charset="-120"/>
              <a:ea typeface="新細明體" panose="02020500000000000000" pitchFamily="18" charset="-120"/>
            </a:endParaRPr>
          </a:p>
          <a:p>
            <a:pPr marL="0" indent="0" eaLnBrk="1" hangingPunct="1">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學習，如：</a:t>
            </a:r>
            <a:r>
              <a:rPr lang="zh-TW" altLang="en-US" sz="2000" b="1" dirty="0" smtClean="0">
                <a:solidFill>
                  <a:srgbClr val="FF0000"/>
                </a:solidFill>
                <a:latin typeface="新細明體" panose="02020500000000000000" pitchFamily="18" charset="-120"/>
                <a:ea typeface="新細明體" panose="02020500000000000000" pitchFamily="18" charset="-120"/>
              </a:rPr>
              <a:t>注意力</a:t>
            </a:r>
            <a:r>
              <a:rPr lang="zh-TW" altLang="en-US" sz="2000" b="1" dirty="0">
                <a:solidFill>
                  <a:srgbClr val="FF0000"/>
                </a:solidFill>
                <a:latin typeface="新細明體" panose="02020500000000000000" pitchFamily="18" charset="-120"/>
                <a:ea typeface="新細明體" panose="02020500000000000000" pitchFamily="18" charset="-120"/>
              </a:rPr>
              <a:t>短暫、動機薄弱、攻擊行為、自虐行為等</a:t>
            </a:r>
            <a:r>
              <a:rPr lang="zh-TW" altLang="en-US" sz="2000" dirty="0">
                <a:solidFill>
                  <a:srgbClr val="FF0000"/>
                </a:solidFill>
                <a:latin typeface="新細明體" panose="02020500000000000000" pitchFamily="18" charset="-120"/>
                <a:ea typeface="新細明體" panose="02020500000000000000" pitchFamily="18" charset="-120"/>
              </a:rPr>
              <a:t>。</a:t>
            </a:r>
          </a:p>
          <a:p>
            <a:pPr marL="0" indent="0" eaLnBrk="1" hangingPunct="1">
              <a:buNone/>
            </a:pPr>
            <a:r>
              <a:rPr lang="zh-TW" altLang="en-US" sz="2000" dirty="0" smtClean="0">
                <a:solidFill>
                  <a:srgbClr val="7030A0"/>
                </a:solidFill>
                <a:latin typeface="新細明體" panose="02020500000000000000" pitchFamily="18" charset="-120"/>
                <a:ea typeface="新細明體" panose="02020500000000000000" pitchFamily="18" charset="-120"/>
              </a:rPr>
              <a:t>          </a:t>
            </a:r>
            <a:r>
              <a:rPr lang="en-US" altLang="zh-TW" sz="2000" dirty="0" smtClean="0">
                <a:solidFill>
                  <a:srgbClr val="7030A0"/>
                </a:solidFill>
                <a:latin typeface="新細明體" panose="02020500000000000000" pitchFamily="18" charset="-120"/>
                <a:ea typeface="新細明體" panose="02020500000000000000" pitchFamily="18" charset="-120"/>
              </a:rPr>
              <a:t>(</a:t>
            </a:r>
            <a:r>
              <a:rPr lang="zh-TW" altLang="en-US" sz="2000" dirty="0" smtClean="0">
                <a:solidFill>
                  <a:srgbClr val="7030A0"/>
                </a:solidFill>
                <a:latin typeface="新細明體" panose="02020500000000000000" pitchFamily="18" charset="-120"/>
                <a:ea typeface="新細明體" panose="02020500000000000000" pitchFamily="18" charset="-120"/>
              </a:rPr>
              <a:t>三</a:t>
            </a:r>
            <a:r>
              <a:rPr lang="en-US" altLang="zh-TW" sz="2000" dirty="0" smtClean="0">
                <a:solidFill>
                  <a:srgbClr val="7030A0"/>
                </a:solidFill>
                <a:latin typeface="新細明體" panose="02020500000000000000" pitchFamily="18" charset="-120"/>
                <a:ea typeface="新細明體" panose="02020500000000000000" pitchFamily="18" charset="-120"/>
              </a:rPr>
              <a:t>)</a:t>
            </a:r>
            <a:r>
              <a:rPr lang="zh-TW" altLang="en-US" sz="2000" dirty="0" smtClean="0">
                <a:solidFill>
                  <a:srgbClr val="7030A0"/>
                </a:solidFill>
                <a:latin typeface="新細明體" panose="02020500000000000000" pitchFamily="18" charset="-120"/>
                <a:ea typeface="新細明體" panose="02020500000000000000" pitchFamily="18" charset="-120"/>
              </a:rPr>
              <a:t>學校應發揮團隊力量，結合資源改善學生不良行為，或是發展</a:t>
            </a:r>
            <a:endParaRPr lang="en-US" altLang="zh-TW" sz="2000" dirty="0" smtClean="0">
              <a:solidFill>
                <a:srgbClr val="7030A0"/>
              </a:solidFill>
              <a:latin typeface="新細明體" panose="02020500000000000000" pitchFamily="18" charset="-120"/>
              <a:ea typeface="新細明體" panose="02020500000000000000" pitchFamily="18" charset="-120"/>
            </a:endParaRPr>
          </a:p>
          <a:p>
            <a:pPr marL="0" indent="0" eaLnBrk="1" hangingPunct="1">
              <a:buNone/>
            </a:pPr>
            <a:r>
              <a:rPr lang="zh-TW" altLang="en-US" sz="2000" dirty="0">
                <a:solidFill>
                  <a:srgbClr val="7030A0"/>
                </a:solidFill>
                <a:latin typeface="新細明體" panose="02020500000000000000" pitchFamily="18" charset="-120"/>
                <a:ea typeface="新細明體" panose="02020500000000000000" pitchFamily="18" charset="-120"/>
              </a:rPr>
              <a:t> </a:t>
            </a:r>
            <a:r>
              <a:rPr lang="zh-TW" altLang="en-US" sz="2000" dirty="0" smtClean="0">
                <a:solidFill>
                  <a:srgbClr val="7030A0"/>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正向行為支持方案</a:t>
            </a:r>
            <a:r>
              <a:rPr lang="zh-TW" altLang="en-US" sz="2000" dirty="0" smtClean="0">
                <a:solidFill>
                  <a:srgbClr val="7030A0"/>
                </a:solidFill>
                <a:latin typeface="新細明體" panose="02020500000000000000" pitchFamily="18" charset="-120"/>
                <a:ea typeface="新細明體" panose="02020500000000000000" pitchFamily="18" charset="-120"/>
              </a:rPr>
              <a:t>等。</a:t>
            </a:r>
          </a:p>
          <a:p>
            <a:pPr marL="0" indent="0" eaLnBrk="1" hangingPunct="1">
              <a:buFont typeface="Wingdings 2" pitchFamily="18" charset="2"/>
              <a:buNone/>
            </a:pPr>
            <a:r>
              <a:rPr lang="zh-TW" altLang="en-US" sz="2000" dirty="0" smtClean="0">
                <a:latin typeface="新細明體" panose="02020500000000000000" pitchFamily="18" charset="-120"/>
                <a:ea typeface="新細明體" panose="02020500000000000000" pitchFamily="18" charset="-120"/>
              </a:rPr>
              <a:t>          </a:t>
            </a:r>
            <a:r>
              <a:rPr lang="en-US" altLang="zh-TW" sz="2000" dirty="0" smtClean="0">
                <a:solidFill>
                  <a:srgbClr val="990000"/>
                </a:solidFill>
                <a:latin typeface="新細明體" panose="02020500000000000000" pitchFamily="18" charset="-120"/>
                <a:ea typeface="新細明體" panose="02020500000000000000" pitchFamily="18" charset="-120"/>
              </a:rPr>
              <a:t>(</a:t>
            </a:r>
            <a:r>
              <a:rPr lang="zh-TW" altLang="en-US" sz="2000" dirty="0" smtClean="0">
                <a:solidFill>
                  <a:srgbClr val="990000"/>
                </a:solidFill>
                <a:latin typeface="新細明體" panose="02020500000000000000" pitchFamily="18" charset="-120"/>
                <a:ea typeface="新細明體" panose="02020500000000000000" pitchFamily="18" charset="-120"/>
              </a:rPr>
              <a:t>四</a:t>
            </a:r>
            <a:r>
              <a:rPr lang="en-US" altLang="zh-TW" sz="2000" dirty="0" smtClean="0">
                <a:solidFill>
                  <a:srgbClr val="990000"/>
                </a:solidFill>
                <a:latin typeface="新細明體" panose="02020500000000000000" pitchFamily="18" charset="-120"/>
                <a:ea typeface="新細明體" panose="02020500000000000000" pitchFamily="18" charset="-120"/>
              </a:rPr>
              <a:t>)</a:t>
            </a:r>
            <a:r>
              <a:rPr lang="zh-TW" altLang="zh-TW" sz="2000" dirty="0" smtClean="0">
                <a:solidFill>
                  <a:srgbClr val="990000"/>
                </a:solidFill>
                <a:latin typeface="新細明體" panose="02020500000000000000" pitchFamily="18" charset="-120"/>
                <a:ea typeface="新細明體" panose="02020500000000000000" pitchFamily="18" charset="-120"/>
              </a:rPr>
              <a:t>具情緒與行為問題學生所需之</a:t>
            </a:r>
            <a:r>
              <a:rPr lang="zh-TW" altLang="zh-TW" sz="2000" b="1" dirty="0" smtClean="0">
                <a:solidFill>
                  <a:srgbClr val="990000"/>
                </a:solidFill>
                <a:latin typeface="新細明體" panose="02020500000000000000" pitchFamily="18" charset="-120"/>
                <a:ea typeface="新細明體" panose="02020500000000000000" pitchFamily="18" charset="-120"/>
              </a:rPr>
              <a:t>行政支援</a:t>
            </a:r>
            <a:r>
              <a:rPr lang="zh-TW" altLang="zh-TW" sz="2000" dirty="0" smtClean="0">
                <a:solidFill>
                  <a:srgbClr val="990000"/>
                </a:solidFill>
                <a:latin typeface="新細明體" panose="02020500000000000000" pitchFamily="18" charset="-120"/>
                <a:ea typeface="新細明體" panose="02020500000000000000" pitchFamily="18" charset="-120"/>
              </a:rPr>
              <a:t>。</a:t>
            </a:r>
            <a:endParaRPr lang="en-US" altLang="zh-TW" sz="2000" dirty="0" smtClean="0">
              <a:solidFill>
                <a:srgbClr val="990000"/>
              </a:solidFill>
              <a:latin typeface="新細明體" panose="02020500000000000000" pitchFamily="18" charset="-120"/>
              <a:ea typeface="新細明體" panose="02020500000000000000" pitchFamily="18" charset="-120"/>
            </a:endParaRPr>
          </a:p>
          <a:p>
            <a:pPr marL="0" indent="0" eaLnBrk="1" hangingPunct="1">
              <a:lnSpc>
                <a:spcPct val="80000"/>
              </a:lnSpc>
              <a:buFont typeface="Wingdings 2" pitchFamily="18" charset="2"/>
              <a:buNone/>
            </a:pPr>
            <a:r>
              <a:rPr lang="zh-TW" altLang="en-US" sz="2200" b="1" dirty="0" smtClean="0">
                <a:solidFill>
                  <a:srgbClr val="FF0000"/>
                </a:solidFill>
                <a:latin typeface="新細明體" panose="02020500000000000000" pitchFamily="18" charset="-120"/>
                <a:ea typeface="新細明體" panose="02020500000000000000" pitchFamily="18" charset="-120"/>
              </a:rPr>
              <a:t>      </a:t>
            </a:r>
            <a:endParaRPr lang="zh-TW" altLang="en-US" sz="2000" dirty="0" smtClean="0">
              <a:solidFill>
                <a:srgbClr val="FF00FF"/>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32</a:t>
            </a:fld>
            <a:endParaRPr lang="zh-TW"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836712"/>
            <a:ext cx="7772400" cy="4752528"/>
          </a:xfrm>
          <a:solidFill>
            <a:srgbClr val="F2FDAD"/>
          </a:solidFill>
          <a:ln w="19050">
            <a:solidFill>
              <a:schemeClr val="tx1"/>
            </a:solidFill>
          </a:ln>
        </p:spPr>
        <p:txBody>
          <a:bodyPr/>
          <a:lstStyle/>
          <a:p>
            <a:pPr marL="0" lvl="0" indent="0" eaLnBrk="1" hangingPunct="1">
              <a:lnSpc>
                <a:spcPct val="80000"/>
              </a:lnSpc>
              <a:buClr>
                <a:srgbClr val="0F6FC6"/>
              </a:buClr>
              <a:buNone/>
            </a:pPr>
            <a:endParaRPr lang="en-US" altLang="zh-TW"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0" lvl="0" indent="0" eaLnBrk="1" hangingPunct="1">
              <a:lnSpc>
                <a:spcPct val="80000"/>
              </a:lnSpc>
              <a:buClr>
                <a:srgbClr val="0F6FC6"/>
              </a:buClr>
              <a:buNone/>
            </a:pPr>
            <a:r>
              <a:rPr lang="zh-TW" altLang="en-US" sz="2400" b="1" dirty="0" smtClean="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五</a:t>
            </a:r>
            <a:r>
              <a:rPr lang="zh-TW" altLang="zh-TW" sz="2400" b="1" dirty="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、學生之轉銜輔導及服務內容：</a:t>
            </a:r>
          </a:p>
          <a:p>
            <a:pPr marL="0" lvl="0" indent="0" eaLnBrk="1" hangingPunct="1">
              <a:buClr>
                <a:srgbClr val="0F6FC6"/>
              </a:buClr>
              <a:buNone/>
            </a:pPr>
            <a:r>
              <a:rPr lang="en-US" altLang="zh-TW" sz="2000" dirty="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FF00FF"/>
                </a:solidFill>
                <a:latin typeface="新細明體" panose="02020500000000000000" pitchFamily="18" charset="-120"/>
                <a:ea typeface="新細明體" panose="02020500000000000000" pitchFamily="18" charset="-120"/>
              </a:rPr>
              <a:t>    </a:t>
            </a:r>
            <a:r>
              <a:rPr lang="en-US" altLang="zh-TW" sz="2000" dirty="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FF00FF"/>
                </a:solidFill>
                <a:latin typeface="新細明體" panose="02020500000000000000" pitchFamily="18" charset="-120"/>
                <a:ea typeface="新細明體" panose="02020500000000000000" pitchFamily="18" charset="-120"/>
              </a:rPr>
              <a:t>一</a:t>
            </a:r>
            <a:r>
              <a:rPr lang="en-US" altLang="zh-TW" sz="2000" dirty="0">
                <a:solidFill>
                  <a:srgbClr val="FF00FF"/>
                </a:solidFill>
                <a:latin typeface="新細明體" panose="02020500000000000000" pitchFamily="18" charset="-120"/>
                <a:ea typeface="新細明體" panose="02020500000000000000" pitchFamily="18" charset="-120"/>
              </a:rPr>
              <a:t>)</a:t>
            </a:r>
            <a:r>
              <a:rPr lang="zh-TW" altLang="zh-TW" sz="2000" dirty="0">
                <a:solidFill>
                  <a:srgbClr val="FF00FF"/>
                </a:solidFill>
                <a:latin typeface="新細明體" panose="02020500000000000000" pitchFamily="18" charset="-120"/>
                <a:ea typeface="新細明體" panose="02020500000000000000" pitchFamily="18" charset="-120"/>
              </a:rPr>
              <a:t>強調各教育階段</a:t>
            </a:r>
            <a:r>
              <a:rPr lang="zh-TW" altLang="zh-TW" sz="2000" b="1" dirty="0">
                <a:solidFill>
                  <a:srgbClr val="0000FF"/>
                </a:solidFill>
                <a:latin typeface="新細明體" panose="02020500000000000000" pitchFamily="18" charset="-120"/>
                <a:ea typeface="新細明體" panose="02020500000000000000" pitchFamily="18" charset="-120"/>
              </a:rPr>
              <a:t>每學期</a:t>
            </a:r>
            <a:r>
              <a:rPr lang="zh-TW" altLang="zh-TW" sz="2000" dirty="0">
                <a:solidFill>
                  <a:srgbClr val="FF00FF"/>
                </a:solidFill>
                <a:latin typeface="新細明體" panose="02020500000000000000" pitchFamily="18" charset="-120"/>
                <a:ea typeface="新細明體" panose="02020500000000000000" pitchFamily="18" charset="-120"/>
              </a:rPr>
              <a:t>皆須進行轉銜輔導及服務。</a:t>
            </a:r>
          </a:p>
          <a:p>
            <a:pPr marL="0" lvl="0" indent="0" eaLnBrk="1" hangingPunct="1">
              <a:buClr>
                <a:srgbClr val="0F6FC6"/>
              </a:buClr>
              <a:buNone/>
            </a:pPr>
            <a:r>
              <a:rPr lang="en-US" altLang="zh-TW" sz="2000" dirty="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FF00FF"/>
                </a:solidFill>
                <a:latin typeface="新細明體" panose="02020500000000000000" pitchFamily="18" charset="-120"/>
                <a:ea typeface="新細明體" panose="02020500000000000000" pitchFamily="18" charset="-120"/>
              </a:rPr>
              <a:t>    </a:t>
            </a:r>
            <a:r>
              <a:rPr lang="en-US" altLang="zh-TW" sz="2000" dirty="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FF00FF"/>
                </a:solidFill>
                <a:latin typeface="新細明體" panose="02020500000000000000" pitchFamily="18" charset="-120"/>
                <a:ea typeface="新細明體" panose="02020500000000000000" pitchFamily="18" charset="-120"/>
              </a:rPr>
              <a:t>二</a:t>
            </a:r>
            <a:r>
              <a:rPr lang="en-US" altLang="zh-TW" sz="2000" dirty="0">
                <a:solidFill>
                  <a:srgbClr val="FF00FF"/>
                </a:solidFill>
                <a:latin typeface="新細明體" panose="02020500000000000000" pitchFamily="18" charset="-120"/>
                <a:ea typeface="新細明體" panose="02020500000000000000" pitchFamily="18" charset="-120"/>
              </a:rPr>
              <a:t>)</a:t>
            </a:r>
            <a:r>
              <a:rPr lang="zh-TW" altLang="zh-TW" sz="2000" dirty="0">
                <a:solidFill>
                  <a:srgbClr val="FF00FF"/>
                </a:solidFill>
                <a:latin typeface="新細明體" panose="02020500000000000000" pitchFamily="18" charset="-120"/>
                <a:ea typeface="新細明體" panose="02020500000000000000" pitchFamily="18" charset="-120"/>
              </a:rPr>
              <a:t>特別著重學前教育大班、國小六年級、國中三年級及</a:t>
            </a:r>
            <a:r>
              <a:rPr lang="zh-TW" altLang="zh-TW" sz="2000" dirty="0" smtClean="0">
                <a:solidFill>
                  <a:srgbClr val="FF00FF"/>
                </a:solidFill>
                <a:latin typeface="新細明體" panose="02020500000000000000" pitchFamily="18" charset="-120"/>
                <a:ea typeface="新細明體" panose="02020500000000000000" pitchFamily="18" charset="-120"/>
              </a:rPr>
              <a:t>高中</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en-US" altLang="zh-TW" sz="2000" dirty="0" smtClean="0">
                <a:solidFill>
                  <a:srgbClr val="FF00FF"/>
                </a:solidFill>
                <a:latin typeface="新細明體" panose="02020500000000000000" pitchFamily="18" charset="-120"/>
                <a:ea typeface="新細明體" panose="02020500000000000000" pitchFamily="18" charset="-120"/>
              </a:rPr>
              <a:t>(</a:t>
            </a:r>
            <a:r>
              <a:rPr lang="zh-TW" altLang="zh-TW" sz="2000" dirty="0">
                <a:solidFill>
                  <a:srgbClr val="FF00FF"/>
                </a:solidFill>
                <a:latin typeface="新細明體" panose="02020500000000000000" pitchFamily="18" charset="-120"/>
                <a:ea typeface="新細明體" panose="02020500000000000000" pitchFamily="18" charset="-120"/>
              </a:rPr>
              <a:t>職</a:t>
            </a:r>
            <a:r>
              <a:rPr lang="en-US" altLang="zh-TW" sz="2000" dirty="0">
                <a:solidFill>
                  <a:srgbClr val="FF00FF"/>
                </a:solidFill>
                <a:latin typeface="新細明體" panose="02020500000000000000" pitchFamily="18" charset="-120"/>
                <a:ea typeface="新細明體" panose="02020500000000000000" pitchFamily="18" charset="-120"/>
              </a:rPr>
              <a:t>)</a:t>
            </a:r>
            <a:r>
              <a:rPr lang="zh-TW" altLang="zh-TW" sz="2000" dirty="0" smtClean="0">
                <a:solidFill>
                  <a:srgbClr val="FF00FF"/>
                </a:solidFill>
                <a:latin typeface="新細明體" panose="02020500000000000000" pitchFamily="18" charset="-120"/>
                <a:ea typeface="新細明體" panose="02020500000000000000" pitchFamily="18" charset="-120"/>
              </a:rPr>
              <a:t>三年級</a:t>
            </a:r>
            <a:r>
              <a:rPr lang="zh-TW" altLang="zh-TW" sz="2000" dirty="0">
                <a:solidFill>
                  <a:srgbClr val="FF00FF"/>
                </a:solidFill>
                <a:latin typeface="新細明體" panose="02020500000000000000" pitchFamily="18" charset="-120"/>
                <a:ea typeface="新細明體" panose="02020500000000000000" pitchFamily="18" charset="-120"/>
              </a:rPr>
              <a:t>學生之</a:t>
            </a:r>
            <a:r>
              <a:rPr lang="zh-TW" altLang="zh-TW" sz="2000" b="1" dirty="0">
                <a:solidFill>
                  <a:srgbClr val="0000FF"/>
                </a:solidFill>
                <a:latin typeface="新細明體" panose="02020500000000000000" pitchFamily="18" charset="-120"/>
                <a:ea typeface="新細明體" panose="02020500000000000000" pitchFamily="18" charset="-120"/>
              </a:rPr>
              <a:t>轉銜服務內容</a:t>
            </a:r>
            <a:r>
              <a:rPr lang="zh-TW" altLang="zh-TW" sz="2000" dirty="0">
                <a:solidFill>
                  <a:srgbClr val="FF00FF"/>
                </a:solidFill>
                <a:latin typeface="新細明體" panose="02020500000000000000" pitchFamily="18" charset="-120"/>
                <a:ea typeface="新細明體" panose="02020500000000000000" pitchFamily="18" charset="-120"/>
              </a:rPr>
              <a:t>。</a:t>
            </a:r>
          </a:p>
          <a:p>
            <a:pPr marL="0" lvl="0" indent="0" eaLnBrk="1" hangingPunct="1">
              <a:buClr>
                <a:srgbClr val="0F6FC6"/>
              </a:buClr>
              <a:buNone/>
            </a:pPr>
            <a:r>
              <a:rPr lang="en-US" altLang="zh-TW" sz="2000" dirty="0" smtClean="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en-US" altLang="zh-TW" sz="2000" dirty="0" smtClean="0">
                <a:solidFill>
                  <a:srgbClr val="FF00FF"/>
                </a:solidFill>
                <a:latin typeface="新細明體" panose="02020500000000000000" pitchFamily="18" charset="-120"/>
                <a:ea typeface="新細明體" panose="02020500000000000000" pitchFamily="18" charset="-120"/>
              </a:rPr>
              <a:t>(</a:t>
            </a:r>
            <a:r>
              <a:rPr lang="zh-TW" altLang="en-US" sz="2000" dirty="0" smtClean="0">
                <a:solidFill>
                  <a:srgbClr val="FF00FF"/>
                </a:solidFill>
                <a:latin typeface="新細明體" panose="02020500000000000000" pitchFamily="18" charset="-120"/>
                <a:ea typeface="新細明體" panose="02020500000000000000" pitchFamily="18" charset="-120"/>
              </a:rPr>
              <a:t>三</a:t>
            </a:r>
            <a:r>
              <a:rPr lang="en-US" altLang="zh-TW" sz="2000" dirty="0" smtClean="0">
                <a:solidFill>
                  <a:srgbClr val="FF00FF"/>
                </a:solidFill>
                <a:latin typeface="新細明體" panose="02020500000000000000" pitchFamily="18" charset="-120"/>
                <a:ea typeface="新細明體" panose="02020500000000000000" pitchFamily="18" charset="-120"/>
              </a:rPr>
              <a:t>)</a:t>
            </a:r>
            <a:r>
              <a:rPr lang="zh-TW" altLang="en-US" sz="2000" dirty="0" smtClean="0">
                <a:solidFill>
                  <a:srgbClr val="FF00FF"/>
                </a:solidFill>
                <a:latin typeface="新細明體" panose="02020500000000000000" pitchFamily="18" charset="-120"/>
                <a:ea typeface="新細明體" panose="02020500000000000000" pitchFamily="18" charset="-120"/>
              </a:rPr>
              <a:t>「</a:t>
            </a:r>
            <a:r>
              <a:rPr lang="zh-TW" altLang="en-US" sz="2000" b="1" dirty="0">
                <a:solidFill>
                  <a:srgbClr val="7030A0"/>
                </a:solidFill>
                <a:latin typeface="新細明體" panose="02020500000000000000" pitchFamily="18" charset="-120"/>
                <a:ea typeface="新細明體" panose="02020500000000000000" pitchFamily="18" charset="-120"/>
              </a:rPr>
              <a:t>教育</a:t>
            </a:r>
            <a:r>
              <a:rPr lang="zh-TW" altLang="en-US" sz="2000" b="1" dirty="0" smtClean="0">
                <a:solidFill>
                  <a:srgbClr val="7030A0"/>
                </a:solidFill>
                <a:latin typeface="新細明體" panose="02020500000000000000" pitchFamily="18" charset="-120"/>
                <a:ea typeface="新細明體" panose="02020500000000000000" pitchFamily="18" charset="-120"/>
              </a:rPr>
              <a:t>階段</a:t>
            </a:r>
            <a:r>
              <a:rPr lang="zh-TW" altLang="zh-TW" sz="2000" b="1" dirty="0">
                <a:solidFill>
                  <a:srgbClr val="7030A0"/>
                </a:solidFill>
                <a:latin typeface="新細明體" panose="02020500000000000000" pitchFamily="18" charset="-120"/>
                <a:ea typeface="新細明體" panose="02020500000000000000" pitchFamily="18" charset="-120"/>
              </a:rPr>
              <a:t>轉銜</a:t>
            </a:r>
            <a:r>
              <a:rPr lang="zh-TW" altLang="en-US" sz="2000" dirty="0" smtClean="0">
                <a:solidFill>
                  <a:srgbClr val="FF00FF"/>
                </a:solidFill>
                <a:latin typeface="新細明體" panose="02020500000000000000" pitchFamily="18" charset="-120"/>
                <a:ea typeface="新細明體" panose="02020500000000000000" pitchFamily="18" charset="-120"/>
              </a:rPr>
              <a:t>」強調</a:t>
            </a:r>
            <a:r>
              <a:rPr lang="zh-TW" altLang="en-US" sz="2000" dirty="0">
                <a:solidFill>
                  <a:srgbClr val="FF00FF"/>
                </a:solidFill>
                <a:latin typeface="新細明體" panose="02020500000000000000" pitchFamily="18" charset="-120"/>
                <a:ea typeface="新細明體" panose="02020500000000000000" pitchFamily="18" charset="-120"/>
              </a:rPr>
              <a:t>學生在轉換教育階段時之連貫</a:t>
            </a:r>
            <a:r>
              <a:rPr lang="zh-TW" altLang="en-US" sz="2000" dirty="0" smtClean="0">
                <a:solidFill>
                  <a:srgbClr val="FF00FF"/>
                </a:solidFill>
                <a:latin typeface="新細明體" panose="02020500000000000000" pitchFamily="18" charset="-120"/>
                <a:ea typeface="新細明體" panose="02020500000000000000" pitchFamily="18" charset="-120"/>
              </a:rPr>
              <a:t>問題；</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en-US" sz="2000" b="1" dirty="0" smtClean="0">
                <a:solidFill>
                  <a:srgbClr val="7030A0"/>
                </a:solidFill>
                <a:latin typeface="新細明體" panose="02020500000000000000" pitchFamily="18" charset="-120"/>
                <a:ea typeface="新細明體" panose="02020500000000000000" pitchFamily="18" charset="-120"/>
              </a:rPr>
              <a:t>離校</a:t>
            </a:r>
            <a:r>
              <a:rPr lang="zh-TW" altLang="zh-TW" sz="2000" b="1" dirty="0" smtClean="0">
                <a:solidFill>
                  <a:srgbClr val="7030A0"/>
                </a:solidFill>
                <a:latin typeface="新細明體" panose="02020500000000000000" pitchFamily="18" charset="-120"/>
                <a:ea typeface="新細明體" panose="02020500000000000000" pitchFamily="18" charset="-120"/>
              </a:rPr>
              <a:t>轉</a:t>
            </a:r>
            <a:r>
              <a:rPr lang="zh-TW" altLang="zh-TW" sz="2000" b="1" dirty="0">
                <a:solidFill>
                  <a:srgbClr val="7030A0"/>
                </a:solidFill>
                <a:latin typeface="新細明體" panose="02020500000000000000" pitchFamily="18" charset="-120"/>
                <a:ea typeface="新細明體" panose="02020500000000000000" pitchFamily="18" charset="-120"/>
              </a:rPr>
              <a:t>銜</a:t>
            </a:r>
            <a:r>
              <a:rPr lang="zh-TW" altLang="en-US" sz="2000" dirty="0" smtClean="0">
                <a:solidFill>
                  <a:srgbClr val="FF00FF"/>
                </a:solidFill>
                <a:latin typeface="新細明體" panose="02020500000000000000" pitchFamily="18" charset="-120"/>
                <a:ea typeface="新細明體" panose="02020500000000000000" pitchFamily="18" charset="-120"/>
              </a:rPr>
              <a:t>」則強調畢結業</a:t>
            </a:r>
            <a:r>
              <a:rPr lang="zh-TW" altLang="en-US" sz="2000" dirty="0">
                <a:solidFill>
                  <a:srgbClr val="FF00FF"/>
                </a:solidFill>
                <a:latin typeface="新細明體" panose="02020500000000000000" pitchFamily="18" charset="-120"/>
                <a:ea typeface="新細明體" panose="02020500000000000000" pitchFamily="18" charset="-120"/>
              </a:rPr>
              <a:t>離</a:t>
            </a:r>
            <a:r>
              <a:rPr lang="zh-TW" altLang="en-US" sz="2000" dirty="0" smtClean="0">
                <a:solidFill>
                  <a:srgbClr val="FF00FF"/>
                </a:solidFill>
                <a:latin typeface="新細明體" panose="02020500000000000000" pitchFamily="18" charset="-120"/>
                <a:ea typeface="新細明體" panose="02020500000000000000" pitchFamily="18" charset="-120"/>
              </a:rPr>
              <a:t>校或中輟、轉學、休退學等</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之轉銜。</a:t>
            </a:r>
            <a:endParaRPr lang="zh-TW" altLang="en-US" sz="2000" dirty="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dirty="0" smtClean="0">
                <a:solidFill>
                  <a:srgbClr val="FF00FF"/>
                </a:solidFill>
                <a:latin typeface="新細明體" panose="02020500000000000000" pitchFamily="18" charset="-120"/>
                <a:ea typeface="新細明體" panose="02020500000000000000" pitchFamily="18" charset="-120"/>
              </a:rPr>
              <a:t>         </a:t>
            </a:r>
            <a:r>
              <a:rPr lang="en-US" altLang="zh-TW" sz="2000" dirty="0" smtClean="0">
                <a:solidFill>
                  <a:srgbClr val="FF00FF"/>
                </a:solidFill>
                <a:latin typeface="新細明體" panose="02020500000000000000" pitchFamily="18" charset="-120"/>
                <a:ea typeface="新細明體" panose="02020500000000000000" pitchFamily="18" charset="-120"/>
              </a:rPr>
              <a:t>(</a:t>
            </a:r>
            <a:r>
              <a:rPr lang="zh-TW" altLang="en-US" sz="2000" dirty="0" smtClean="0">
                <a:solidFill>
                  <a:srgbClr val="FF00FF"/>
                </a:solidFill>
                <a:latin typeface="新細明體" panose="02020500000000000000" pitchFamily="18" charset="-120"/>
                <a:ea typeface="新細明體" panose="02020500000000000000" pitchFamily="18" charset="-120"/>
              </a:rPr>
              <a:t>四</a:t>
            </a:r>
            <a:r>
              <a:rPr lang="en-US" altLang="zh-TW" sz="2000" dirty="0" smtClean="0">
                <a:solidFill>
                  <a:srgbClr val="FF00FF"/>
                </a:solidFill>
                <a:latin typeface="新細明體" panose="02020500000000000000" pitchFamily="18" charset="-120"/>
                <a:ea typeface="新細明體" panose="02020500000000000000" pitchFamily="18" charset="-120"/>
              </a:rPr>
              <a:t>)</a:t>
            </a:r>
            <a:r>
              <a:rPr lang="zh-TW" altLang="zh-TW" sz="2000" dirty="0" smtClean="0">
                <a:solidFill>
                  <a:srgbClr val="FF00FF"/>
                </a:solidFill>
                <a:latin typeface="新細明體" panose="02020500000000000000" pitchFamily="18" charset="-120"/>
                <a:ea typeface="新細明體" panose="02020500000000000000" pitchFamily="18" charset="-120"/>
              </a:rPr>
              <a:t>轉</a:t>
            </a:r>
            <a:r>
              <a:rPr lang="zh-TW" altLang="zh-TW" sz="2000" dirty="0">
                <a:solidFill>
                  <a:srgbClr val="FF00FF"/>
                </a:solidFill>
                <a:latin typeface="新細明體" panose="02020500000000000000" pitchFamily="18" charset="-120"/>
                <a:ea typeface="新細明體" panose="02020500000000000000" pitchFamily="18" charset="-120"/>
              </a:rPr>
              <a:t>銜輔導及服務應</a:t>
            </a:r>
            <a:r>
              <a:rPr lang="zh-TW" altLang="zh-TW" sz="2000" dirty="0" smtClean="0">
                <a:solidFill>
                  <a:srgbClr val="FF00FF"/>
                </a:solidFill>
                <a:latin typeface="新細明體" panose="02020500000000000000" pitchFamily="18" charset="-120"/>
                <a:ea typeface="新細明體" panose="02020500000000000000" pitchFamily="18" charset="-120"/>
              </a:rPr>
              <a:t>依據</a:t>
            </a:r>
            <a:r>
              <a:rPr lang="zh-TW" altLang="en-US" sz="2000" dirty="0">
                <a:solidFill>
                  <a:srgbClr val="FF00FF"/>
                </a:solidFill>
                <a:latin typeface="新細明體" panose="02020500000000000000" pitchFamily="18" charset="-120"/>
                <a:ea typeface="新細明體" panose="02020500000000000000" pitchFamily="18" charset="-120"/>
              </a:rPr>
              <a:t>各教育階段</a:t>
            </a:r>
            <a:r>
              <a:rPr lang="zh-TW" altLang="zh-TW" sz="2000" dirty="0" smtClean="0">
                <a:solidFill>
                  <a:srgbClr val="FF00FF"/>
                </a:solidFill>
                <a:latin typeface="新細明體" panose="02020500000000000000" pitchFamily="18" charset="-120"/>
                <a:ea typeface="新細明體" panose="02020500000000000000" pitchFamily="18" charset="-120"/>
              </a:rPr>
              <a:t>學生</a:t>
            </a:r>
            <a:r>
              <a:rPr lang="zh-TW" altLang="zh-TW" sz="2000" dirty="0">
                <a:solidFill>
                  <a:srgbClr val="FF00FF"/>
                </a:solidFill>
                <a:latin typeface="新細明體" panose="02020500000000000000" pitchFamily="18" charset="-120"/>
                <a:ea typeface="新細明體" panose="02020500000000000000" pitchFamily="18" charset="-120"/>
              </a:rPr>
              <a:t>之需要，包括</a:t>
            </a:r>
            <a:r>
              <a:rPr lang="zh-TW" altLang="en-US" sz="2000" dirty="0" smtClean="0">
                <a:solidFill>
                  <a:srgbClr val="FF00FF"/>
                </a:solidFill>
                <a:latin typeface="新細明體" panose="02020500000000000000" pitchFamily="18" charset="-120"/>
                <a:ea typeface="新細明體" panose="02020500000000000000" pitchFamily="18" charset="-120"/>
              </a:rPr>
              <a:t>：</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zh-TW" sz="2000" b="1" dirty="0" smtClean="0">
                <a:solidFill>
                  <a:srgbClr val="990000"/>
                </a:solidFill>
                <a:latin typeface="新細明體" panose="02020500000000000000" pitchFamily="18" charset="-120"/>
                <a:ea typeface="新細明體" panose="02020500000000000000" pitchFamily="18" charset="-120"/>
              </a:rPr>
              <a:t>升學</a:t>
            </a:r>
            <a:r>
              <a:rPr lang="zh-TW" altLang="zh-TW" sz="2000" b="1" dirty="0">
                <a:solidFill>
                  <a:srgbClr val="990000"/>
                </a:solidFill>
                <a:latin typeface="新細明體" panose="02020500000000000000" pitchFamily="18" charset="-120"/>
                <a:ea typeface="新細明體" panose="02020500000000000000" pitchFamily="18" charset="-120"/>
              </a:rPr>
              <a:t>輔導</a:t>
            </a:r>
            <a:r>
              <a:rPr lang="zh-TW" altLang="zh-TW" sz="2000" b="1" dirty="0" smtClean="0">
                <a:solidFill>
                  <a:srgbClr val="990000"/>
                </a:solidFill>
                <a:latin typeface="新細明體" panose="02020500000000000000" pitchFamily="18" charset="-120"/>
                <a:ea typeface="新細明體" panose="02020500000000000000" pitchFamily="18" charset="-120"/>
              </a:rPr>
              <a:t>、生活</a:t>
            </a:r>
            <a:r>
              <a:rPr lang="zh-TW" altLang="zh-TW" sz="2000" b="1" dirty="0">
                <a:solidFill>
                  <a:srgbClr val="990000"/>
                </a:solidFill>
                <a:latin typeface="新細明體" panose="02020500000000000000" pitchFamily="18" charset="-120"/>
                <a:ea typeface="新細明體" panose="02020500000000000000" pitchFamily="18" charset="-120"/>
              </a:rPr>
              <a:t>、</a:t>
            </a:r>
            <a:r>
              <a:rPr lang="zh-TW" altLang="zh-TW" sz="2000" b="1" dirty="0" smtClean="0">
                <a:solidFill>
                  <a:srgbClr val="990000"/>
                </a:solidFill>
                <a:latin typeface="新細明體" panose="02020500000000000000" pitchFamily="18" charset="-120"/>
                <a:ea typeface="新細明體" panose="02020500000000000000" pitchFamily="18" charset="-120"/>
              </a:rPr>
              <a:t>就業</a:t>
            </a:r>
            <a:r>
              <a:rPr lang="zh-TW" altLang="en-US" sz="2000" b="1" dirty="0" smtClean="0">
                <a:solidFill>
                  <a:srgbClr val="990000"/>
                </a:solidFill>
                <a:latin typeface="新細明體" panose="02020500000000000000" pitchFamily="18" charset="-120"/>
                <a:ea typeface="新細明體" panose="02020500000000000000" pitchFamily="18" charset="-120"/>
              </a:rPr>
              <a:t>、</a:t>
            </a:r>
            <a:r>
              <a:rPr lang="zh-TW" altLang="zh-TW" sz="2000" b="1" dirty="0" smtClean="0">
                <a:solidFill>
                  <a:srgbClr val="990000"/>
                </a:solidFill>
                <a:latin typeface="新細明體" panose="02020500000000000000" pitchFamily="18" charset="-120"/>
                <a:ea typeface="新細明體" panose="02020500000000000000" pitchFamily="18" charset="-120"/>
              </a:rPr>
              <a:t>心理</a:t>
            </a:r>
            <a:r>
              <a:rPr lang="zh-TW" altLang="zh-TW" sz="2000" b="1" dirty="0">
                <a:solidFill>
                  <a:srgbClr val="990000"/>
                </a:solidFill>
                <a:latin typeface="新細明體" panose="02020500000000000000" pitchFamily="18" charset="-120"/>
                <a:ea typeface="新細明體" panose="02020500000000000000" pitchFamily="18" charset="-120"/>
              </a:rPr>
              <a:t>輔導、福利服務及其他</a:t>
            </a:r>
            <a:r>
              <a:rPr lang="zh-TW" altLang="zh-TW" sz="2000" b="1" dirty="0" smtClean="0">
                <a:solidFill>
                  <a:srgbClr val="990000"/>
                </a:solidFill>
                <a:latin typeface="新細明體" panose="02020500000000000000" pitchFamily="18" charset="-120"/>
                <a:ea typeface="新細明體" panose="02020500000000000000" pitchFamily="18" charset="-120"/>
              </a:rPr>
              <a:t>相關</a:t>
            </a:r>
            <a:endParaRPr lang="en-US" altLang="zh-TW" sz="2000" b="1" dirty="0" smtClean="0">
              <a:solidFill>
                <a:srgbClr val="990000"/>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r>
              <a:rPr lang="zh-TW" altLang="en-US" sz="2000" b="1" dirty="0">
                <a:solidFill>
                  <a:srgbClr val="990000"/>
                </a:solidFill>
                <a:latin typeface="新細明體" panose="02020500000000000000" pitchFamily="18" charset="-120"/>
                <a:ea typeface="新細明體" panose="02020500000000000000" pitchFamily="18" charset="-120"/>
              </a:rPr>
              <a:t> </a:t>
            </a:r>
            <a:r>
              <a:rPr lang="zh-TW" altLang="en-US" sz="2000" b="1" dirty="0" smtClean="0">
                <a:solidFill>
                  <a:srgbClr val="990000"/>
                </a:solidFill>
                <a:latin typeface="新細明體" panose="02020500000000000000" pitchFamily="18" charset="-120"/>
                <a:ea typeface="新細明體" panose="02020500000000000000" pitchFamily="18" charset="-120"/>
              </a:rPr>
              <a:t>              </a:t>
            </a:r>
            <a:r>
              <a:rPr lang="zh-TW" altLang="zh-TW" sz="2000" b="1" dirty="0" smtClean="0">
                <a:solidFill>
                  <a:srgbClr val="990000"/>
                </a:solidFill>
                <a:latin typeface="新細明體" panose="02020500000000000000" pitchFamily="18" charset="-120"/>
                <a:ea typeface="新細明體" panose="02020500000000000000" pitchFamily="18" charset="-120"/>
              </a:rPr>
              <a:t>專業</a:t>
            </a:r>
            <a:r>
              <a:rPr lang="zh-TW" altLang="zh-TW" sz="2000" b="1" dirty="0">
                <a:solidFill>
                  <a:srgbClr val="990000"/>
                </a:solidFill>
                <a:latin typeface="新細明體" panose="02020500000000000000" pitchFamily="18" charset="-120"/>
                <a:ea typeface="新細明體" panose="02020500000000000000" pitchFamily="18" charset="-120"/>
              </a:rPr>
              <a:t>服務</a:t>
            </a:r>
            <a:r>
              <a:rPr lang="zh-TW" altLang="zh-TW" sz="2000" dirty="0" smtClean="0">
                <a:solidFill>
                  <a:srgbClr val="FF00FF"/>
                </a:solidFill>
                <a:latin typeface="新細明體" panose="02020500000000000000" pitchFamily="18" charset="-120"/>
                <a:ea typeface="新細明體" panose="02020500000000000000" pitchFamily="18" charset="-120"/>
              </a:rPr>
              <a:t>等項目。</a:t>
            </a:r>
            <a:endParaRPr lang="en-US" altLang="zh-TW" sz="2000" dirty="0" smtClean="0">
              <a:solidFill>
                <a:srgbClr val="FF00FF"/>
              </a:solidFill>
              <a:latin typeface="新細明體" panose="02020500000000000000" pitchFamily="18" charset="-120"/>
              <a:ea typeface="新細明體" panose="02020500000000000000" pitchFamily="18" charset="-120"/>
            </a:endParaRPr>
          </a:p>
          <a:p>
            <a:pPr marL="0" lvl="0" indent="0" eaLnBrk="1" hangingPunct="1">
              <a:buClr>
                <a:srgbClr val="0F6FC6"/>
              </a:buClr>
              <a:buNone/>
            </a:pPr>
            <a:endParaRPr lang="zh-TW" altLang="en-US" sz="2000" dirty="0">
              <a:solidFill>
                <a:srgbClr val="FF00FF"/>
              </a:solidFill>
              <a:latin typeface="新細明體" panose="02020500000000000000" pitchFamily="18" charset="-120"/>
              <a:ea typeface="新細明體" panose="02020500000000000000" pitchFamily="18" charset="-120"/>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33</a:t>
            </a:fld>
            <a:endParaRPr lang="zh-TW" altLang="en-US"/>
          </a:p>
        </p:txBody>
      </p:sp>
    </p:spTree>
    <p:extLst>
      <p:ext uri="{BB962C8B-B14F-4D97-AF65-F5344CB8AC3E}">
        <p14:creationId xmlns:p14="http://schemas.microsoft.com/office/powerpoint/2010/main" val="30623021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548680"/>
            <a:ext cx="7844408" cy="796950"/>
          </a:xfrm>
          <a:solidFill>
            <a:srgbClr val="FFFFCC"/>
          </a:solidFill>
          <a:ln w="19050">
            <a:solidFill>
              <a:srgbClr val="FF6600"/>
            </a:solidFill>
          </a:ln>
        </p:spPr>
        <p:txBody>
          <a:bodyPr/>
          <a:lstStyle/>
          <a:p>
            <a:r>
              <a:rPr lang="zh-TW" altLang="en-US" sz="3200" b="1" dirty="0" smtClean="0">
                <a:solidFill>
                  <a:srgbClr val="0000FF"/>
                </a:solidFill>
                <a:effectLst>
                  <a:outerShdw blurRad="38100" dist="38100" dir="2700000" algn="tl">
                    <a:srgbClr val="000000">
                      <a:alpha val="43137"/>
                    </a:srgbClr>
                  </a:outerShdw>
                </a:effectLst>
                <a:latin typeface="+mn-ea"/>
              </a:rPr>
              <a:t> 陸、</a:t>
            </a:r>
            <a:r>
              <a:rPr lang="zh-TW" altLang="zh-TW" sz="3200" b="1" dirty="0">
                <a:solidFill>
                  <a:srgbClr val="0000FF"/>
                </a:solidFill>
                <a:effectLst>
                  <a:outerShdw blurRad="38100" dist="38100" dir="2700000" algn="tl">
                    <a:srgbClr val="000000">
                      <a:alpha val="43137"/>
                    </a:srgbClr>
                  </a:outerShdw>
                </a:effectLst>
                <a:latin typeface="+mn-ea"/>
              </a:rPr>
              <a:t>個別化教育計畫</a:t>
            </a:r>
            <a:r>
              <a:rPr lang="zh-TW" altLang="en-US" sz="3200" b="1" dirty="0">
                <a:solidFill>
                  <a:srgbClr val="0000FF"/>
                </a:solidFill>
                <a:effectLst>
                  <a:outerShdw blurRad="38100" dist="38100" dir="2700000" algn="tl">
                    <a:srgbClr val="000000">
                      <a:alpha val="43137"/>
                    </a:srgbClr>
                  </a:outerShdw>
                </a:effectLst>
                <a:latin typeface="+mn-ea"/>
              </a:rPr>
              <a:t>五</a:t>
            </a:r>
            <a:r>
              <a:rPr lang="zh-TW" altLang="zh-TW" sz="3200" b="1" dirty="0">
                <a:solidFill>
                  <a:srgbClr val="0000FF"/>
                </a:solidFill>
                <a:effectLst>
                  <a:outerShdw blurRad="38100" dist="38100" dir="2700000" algn="tl">
                    <a:srgbClr val="000000">
                      <a:alpha val="43137"/>
                    </a:srgbClr>
                  </a:outerShdw>
                </a:effectLst>
                <a:latin typeface="+mn-ea"/>
              </a:rPr>
              <a:t>要項</a:t>
            </a:r>
            <a:r>
              <a:rPr lang="zh-TW" altLang="en-US" sz="3200" b="1" dirty="0" smtClean="0">
                <a:solidFill>
                  <a:srgbClr val="0000FF"/>
                </a:solidFill>
                <a:effectLst>
                  <a:outerShdw blurRad="38100" dist="38100" dir="2700000" algn="tl">
                    <a:srgbClr val="000000">
                      <a:alpha val="43137"/>
                    </a:srgbClr>
                  </a:outerShdw>
                </a:effectLst>
                <a:latin typeface="+mn-ea"/>
              </a:rPr>
              <a:t>內容更新推動</a:t>
            </a:r>
            <a:endParaRPr lang="zh-TW" altLang="en-US" sz="3200" dirty="0"/>
          </a:p>
        </p:txBody>
      </p:sp>
      <p:sp>
        <p:nvSpPr>
          <p:cNvPr id="3" name="內容版面配置區 2"/>
          <p:cNvSpPr>
            <a:spLocks noGrp="1"/>
          </p:cNvSpPr>
          <p:nvPr>
            <p:ph sz="quarter" idx="1"/>
          </p:nvPr>
        </p:nvSpPr>
        <p:spPr>
          <a:xfrm>
            <a:off x="683568" y="1556792"/>
            <a:ext cx="7848872" cy="4752528"/>
          </a:xfrm>
          <a:solidFill>
            <a:srgbClr val="FFEFFF">
              <a:alpha val="62745"/>
            </a:srgbClr>
          </a:solidFill>
          <a:ln w="19050">
            <a:solidFill>
              <a:srgbClr val="7030A0"/>
            </a:solidFill>
          </a:ln>
        </p:spPr>
        <p:txBody>
          <a:bodyPr/>
          <a:lstStyle/>
          <a:p>
            <a:pPr marL="0" indent="0">
              <a:buNone/>
            </a:pP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要項一：</a:t>
            </a:r>
            <a:r>
              <a:rPr lang="zh-TW"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學生</a:t>
            </a:r>
            <a:r>
              <a:rPr lang="zh-TW" altLang="zh-TW"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能力現況、家庭現況及需求</a:t>
            </a:r>
            <a:r>
              <a:rPr lang="zh-TW"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評估</a:t>
            </a:r>
            <a:endParaRPr lang="zh-TW" altLang="zh-TW"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indent="0">
              <a:buNone/>
            </a:pPr>
            <a:r>
              <a:rPr lang="zh-TW" altLang="en-US" sz="2800" b="1" dirty="0">
                <a:solidFill>
                  <a:srgbClr val="002060"/>
                </a:solidFill>
                <a:effectLst>
                  <a:outerShdw blurRad="38100" dist="38100" dir="2700000" algn="tl">
                    <a:srgbClr val="000000">
                      <a:alpha val="43137"/>
                    </a:srgbClr>
                  </a:outerShdw>
                </a:effectLst>
                <a:latin typeface="+mn-ea"/>
              </a:rPr>
              <a:t>更新</a:t>
            </a:r>
            <a:r>
              <a:rPr lang="zh-TW" altLang="en-US" sz="2800" b="1" dirty="0" smtClean="0">
                <a:solidFill>
                  <a:srgbClr val="002060"/>
                </a:solidFill>
                <a:effectLst>
                  <a:outerShdw blurRad="38100" dist="38100" dir="2700000" algn="tl">
                    <a:srgbClr val="000000">
                      <a:alpha val="43137"/>
                    </a:srgbClr>
                  </a:outerShdw>
                </a:effectLst>
                <a:latin typeface="+mn-ea"/>
              </a:rPr>
              <a:t>推動：</a:t>
            </a:r>
            <a:endParaRPr lang="en-US" altLang="zh-TW" sz="2800" b="1" dirty="0" smtClean="0">
              <a:solidFill>
                <a:srgbClr val="002060"/>
              </a:solidFill>
              <a:effectLst>
                <a:outerShdw blurRad="38100" dist="38100" dir="2700000" algn="tl">
                  <a:srgbClr val="000000">
                    <a:alpha val="43137"/>
                  </a:srgbClr>
                </a:outerShdw>
              </a:effectLst>
              <a:latin typeface="+mn-ea"/>
            </a:endParaRPr>
          </a:p>
          <a:p>
            <a:pPr marL="0" indent="0">
              <a:buNone/>
            </a:pPr>
            <a:r>
              <a:rPr lang="zh-TW" altLang="en-US" sz="2400" b="1" dirty="0" smtClean="0">
                <a:solidFill>
                  <a:srgbClr val="990000"/>
                </a:solidFill>
                <a:effectLst>
                  <a:outerShdw blurRad="38100" dist="38100" dir="2700000" algn="tl">
                    <a:srgbClr val="000000">
                      <a:alpha val="43137"/>
                    </a:srgbClr>
                  </a:outerShdw>
                </a:effectLst>
                <a:latin typeface="+mn-ea"/>
              </a:rPr>
              <a:t>  （一）</a:t>
            </a:r>
            <a:r>
              <a:rPr lang="en-US" altLang="zh-TW" sz="2400" b="1" dirty="0" smtClean="0">
                <a:solidFill>
                  <a:srgbClr val="990000"/>
                </a:solidFill>
                <a:effectLst>
                  <a:outerShdw blurRad="38100" dist="38100" dir="2700000" algn="tl">
                    <a:srgbClr val="000000">
                      <a:alpha val="43137"/>
                    </a:srgbClr>
                  </a:outerShdw>
                </a:effectLst>
                <a:latin typeface="+mn-ea"/>
              </a:rPr>
              <a:t>ICF</a:t>
            </a:r>
            <a:r>
              <a:rPr lang="zh-TW" altLang="en-US" sz="2400" b="1" dirty="0" smtClean="0">
                <a:solidFill>
                  <a:srgbClr val="990000"/>
                </a:solidFill>
                <a:effectLst>
                  <a:outerShdw blurRad="38100" dist="38100" dir="2700000" algn="tl">
                    <a:srgbClr val="000000">
                      <a:alpha val="43137"/>
                    </a:srgbClr>
                  </a:outerShdw>
                </a:effectLst>
                <a:latin typeface="+mn-ea"/>
              </a:rPr>
              <a:t>  的影響：</a:t>
            </a:r>
            <a:endParaRPr lang="en-US" altLang="zh-TW" sz="2400" b="1" dirty="0" smtClean="0">
              <a:solidFill>
                <a:srgbClr val="990000"/>
              </a:solidFill>
              <a:effectLst>
                <a:outerShdw blurRad="38100" dist="38100" dir="2700000" algn="tl">
                  <a:srgbClr val="000000">
                    <a:alpha val="43137"/>
                  </a:srgbClr>
                </a:outerShdw>
              </a:effectLst>
              <a:latin typeface="+mn-ea"/>
            </a:endParaRPr>
          </a:p>
          <a:p>
            <a:pPr eaLnBrk="1" hangingPunct="1">
              <a:lnSpc>
                <a:spcPct val="110000"/>
              </a:lnSpc>
              <a:buFont typeface="Wingdings" pitchFamily="2" charset="2"/>
              <a:buNone/>
            </a:pPr>
            <a:r>
              <a:rPr lang="zh-TW" altLang="en-US" sz="2000" dirty="0" smtClean="0">
                <a:latin typeface="標楷體" pitchFamily="65" charset="-120"/>
                <a:ea typeface="標楷體" pitchFamily="65" charset="-120"/>
              </a:rPr>
              <a:t>     </a:t>
            </a:r>
            <a:r>
              <a:rPr lang="en-US" altLang="zh-TW" sz="2000" dirty="0" smtClean="0">
                <a:solidFill>
                  <a:srgbClr val="0000FF"/>
                </a:solidFill>
                <a:latin typeface="標楷體" pitchFamily="65" charset="-120"/>
                <a:ea typeface="標楷體" pitchFamily="65" charset="-120"/>
              </a:rPr>
              <a:t>1</a:t>
            </a:r>
            <a:r>
              <a:rPr lang="zh-TW" altLang="en-US" sz="2000" dirty="0">
                <a:solidFill>
                  <a:srgbClr val="0000FF"/>
                </a:solidFill>
                <a:latin typeface="標楷體" pitchFamily="65" charset="-120"/>
                <a:ea typeface="標楷體" pitchFamily="65" charset="-120"/>
              </a:rPr>
              <a:t>、身心障礙權益保障法修正公布，於</a:t>
            </a:r>
            <a:r>
              <a:rPr lang="en-US" altLang="zh-TW" sz="2000" dirty="0">
                <a:solidFill>
                  <a:srgbClr val="0000FF"/>
                </a:solidFill>
                <a:latin typeface="標楷體" pitchFamily="65" charset="-120"/>
                <a:ea typeface="標楷體" pitchFamily="65" charset="-120"/>
              </a:rPr>
              <a:t>2012</a:t>
            </a:r>
            <a:r>
              <a:rPr lang="zh-TW" altLang="en-US" sz="2000" dirty="0">
                <a:solidFill>
                  <a:srgbClr val="0000FF"/>
                </a:solidFill>
                <a:latin typeface="標楷體" pitchFamily="65" charset="-120"/>
                <a:ea typeface="標楷體" pitchFamily="65" charset="-120"/>
              </a:rPr>
              <a:t>年</a:t>
            </a:r>
            <a:r>
              <a:rPr lang="en-US" altLang="zh-TW" sz="2000" dirty="0">
                <a:solidFill>
                  <a:srgbClr val="0000FF"/>
                </a:solidFill>
                <a:latin typeface="標楷體" pitchFamily="65" charset="-120"/>
                <a:ea typeface="標楷體" pitchFamily="65" charset="-120"/>
              </a:rPr>
              <a:t>7</a:t>
            </a:r>
            <a:r>
              <a:rPr lang="zh-TW" altLang="en-US" sz="2000" dirty="0">
                <a:solidFill>
                  <a:srgbClr val="0000FF"/>
                </a:solidFill>
                <a:latin typeface="標楷體" pitchFamily="65" charset="-120"/>
                <a:ea typeface="標楷體" pitchFamily="65" charset="-120"/>
              </a:rPr>
              <a:t>月</a:t>
            </a:r>
            <a:r>
              <a:rPr lang="en-US" altLang="zh-TW" sz="2000" dirty="0">
                <a:solidFill>
                  <a:srgbClr val="0000FF"/>
                </a:solidFill>
                <a:latin typeface="標楷體" pitchFamily="65" charset="-120"/>
                <a:ea typeface="標楷體" pitchFamily="65" charset="-120"/>
              </a:rPr>
              <a:t>11</a:t>
            </a:r>
            <a:r>
              <a:rPr lang="zh-TW" altLang="en-US" sz="2000" dirty="0">
                <a:solidFill>
                  <a:srgbClr val="0000FF"/>
                </a:solidFill>
                <a:latin typeface="標楷體" pitchFamily="65" charset="-120"/>
                <a:ea typeface="標楷體" pitchFamily="65" charset="-120"/>
              </a:rPr>
              <a:t>日全面實施</a:t>
            </a:r>
            <a:r>
              <a:rPr lang="zh-TW" altLang="en-US" sz="2000" dirty="0" smtClean="0">
                <a:solidFill>
                  <a:srgbClr val="0000FF"/>
                </a:solidFill>
                <a:latin typeface="標楷體" pitchFamily="65" charset="-120"/>
                <a:ea typeface="標楷體" pitchFamily="65" charset="-120"/>
              </a:rPr>
              <a:t>。</a:t>
            </a:r>
            <a:endParaRPr lang="en-US" altLang="zh-TW" sz="2000" dirty="0" smtClean="0">
              <a:solidFill>
                <a:srgbClr val="0000FF"/>
              </a:solidFill>
              <a:latin typeface="標楷體" pitchFamily="65" charset="-120"/>
              <a:ea typeface="標楷體" pitchFamily="65" charset="-120"/>
            </a:endParaRPr>
          </a:p>
          <a:p>
            <a:pPr eaLnBrk="1" hangingPunct="1">
              <a:lnSpc>
                <a:spcPct val="110000"/>
              </a:lnSpc>
              <a:buFont typeface="Wingdings" pitchFamily="2" charset="2"/>
              <a:buNone/>
            </a:pPr>
            <a:r>
              <a:rPr lang="zh-TW" altLang="en-US" sz="2000" dirty="0">
                <a:solidFill>
                  <a:srgbClr val="0000FF"/>
                </a:solidFill>
                <a:latin typeface="標楷體" pitchFamily="65" charset="-120"/>
                <a:ea typeface="標楷體" pitchFamily="65" charset="-120"/>
              </a:rPr>
              <a:t> </a:t>
            </a:r>
            <a:r>
              <a:rPr lang="zh-TW" altLang="en-US" sz="2000" dirty="0" smtClean="0">
                <a:solidFill>
                  <a:srgbClr val="0000FF"/>
                </a:solidFill>
                <a:latin typeface="標楷體" pitchFamily="65" charset="-120"/>
                <a:ea typeface="標楷體" pitchFamily="65" charset="-120"/>
              </a:rPr>
              <a:t>       新制</a:t>
            </a:r>
            <a:r>
              <a:rPr lang="zh-TW" altLang="en-US" sz="2000" dirty="0">
                <a:solidFill>
                  <a:srgbClr val="0000FF"/>
                </a:solidFill>
                <a:latin typeface="標楷體" pitchFamily="65" charset="-120"/>
                <a:ea typeface="標楷體" pitchFamily="65" charset="-120"/>
              </a:rPr>
              <a:t>身障鑑定改變如下：</a:t>
            </a: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smtClean="0">
                <a:latin typeface="標楷體" pitchFamily="65" charset="-120"/>
                <a:ea typeface="標楷體" pitchFamily="65" charset="-120"/>
              </a:rPr>
              <a:t>(</a:t>
            </a:r>
            <a:r>
              <a:rPr lang="en-US" altLang="zh-TW" sz="2000" dirty="0">
                <a:latin typeface="標楷體" pitchFamily="65" charset="-120"/>
                <a:ea typeface="標楷體" pitchFamily="65" charset="-120"/>
              </a:rPr>
              <a:t>1)</a:t>
            </a:r>
            <a:r>
              <a:rPr lang="zh-TW" altLang="en-US" sz="2000" dirty="0">
                <a:latin typeface="標楷體" pitchFamily="65" charset="-120"/>
                <a:ea typeface="標楷體" pitchFamily="65" charset="-120"/>
              </a:rPr>
              <a:t>除醫療鑑定外，增加</a:t>
            </a:r>
            <a:r>
              <a:rPr lang="zh-TW" altLang="en-US" sz="2000" dirty="0">
                <a:solidFill>
                  <a:srgbClr val="FF3300"/>
                </a:solidFill>
                <a:latin typeface="標楷體" pitchFamily="65" charset="-120"/>
                <a:ea typeface="標楷體" pitchFamily="65" charset="-120"/>
              </a:rPr>
              <a:t>需求評估</a:t>
            </a:r>
            <a:r>
              <a:rPr lang="zh-TW" altLang="en-US" sz="2000" dirty="0">
                <a:latin typeface="標楷體" pitchFamily="65" charset="-120"/>
                <a:ea typeface="標楷體" pitchFamily="65" charset="-120"/>
              </a:rPr>
              <a:t>。</a:t>
            </a: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a:latin typeface="標楷體" pitchFamily="65" charset="-120"/>
                <a:ea typeface="標楷體" pitchFamily="65" charset="-120"/>
              </a:rPr>
              <a:t>(2)</a:t>
            </a:r>
            <a:r>
              <a:rPr lang="zh-TW" altLang="en-US" sz="2000" dirty="0">
                <a:latin typeface="標楷體" pitchFamily="65" charset="-120"/>
                <a:ea typeface="標楷體" pitchFamily="65" charset="-120"/>
              </a:rPr>
              <a:t>鑑定除</a:t>
            </a:r>
            <a:r>
              <a:rPr lang="zh-TW" altLang="en-US" sz="2000" dirty="0">
                <a:solidFill>
                  <a:srgbClr val="990000"/>
                </a:solidFill>
                <a:latin typeface="標楷體" pitchFamily="65" charset="-120"/>
                <a:ea typeface="標楷體" pitchFamily="65" charset="-120"/>
              </a:rPr>
              <a:t>身體結構、功能</a:t>
            </a:r>
            <a:r>
              <a:rPr lang="zh-TW" altLang="en-US" sz="2000" dirty="0">
                <a:latin typeface="標楷體" pitchFamily="65" charset="-120"/>
                <a:ea typeface="標楷體" pitchFamily="65" charset="-120"/>
              </a:rPr>
              <a:t>外，新增</a:t>
            </a:r>
            <a:r>
              <a:rPr lang="zh-TW" altLang="en-US" sz="2000" dirty="0">
                <a:solidFill>
                  <a:srgbClr val="FF3300"/>
                </a:solidFill>
                <a:latin typeface="標楷體" pitchFamily="65" charset="-120"/>
                <a:ea typeface="標楷體" pitchFamily="65" charset="-120"/>
              </a:rPr>
              <a:t>社會參與</a:t>
            </a:r>
            <a:r>
              <a:rPr lang="zh-TW" altLang="en-US" sz="2000" dirty="0">
                <a:latin typeface="標楷體" pitchFamily="65" charset="-120"/>
                <a:ea typeface="標楷體" pitchFamily="65" charset="-120"/>
              </a:rPr>
              <a:t>及</a:t>
            </a:r>
            <a:r>
              <a:rPr lang="zh-TW" altLang="en-US" sz="2000" dirty="0">
                <a:solidFill>
                  <a:srgbClr val="FF3300"/>
                </a:solidFill>
                <a:latin typeface="標楷體" pitchFamily="65" charset="-120"/>
                <a:ea typeface="標楷體" pitchFamily="65" charset="-120"/>
              </a:rPr>
              <a:t>環境鑑定</a:t>
            </a:r>
            <a:r>
              <a:rPr lang="zh-TW" altLang="en-US" sz="2000" dirty="0">
                <a:latin typeface="標楷體" pitchFamily="65" charset="-120"/>
                <a:ea typeface="標楷體" pitchFamily="65" charset="-120"/>
              </a:rPr>
              <a:t>。</a:t>
            </a: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a:latin typeface="標楷體" pitchFamily="65" charset="-120"/>
                <a:ea typeface="標楷體" pitchFamily="65" charset="-120"/>
              </a:rPr>
              <a:t>(3)</a:t>
            </a:r>
            <a:r>
              <a:rPr lang="zh-TW" altLang="en-US" sz="2000" dirty="0">
                <a:latin typeface="標楷體" pitchFamily="65" charset="-120"/>
                <a:ea typeface="標楷體" pitchFamily="65" charset="-120"/>
              </a:rPr>
              <a:t>由</a:t>
            </a:r>
            <a:r>
              <a:rPr lang="zh-TW" altLang="en-US" sz="2000" dirty="0">
                <a:solidFill>
                  <a:srgbClr val="FF0000"/>
                </a:solidFill>
                <a:latin typeface="標楷體" pitchFamily="65" charset="-120"/>
                <a:ea typeface="標楷體" pitchFamily="65" charset="-120"/>
              </a:rPr>
              <a:t>醫療及社工團隊</a:t>
            </a:r>
            <a:r>
              <a:rPr lang="zh-TW" altLang="en-US" sz="2000" dirty="0">
                <a:latin typeface="標楷體" pitchFamily="65" charset="-120"/>
                <a:ea typeface="標楷體" pitchFamily="65" charset="-120"/>
              </a:rPr>
              <a:t>鑑定及需求評估後發身心障礙證明。</a:t>
            </a: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smtClean="0">
                <a:latin typeface="標楷體" pitchFamily="65" charset="-120"/>
                <a:ea typeface="標楷體" pitchFamily="65" charset="-120"/>
              </a:rPr>
              <a:t>(</a:t>
            </a:r>
            <a:r>
              <a:rPr lang="en-US" altLang="zh-TW" sz="2000" dirty="0">
                <a:latin typeface="標楷體" pitchFamily="65" charset="-120"/>
                <a:ea typeface="標楷體" pitchFamily="65" charset="-120"/>
              </a:rPr>
              <a:t>4)</a:t>
            </a:r>
            <a:r>
              <a:rPr lang="zh-TW" altLang="en-US" sz="2000" dirty="0">
                <a:solidFill>
                  <a:srgbClr val="990000"/>
                </a:solidFill>
                <a:latin typeface="標楷體" pitchFamily="65" charset="-120"/>
                <a:ea typeface="標楷體" pitchFamily="65" charset="-120"/>
              </a:rPr>
              <a:t>衛生機關</a:t>
            </a:r>
            <a:r>
              <a:rPr lang="zh-TW" altLang="en-US" sz="2000" dirty="0">
                <a:latin typeface="標楷體" pitchFamily="65" charset="-120"/>
                <a:ea typeface="標楷體" pitchFamily="65" charset="-120"/>
              </a:rPr>
              <a:t>完成鑑定報告，轉</a:t>
            </a:r>
            <a:r>
              <a:rPr lang="zh-TW" altLang="en-US" sz="2000" dirty="0">
                <a:solidFill>
                  <a:srgbClr val="990000"/>
                </a:solidFill>
                <a:latin typeface="標楷體" pitchFamily="65" charset="-120"/>
                <a:ea typeface="標楷體" pitchFamily="65" charset="-120"/>
              </a:rPr>
              <a:t>社政機關</a:t>
            </a:r>
            <a:r>
              <a:rPr lang="zh-TW" altLang="en-US" sz="2000" dirty="0">
                <a:latin typeface="標楷體" pitchFamily="65" charset="-120"/>
                <a:ea typeface="標楷體" pitchFamily="65" charset="-120"/>
              </a:rPr>
              <a:t>進行需求評估後，</a:t>
            </a:r>
            <a:endParaRPr lang="en-US" altLang="zh-TW" sz="2000" dirty="0">
              <a:latin typeface="標楷體" pitchFamily="65" charset="-120"/>
              <a:ea typeface="標楷體" pitchFamily="65" charset="-120"/>
            </a:endParaRP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zh-TW" altLang="en-US" sz="2000" dirty="0">
                <a:latin typeface="標楷體" pitchFamily="65" charset="-120"/>
                <a:ea typeface="標楷體" pitchFamily="65" charset="-120"/>
              </a:rPr>
              <a:t>再核發</a:t>
            </a:r>
            <a:r>
              <a:rPr lang="zh-TW" altLang="en-US" sz="2000" dirty="0">
                <a:solidFill>
                  <a:srgbClr val="990000"/>
                </a:solidFill>
                <a:latin typeface="標楷體" pitchFamily="65" charset="-120"/>
                <a:ea typeface="標楷體" pitchFamily="65" charset="-120"/>
              </a:rPr>
              <a:t>身心障礙證明</a:t>
            </a:r>
            <a:r>
              <a:rPr lang="zh-TW" altLang="en-US" sz="2000" dirty="0">
                <a:latin typeface="標楷體" pitchFamily="65" charset="-120"/>
                <a:ea typeface="標楷體" pitchFamily="65" charset="-120"/>
              </a:rPr>
              <a:t>，據以提供所需之</a:t>
            </a:r>
            <a:r>
              <a:rPr lang="zh-TW" altLang="en-US" sz="2000" dirty="0">
                <a:solidFill>
                  <a:srgbClr val="990000"/>
                </a:solidFill>
                <a:latin typeface="標楷體" pitchFamily="65" charset="-120"/>
                <a:ea typeface="標楷體" pitchFamily="65" charset="-120"/>
              </a:rPr>
              <a:t>福利及服務</a:t>
            </a:r>
            <a:r>
              <a:rPr lang="zh-TW" altLang="en-US" sz="2000" dirty="0">
                <a:latin typeface="標楷體" pitchFamily="65" charset="-120"/>
                <a:ea typeface="標楷體" pitchFamily="65" charset="-120"/>
              </a:rPr>
              <a:t>。</a:t>
            </a:r>
          </a:p>
          <a:p>
            <a:pPr eaLnBrk="1" hangingPunct="1">
              <a:buFont typeface="Wingdings" pitchFamily="2" charset="2"/>
              <a:buNone/>
            </a:pPr>
            <a:r>
              <a:rPr lang="zh-TW" altLang="en-US" sz="2000" dirty="0">
                <a:latin typeface="標楷體" pitchFamily="65" charset="-120"/>
                <a:ea typeface="標楷體" pitchFamily="65" charset="-120"/>
              </a:rPr>
              <a:t>    </a:t>
            </a:r>
            <a:r>
              <a:rPr lang="zh-TW" altLang="en-US" sz="2000" dirty="0" smtClean="0">
                <a:latin typeface="標楷體" pitchFamily="65" charset="-120"/>
                <a:ea typeface="標楷體" pitchFamily="65" charset="-120"/>
              </a:rPr>
              <a:t>   </a:t>
            </a:r>
            <a:r>
              <a:rPr lang="en-US" altLang="zh-TW" sz="2000" dirty="0" smtClean="0">
                <a:latin typeface="標楷體" pitchFamily="65" charset="-120"/>
                <a:ea typeface="標楷體" pitchFamily="65" charset="-120"/>
              </a:rPr>
              <a:t>(</a:t>
            </a:r>
            <a:r>
              <a:rPr lang="en-US" altLang="zh-TW" sz="2000" dirty="0">
                <a:latin typeface="標楷體" pitchFamily="65" charset="-120"/>
                <a:ea typeface="標楷體" pitchFamily="65" charset="-120"/>
              </a:rPr>
              <a:t>5)</a:t>
            </a:r>
            <a:r>
              <a:rPr lang="zh-TW" altLang="en-US" sz="2000" dirty="0">
                <a:latin typeface="標楷體" pitchFamily="65" charset="-120"/>
                <a:ea typeface="標楷體" pitchFamily="65" charset="-120"/>
              </a:rPr>
              <a:t>仍列</a:t>
            </a:r>
            <a:r>
              <a:rPr lang="zh-TW" altLang="en-US" sz="2000" dirty="0">
                <a:solidFill>
                  <a:srgbClr val="990000"/>
                </a:solidFill>
                <a:latin typeface="標楷體" pitchFamily="65" charset="-120"/>
                <a:ea typeface="標楷體" pitchFamily="65" charset="-120"/>
              </a:rPr>
              <a:t>輕、中、重度及極重度</a:t>
            </a:r>
            <a:r>
              <a:rPr lang="zh-TW" altLang="en-US" sz="2000" dirty="0">
                <a:latin typeface="標楷體" pitchFamily="65" charset="-120"/>
                <a:ea typeface="標楷體" pitchFamily="65" charset="-120"/>
              </a:rPr>
              <a:t>等級，給於不同福利措施。</a:t>
            </a:r>
          </a:p>
          <a:p>
            <a:pPr marL="0" indent="0">
              <a:buNone/>
            </a:pPr>
            <a:endParaRPr lang="zh-TW" altLang="en-US" sz="2400" b="1" dirty="0">
              <a:solidFill>
                <a:srgbClr val="990000"/>
              </a:solidFill>
            </a:endParaRPr>
          </a:p>
        </p:txBody>
      </p:sp>
      <p:sp>
        <p:nvSpPr>
          <p:cNvPr id="4" name="投影片編號版面配置區 3"/>
          <p:cNvSpPr>
            <a:spLocks noGrp="1"/>
          </p:cNvSpPr>
          <p:nvPr>
            <p:ph type="sldNum" sz="quarter" idx="12"/>
          </p:nvPr>
        </p:nvSpPr>
        <p:spPr/>
        <p:txBody>
          <a:bodyPr/>
          <a:lstStyle/>
          <a:p>
            <a:pPr>
              <a:defRPr/>
            </a:pPr>
            <a:fld id="{AE32AF4C-F7DC-487D-830D-C7C140DD0989}" type="slidenum">
              <a:rPr lang="zh-TW" altLang="en-US" smtClean="0"/>
              <a:pPr>
                <a:defRPr/>
              </a:pPr>
              <a:t>34</a:t>
            </a:fld>
            <a:endParaRPr lang="zh-TW" altLang="en-US"/>
          </a:p>
        </p:txBody>
      </p:sp>
    </p:spTree>
    <p:extLst>
      <p:ext uri="{BB962C8B-B14F-4D97-AF65-F5344CB8AC3E}">
        <p14:creationId xmlns:p14="http://schemas.microsoft.com/office/powerpoint/2010/main" val="32270114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692696"/>
            <a:ext cx="8208912" cy="634082"/>
          </a:xfrm>
          <a:solidFill>
            <a:schemeClr val="bg2"/>
          </a:solidFill>
          <a:ln w="19050">
            <a:solidFill>
              <a:schemeClr val="tx1"/>
            </a:solidFill>
          </a:ln>
        </p:spPr>
        <p:txBody>
          <a:bodyPr/>
          <a:lstStyle/>
          <a:p>
            <a:r>
              <a:rPr lang="zh-TW" altLang="en-US" sz="3200" b="1" dirty="0" smtClean="0">
                <a:solidFill>
                  <a:srgbClr val="0000FF"/>
                </a:solidFill>
                <a:latin typeface="+mn-ea"/>
                <a:ea typeface="+mn-ea"/>
              </a:rPr>
              <a:t>       </a:t>
            </a:r>
            <a:r>
              <a:rPr lang="en-US" altLang="zh-TW" sz="2400" b="1" dirty="0" smtClean="0">
                <a:solidFill>
                  <a:srgbClr val="990000"/>
                </a:solidFill>
                <a:latin typeface="+mn-ea"/>
                <a:ea typeface="+mn-ea"/>
              </a:rPr>
              <a:t>2</a:t>
            </a:r>
            <a:r>
              <a:rPr lang="zh-TW" altLang="en-US" sz="2400" b="1" dirty="0" smtClean="0">
                <a:solidFill>
                  <a:srgbClr val="990000"/>
                </a:solidFill>
                <a:latin typeface="+mn-ea"/>
                <a:ea typeface="+mn-ea"/>
              </a:rPr>
              <a:t>、身心</a:t>
            </a:r>
            <a:r>
              <a:rPr lang="zh-TW" altLang="en-US" sz="2400" b="1" dirty="0">
                <a:solidFill>
                  <a:srgbClr val="990000"/>
                </a:solidFill>
                <a:latin typeface="+mn-ea"/>
                <a:ea typeface="+mn-ea"/>
              </a:rPr>
              <a:t>障礙</a:t>
            </a:r>
            <a:r>
              <a:rPr lang="zh-TW" altLang="en-US" sz="2400" b="1" dirty="0" smtClean="0">
                <a:solidFill>
                  <a:srgbClr val="990000"/>
                </a:solidFill>
                <a:latin typeface="+mn-ea"/>
                <a:ea typeface="+mn-ea"/>
              </a:rPr>
              <a:t>鑑定新舊制比較</a:t>
            </a:r>
            <a:endParaRPr lang="zh-TW" altLang="en-US" sz="2400" b="1" dirty="0">
              <a:solidFill>
                <a:srgbClr val="990000"/>
              </a:solidFill>
              <a:latin typeface="+mn-ea"/>
              <a:ea typeface="+mn-ea"/>
            </a:endParaRPr>
          </a:p>
        </p:txBody>
      </p:sp>
      <p:sp>
        <p:nvSpPr>
          <p:cNvPr id="3" name="內容版面配置區 2"/>
          <p:cNvSpPr>
            <a:spLocks noGrp="1"/>
          </p:cNvSpPr>
          <p:nvPr>
            <p:ph sz="quarter" idx="1"/>
          </p:nvPr>
        </p:nvSpPr>
        <p:spPr/>
        <p:txBody>
          <a:bodyPr/>
          <a:lstStyle/>
          <a:p>
            <a:endParaRPr lang="zh-TW" altLang="en-US" dirty="0"/>
          </a:p>
        </p:txBody>
      </p:sp>
      <p:graphicFrame>
        <p:nvGraphicFramePr>
          <p:cNvPr id="5" name="Group 192"/>
          <p:cNvGraphicFramePr>
            <a:graphicFrameLocks/>
          </p:cNvGraphicFramePr>
          <p:nvPr>
            <p:extLst>
              <p:ext uri="{D42A27DB-BD31-4B8C-83A1-F6EECF244321}">
                <p14:modId xmlns:p14="http://schemas.microsoft.com/office/powerpoint/2010/main" val="172147307"/>
              </p:ext>
            </p:extLst>
          </p:nvPr>
        </p:nvGraphicFramePr>
        <p:xfrm>
          <a:off x="467544" y="1484784"/>
          <a:ext cx="8280920" cy="4590754"/>
        </p:xfrm>
        <a:graphic>
          <a:graphicData uri="http://schemas.openxmlformats.org/drawingml/2006/table">
            <a:tbl>
              <a:tblPr/>
              <a:tblGrid>
                <a:gridCol w="1133417"/>
                <a:gridCol w="3331079"/>
                <a:gridCol w="3816424"/>
              </a:tblGrid>
              <a:tr h="5040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zh-TW" altLang="en-US" sz="2400" b="1" i="0" u="none" strike="noStrike" cap="none" normalizeH="0" baseline="0" dirty="0" smtClean="0">
                        <a:ln>
                          <a:noFill/>
                        </a:ln>
                        <a:solidFill>
                          <a:srgbClr val="FFFFFF"/>
                        </a:solidFill>
                        <a:effectLst/>
                        <a:latin typeface="標楷體" pitchFamily="65" charset="-120"/>
                        <a:ea typeface="標楷體" pitchFamily="65" charset="-120"/>
                      </a:endParaRP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2400" b="1" i="0" u="none" strike="noStrike" cap="none" normalizeH="0" baseline="0" dirty="0" smtClean="0">
                          <a:ln>
                            <a:noFill/>
                          </a:ln>
                          <a:solidFill>
                            <a:srgbClr val="FFFF00"/>
                          </a:solidFill>
                          <a:effectLst/>
                          <a:latin typeface="標楷體" pitchFamily="65" charset="-120"/>
                          <a:ea typeface="標楷體" pitchFamily="65" charset="-120"/>
                        </a:rPr>
                        <a:t>舊    制</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2400" b="1" i="0" u="none" strike="noStrike" cap="none" normalizeH="0" baseline="0" dirty="0" smtClean="0">
                          <a:ln>
                            <a:noFill/>
                          </a:ln>
                          <a:solidFill>
                            <a:srgbClr val="FFFF00"/>
                          </a:solidFill>
                          <a:effectLst/>
                          <a:latin typeface="標楷體" pitchFamily="65" charset="-120"/>
                          <a:ea typeface="標楷體" pitchFamily="65" charset="-120"/>
                        </a:rPr>
                        <a:t>新    制</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50000"/>
                      </a:schemeClr>
                    </a:solidFill>
                  </a:tcPr>
                </a:tc>
              </a:tr>
              <a:tr h="5040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00"/>
                          </a:solidFill>
                          <a:effectLst/>
                          <a:latin typeface="標楷體" pitchFamily="65" charset="-120"/>
                          <a:ea typeface="標楷體" pitchFamily="65" charset="-120"/>
                        </a:rPr>
                        <a:t>鑑定分類</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rgbClr val="FF0000"/>
                          </a:solidFill>
                          <a:effectLst/>
                          <a:latin typeface="標楷體" pitchFamily="65" charset="-120"/>
                          <a:ea typeface="標楷體" pitchFamily="65" charset="-120"/>
                        </a:rPr>
                        <a:t>16</a:t>
                      </a:r>
                      <a:r>
                        <a:rPr kumimoji="1" lang="zh-TW" altLang="en-US" sz="1800" b="0" i="0" u="none" strike="noStrike" cap="none" normalizeH="0" baseline="0" dirty="0" smtClean="0">
                          <a:ln>
                            <a:noFill/>
                          </a:ln>
                          <a:solidFill>
                            <a:srgbClr val="FF0000"/>
                          </a:solidFill>
                          <a:effectLst/>
                          <a:latin typeface="標楷體" pitchFamily="65" charset="-120"/>
                          <a:ea typeface="標楷體" pitchFamily="65" charset="-120"/>
                        </a:rPr>
                        <a:t>類身心障礙</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rgbClr val="FF0000"/>
                          </a:solidFill>
                          <a:effectLst/>
                          <a:latin typeface="標楷體" pitchFamily="65" charset="-120"/>
                          <a:ea typeface="標楷體" pitchFamily="65" charset="-120"/>
                        </a:rPr>
                        <a:t>8</a:t>
                      </a:r>
                      <a:r>
                        <a:rPr kumimoji="1" lang="zh-TW" altLang="en-US" sz="1800" b="0" i="0" u="none" strike="noStrike" cap="none" normalizeH="0" baseline="0" dirty="0" smtClean="0">
                          <a:ln>
                            <a:noFill/>
                          </a:ln>
                          <a:solidFill>
                            <a:srgbClr val="FF0000"/>
                          </a:solidFill>
                          <a:effectLst/>
                          <a:latin typeface="標楷體" pitchFamily="65" charset="-120"/>
                          <a:ea typeface="標楷體" pitchFamily="65" charset="-120"/>
                        </a:rPr>
                        <a:t>大類身心障礙</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10081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鑑定工具</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自行發展，使用</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20</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多年：</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針對身體功能（類似</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b</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碼及</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s</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WHO</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發展之</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ICF</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為架構重新建立：</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   身體功能與結構（</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b</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碼及</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s</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   活動參與及環境（</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d</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碼及</a:t>
                      </a:r>
                      <a:r>
                        <a:rPr kumimoji="1" lang="en-US" altLang="zh-TW" sz="1800" b="0" i="0" u="none" strike="noStrike" cap="none" normalizeH="0" baseline="0" dirty="0" smtClean="0">
                          <a:ln>
                            <a:noFill/>
                          </a:ln>
                          <a:solidFill>
                            <a:srgbClr val="0000FF"/>
                          </a:solidFill>
                          <a:effectLst/>
                          <a:latin typeface="標楷體" pitchFamily="65" charset="-120"/>
                          <a:ea typeface="標楷體" pitchFamily="65" charset="-120"/>
                        </a:rPr>
                        <a:t>e</a:t>
                      </a:r>
                      <a:r>
                        <a:rPr kumimoji="1" lang="zh-TW" altLang="en-US" sz="1800" b="0" i="0" u="none" strike="noStrike" cap="none" normalizeH="0" baseline="0" dirty="0" smtClean="0">
                          <a:ln>
                            <a:noFill/>
                          </a:ln>
                          <a:solidFill>
                            <a:srgbClr val="0000FF"/>
                          </a:solidFill>
                          <a:effectLst/>
                          <a:latin typeface="標楷體" pitchFamily="65" charset="-120"/>
                          <a:ea typeface="標楷體" pitchFamily="65" charset="-120"/>
                        </a:rPr>
                        <a:t>碼）</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792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鑑定等級</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綜合等級</a:t>
                      </a:r>
                      <a:r>
                        <a:rPr kumimoji="1" lang="zh-TW" altLang="en-US" sz="1800" b="0" i="0" u="none" strike="noStrike" cap="none" normalizeH="0" baseline="0" dirty="0" smtClean="0">
                          <a:ln>
                            <a:noFill/>
                          </a:ln>
                          <a:solidFill>
                            <a:srgbClr val="FF00FF"/>
                          </a:solidFill>
                          <a:effectLst/>
                          <a:latin typeface="Arial" charset="0"/>
                          <a:ea typeface="新細明體" pitchFamily="18" charset="-120"/>
                        </a:rPr>
                        <a:t>：</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輕度、中度、重度、極重度</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每項目皆有等級，</a:t>
                      </a:r>
                      <a:r>
                        <a:rPr kumimoji="1" lang="en-US" altLang="zh-TW" sz="1800" b="0" i="0" u="none" strike="noStrike" cap="none" normalizeH="0" baseline="0" dirty="0" smtClean="0">
                          <a:ln>
                            <a:noFill/>
                          </a:ln>
                          <a:solidFill>
                            <a:srgbClr val="FF00FF"/>
                          </a:solidFill>
                          <a:effectLst/>
                          <a:latin typeface="標楷體" pitchFamily="65" charset="-120"/>
                          <a:ea typeface="標楷體" pitchFamily="65" charset="-120"/>
                        </a:rPr>
                        <a:t>ICF</a:t>
                      </a: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無綜合等級</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FF00FF"/>
                          </a:solidFill>
                          <a:effectLst/>
                          <a:latin typeface="標楷體" pitchFamily="65" charset="-120"/>
                          <a:ea typeface="標楷體" pitchFamily="65" charset="-120"/>
                        </a:rPr>
                        <a:t>   （未來仍需規劃綜合等級）</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0D8E8"/>
                    </a:solidFill>
                  </a:tcPr>
                </a:tc>
              </a:tr>
              <a:tr h="72008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鑑定流程</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醫院鑑定</a:t>
                      </a:r>
                      <a:r>
                        <a:rPr kumimoji="1" lang="zh-TW" altLang="en-US" sz="1800" b="0" i="0" u="none" strike="noStrike" cap="none" normalizeH="0" baseline="0" dirty="0" smtClean="0">
                          <a:ln>
                            <a:noFill/>
                          </a:ln>
                          <a:solidFill>
                            <a:srgbClr val="990000"/>
                          </a:solidFill>
                          <a:effectLst/>
                          <a:latin typeface="Arial" charset="0"/>
                          <a:ea typeface="新細明體" pitchFamily="18" charset="-120"/>
                        </a:rPr>
                        <a:t>（</a:t>
                      </a: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醫師門診</a:t>
                      </a:r>
                      <a:r>
                        <a:rPr kumimoji="1" lang="zh-TW" altLang="en-US" sz="1800" b="0" i="0" u="none" strike="noStrike" cap="none" normalizeH="0" baseline="0" dirty="0" smtClean="0">
                          <a:ln>
                            <a:noFill/>
                          </a:ln>
                          <a:solidFill>
                            <a:srgbClr val="990000"/>
                          </a:solidFill>
                          <a:effectLst/>
                          <a:latin typeface="Arial" charset="0"/>
                          <a:ea typeface="新細明體" pitchFamily="18" charset="-120"/>
                        </a:rPr>
                        <a:t>）</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專業團隊鑑定</a:t>
                      </a:r>
                      <a:endParaRPr kumimoji="1" lang="en-US" altLang="zh-TW" sz="1800" b="0" i="0" u="none" strike="noStrike" cap="none" normalizeH="0" baseline="0" dirty="0" smtClean="0">
                        <a:ln>
                          <a:noFill/>
                        </a:ln>
                        <a:solidFill>
                          <a:srgbClr val="990000"/>
                        </a:solidFill>
                        <a:effectLst/>
                        <a:latin typeface="標楷體" pitchFamily="65" charset="-120"/>
                        <a:ea typeface="標楷體" pitchFamily="65" charset="-120"/>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 </a:t>
                      </a:r>
                      <a:r>
                        <a:rPr kumimoji="1" lang="zh-TW" altLang="en-US" sz="1800" b="0" i="0" u="none" strike="noStrike" cap="none" normalizeH="0" baseline="0" dirty="0" smtClean="0">
                          <a:ln>
                            <a:noFill/>
                          </a:ln>
                          <a:solidFill>
                            <a:srgbClr val="990000"/>
                          </a:solidFill>
                          <a:effectLst/>
                          <a:latin typeface="Arial" charset="0"/>
                          <a:ea typeface="新細明體" pitchFamily="18" charset="-120"/>
                        </a:rPr>
                        <a:t>（</a:t>
                      </a:r>
                      <a:r>
                        <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rPr>
                        <a:t>醫師門診 ＋社政專業評估</a:t>
                      </a:r>
                      <a:r>
                        <a:rPr kumimoji="1" lang="zh-TW" altLang="en-US" sz="1800" b="0" i="0" u="none" strike="noStrike" cap="none" normalizeH="0" baseline="0" dirty="0" smtClean="0">
                          <a:ln>
                            <a:noFill/>
                          </a:ln>
                          <a:solidFill>
                            <a:srgbClr val="990000"/>
                          </a:solidFill>
                          <a:effectLst/>
                          <a:latin typeface="Arial" charset="0"/>
                          <a:ea typeface="新細明體" pitchFamily="18" charset="-120"/>
                        </a:rPr>
                        <a:t>）</a:t>
                      </a:r>
                      <a:endParaRPr kumimoji="1" lang="zh-TW" altLang="en-US" sz="1800" b="0" i="0" u="none" strike="noStrike" cap="none" normalizeH="0" baseline="0" dirty="0" smtClean="0">
                        <a:ln>
                          <a:noFill/>
                        </a:ln>
                        <a:solidFill>
                          <a:srgbClr val="990000"/>
                        </a:solidFill>
                        <a:effectLst/>
                        <a:latin typeface="標楷體" pitchFamily="65" charset="-120"/>
                        <a:ea typeface="標楷體" pitchFamily="65" charset="-120"/>
                      </a:endParaRP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r h="106236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7030A0"/>
                          </a:solidFill>
                          <a:effectLst/>
                          <a:latin typeface="標楷體" pitchFamily="65" charset="-120"/>
                          <a:ea typeface="標楷體" pitchFamily="65" charset="-120"/>
                        </a:rPr>
                        <a:t>特    性</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7030A0"/>
                          </a:solidFill>
                          <a:effectLst/>
                          <a:latin typeface="標楷體" pitchFamily="65" charset="-120"/>
                          <a:ea typeface="標楷體" pitchFamily="65" charset="-120"/>
                        </a:rPr>
                        <a:t>以疾病型態鑑定分類，所獲得福利服務相同。</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1800" b="0" i="0" u="none" strike="noStrike" cap="none" normalizeH="0" baseline="0" dirty="0" smtClean="0">
                          <a:ln>
                            <a:noFill/>
                          </a:ln>
                          <a:solidFill>
                            <a:srgbClr val="7030A0"/>
                          </a:solidFill>
                          <a:effectLst/>
                          <a:latin typeface="標楷體" pitchFamily="65" charset="-120"/>
                          <a:ea typeface="標楷體" pitchFamily="65" charset="-120"/>
                        </a:rPr>
                        <a:t>個別化鑑定及需求評估，核定證明。 </a:t>
                      </a: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dirty="0" smtClean="0">
                          <a:ln>
                            <a:noFill/>
                          </a:ln>
                          <a:solidFill>
                            <a:srgbClr val="7030A0"/>
                          </a:solidFill>
                          <a:effectLst/>
                          <a:latin typeface="標楷體" pitchFamily="65" charset="-120"/>
                          <a:ea typeface="標楷體" pitchFamily="65" charset="-120"/>
                        </a:rPr>
                        <a:t>依個案身心功能評估，獲得個別化福利服務。</a:t>
                      </a:r>
                      <a:endParaRPr kumimoji="1" lang="en-US" altLang="zh-TW" sz="1800" b="0" i="0" u="none" strike="noStrike" cap="none" normalizeH="0" baseline="0" dirty="0" smtClean="0">
                        <a:ln>
                          <a:noFill/>
                        </a:ln>
                        <a:solidFill>
                          <a:srgbClr val="7030A0"/>
                        </a:solidFill>
                        <a:effectLst/>
                        <a:latin typeface="標楷體" pitchFamily="65" charset="-120"/>
                        <a:ea typeface="標楷體" pitchFamily="65" charset="-120"/>
                      </a:endParaRP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投影片編號版面配置區 3"/>
          <p:cNvSpPr>
            <a:spLocks noGrp="1"/>
          </p:cNvSpPr>
          <p:nvPr>
            <p:ph type="sldNum" sz="quarter" idx="12"/>
          </p:nvPr>
        </p:nvSpPr>
        <p:spPr/>
        <p:txBody>
          <a:bodyPr/>
          <a:lstStyle/>
          <a:p>
            <a:pPr>
              <a:defRPr/>
            </a:pPr>
            <a:fld id="{AE32AF4C-F7DC-487D-830D-C7C140DD0989}" type="slidenum">
              <a:rPr lang="zh-TW" altLang="en-US" smtClean="0"/>
              <a:pPr>
                <a:defRPr/>
              </a:pPr>
              <a:t>35</a:t>
            </a:fld>
            <a:endParaRPr lang="zh-TW" altLang="en-US"/>
          </a:p>
        </p:txBody>
      </p:sp>
    </p:spTree>
    <p:extLst>
      <p:ext uri="{BB962C8B-B14F-4D97-AF65-F5344CB8AC3E}">
        <p14:creationId xmlns:p14="http://schemas.microsoft.com/office/powerpoint/2010/main" val="9943207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71600" y="764704"/>
            <a:ext cx="7128792" cy="652934"/>
          </a:xfrm>
          <a:solidFill>
            <a:srgbClr val="FFEFFF"/>
          </a:solidFill>
          <a:ln w="19050">
            <a:solidFill>
              <a:schemeClr val="accent6">
                <a:lumMod val="50000"/>
              </a:schemeClr>
            </a:solidFill>
          </a:ln>
        </p:spPr>
        <p:txBody>
          <a:bodyPr/>
          <a:lstStyle/>
          <a:p>
            <a:r>
              <a:rPr lang="zh-TW" altLang="en-US" sz="2400" dirty="0" smtClean="0"/>
              <a:t>          </a:t>
            </a:r>
            <a:r>
              <a:rPr lang="en-US" altLang="zh-TW" sz="2400" b="1" dirty="0" smtClean="0">
                <a:solidFill>
                  <a:srgbClr val="FF0000"/>
                </a:solidFill>
                <a:latin typeface="+mn-ea"/>
                <a:ea typeface="+mn-ea"/>
              </a:rPr>
              <a:t>3</a:t>
            </a:r>
            <a:r>
              <a:rPr lang="zh-TW" altLang="en-US" sz="2400" b="1" dirty="0" smtClean="0">
                <a:solidFill>
                  <a:srgbClr val="FF0000"/>
                </a:solidFill>
                <a:latin typeface="+mn-ea"/>
                <a:ea typeface="+mn-ea"/>
              </a:rPr>
              <a:t>、身心</a:t>
            </a:r>
            <a:r>
              <a:rPr lang="zh-TW" altLang="en-US" sz="2400" b="1" dirty="0">
                <a:solidFill>
                  <a:srgbClr val="FF0000"/>
                </a:solidFill>
                <a:latin typeface="+mn-ea"/>
                <a:ea typeface="+mn-ea"/>
              </a:rPr>
              <a:t>障礙類別</a:t>
            </a:r>
            <a:r>
              <a:rPr lang="zh-TW" altLang="en-US" sz="2400" b="1" dirty="0" smtClean="0">
                <a:solidFill>
                  <a:srgbClr val="FF0000"/>
                </a:solidFill>
                <a:latin typeface="+mn-ea"/>
                <a:ea typeface="+mn-ea"/>
              </a:rPr>
              <a:t>新制</a:t>
            </a:r>
            <a:r>
              <a:rPr lang="en-US" altLang="zh-TW" sz="2400" b="1" dirty="0" smtClean="0">
                <a:solidFill>
                  <a:srgbClr val="FF0000"/>
                </a:solidFill>
                <a:latin typeface="+mn-ea"/>
                <a:ea typeface="+mn-ea"/>
              </a:rPr>
              <a:t>8</a:t>
            </a:r>
            <a:r>
              <a:rPr lang="zh-TW" altLang="en-US" sz="2400" b="1" dirty="0" smtClean="0">
                <a:solidFill>
                  <a:srgbClr val="FF0000"/>
                </a:solidFill>
                <a:latin typeface="+mn-ea"/>
                <a:ea typeface="+mn-ea"/>
              </a:rPr>
              <a:t>類與舊制</a:t>
            </a:r>
            <a:r>
              <a:rPr lang="en-US" altLang="zh-TW" sz="2400" b="1" dirty="0" smtClean="0">
                <a:solidFill>
                  <a:srgbClr val="FF0000"/>
                </a:solidFill>
                <a:latin typeface="+mn-ea"/>
                <a:ea typeface="+mn-ea"/>
              </a:rPr>
              <a:t>16</a:t>
            </a:r>
            <a:r>
              <a:rPr lang="zh-TW" altLang="en-US" sz="2400" b="1" dirty="0" smtClean="0">
                <a:solidFill>
                  <a:srgbClr val="FF0000"/>
                </a:solidFill>
                <a:latin typeface="+mn-ea"/>
                <a:ea typeface="+mn-ea"/>
              </a:rPr>
              <a:t>類對應</a:t>
            </a:r>
            <a:r>
              <a:rPr lang="zh-TW" altLang="en-US" sz="2400" b="1" dirty="0">
                <a:solidFill>
                  <a:srgbClr val="FF0000"/>
                </a:solidFill>
                <a:latin typeface="+mn-ea"/>
                <a:ea typeface="+mn-ea"/>
              </a:rPr>
              <a:t>表</a:t>
            </a:r>
          </a:p>
        </p:txBody>
      </p:sp>
      <p:graphicFrame>
        <p:nvGraphicFramePr>
          <p:cNvPr id="6" name="內容版面配置區 5"/>
          <p:cNvGraphicFramePr>
            <a:graphicFrameLocks noGrp="1"/>
          </p:cNvGraphicFramePr>
          <p:nvPr>
            <p:ph sz="quarter" idx="1"/>
            <p:extLst>
              <p:ext uri="{D42A27DB-BD31-4B8C-83A1-F6EECF244321}">
                <p14:modId xmlns:p14="http://schemas.microsoft.com/office/powerpoint/2010/main" val="3873983403"/>
              </p:ext>
            </p:extLst>
          </p:nvPr>
        </p:nvGraphicFramePr>
        <p:xfrm>
          <a:off x="971600" y="1657350"/>
          <a:ext cx="7128791" cy="4651969"/>
        </p:xfrm>
        <a:graphic>
          <a:graphicData uri="http://schemas.openxmlformats.org/drawingml/2006/table">
            <a:tbl>
              <a:tblPr firstRow="1" firstCol="1" lastRow="1" lastCol="1" bandRow="1" bandCol="1"/>
              <a:tblGrid>
                <a:gridCol w="1901563"/>
                <a:gridCol w="2613614"/>
                <a:gridCol w="2613614"/>
              </a:tblGrid>
              <a:tr h="250780">
                <a:tc rowSpan="2">
                  <a:txBody>
                    <a:bodyPr/>
                    <a:lstStyle/>
                    <a:p>
                      <a:pPr algn="ctr">
                        <a:lnSpc>
                          <a:spcPts val="1500"/>
                        </a:lnSpc>
                        <a:spcAft>
                          <a:spcPts val="0"/>
                        </a:spcAft>
                      </a:pPr>
                      <a:r>
                        <a:rPr lang="zh-TW" sz="1200" b="1" kern="100" dirty="0">
                          <a:solidFill>
                            <a:srgbClr val="FF00FF"/>
                          </a:solidFill>
                          <a:effectLst/>
                          <a:latin typeface="Times New Roman"/>
                          <a:ea typeface="標楷體"/>
                        </a:rPr>
                        <a:t>新制身心障礙類別</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gridSpan="2">
                  <a:txBody>
                    <a:bodyPr/>
                    <a:lstStyle/>
                    <a:p>
                      <a:pPr marL="304800" algn="ctr">
                        <a:lnSpc>
                          <a:spcPts val="1500"/>
                        </a:lnSpc>
                        <a:spcAft>
                          <a:spcPts val="0"/>
                        </a:spcAft>
                      </a:pPr>
                      <a:r>
                        <a:rPr lang="zh-TW" sz="1200" b="1" kern="100" dirty="0">
                          <a:solidFill>
                            <a:srgbClr val="FF00FF"/>
                          </a:solidFill>
                          <a:effectLst/>
                          <a:latin typeface="Times New Roman"/>
                          <a:ea typeface="標楷體"/>
                        </a:rPr>
                        <a:t>舊制身心障礙類別代碼</a:t>
                      </a:r>
                      <a:endParaRPr lang="zh-TW" sz="1200" kern="100" dirty="0">
                        <a:solidFill>
                          <a:srgbClr val="FF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lang="zh-TW" altLang="en-US"/>
                    </a:p>
                  </a:txBody>
                  <a:tcPr/>
                </a:tc>
              </a:tr>
              <a:tr h="250780">
                <a:tc vMerge="1">
                  <a:txBody>
                    <a:bodyPr/>
                    <a:lstStyle/>
                    <a:p>
                      <a:endParaRPr lang="zh-TW" altLang="en-US"/>
                    </a:p>
                  </a:txBody>
                  <a:tcPr/>
                </a:tc>
                <a:tc>
                  <a:txBody>
                    <a:bodyPr/>
                    <a:lstStyle/>
                    <a:p>
                      <a:pPr algn="ctr">
                        <a:lnSpc>
                          <a:spcPts val="1500"/>
                        </a:lnSpc>
                        <a:spcAft>
                          <a:spcPts val="0"/>
                        </a:spcAft>
                      </a:pPr>
                      <a:r>
                        <a:rPr lang="zh-TW" sz="1200" b="1" kern="100" dirty="0">
                          <a:solidFill>
                            <a:srgbClr val="FF00FF"/>
                          </a:solidFill>
                          <a:effectLst/>
                          <a:latin typeface="Times New Roman"/>
                          <a:ea typeface="標楷體"/>
                        </a:rPr>
                        <a:t>代碼</a:t>
                      </a:r>
                      <a:endParaRPr lang="zh-TW" sz="1200" kern="100" dirty="0">
                        <a:solidFill>
                          <a:srgbClr val="FF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304800" algn="ctr">
                        <a:lnSpc>
                          <a:spcPts val="1500"/>
                        </a:lnSpc>
                        <a:spcAft>
                          <a:spcPts val="0"/>
                        </a:spcAft>
                      </a:pPr>
                      <a:r>
                        <a:rPr lang="zh-TW" sz="1200" b="1" kern="100" dirty="0">
                          <a:solidFill>
                            <a:srgbClr val="FF00FF"/>
                          </a:solidFill>
                          <a:effectLst/>
                          <a:latin typeface="Times New Roman"/>
                          <a:ea typeface="標楷體"/>
                        </a:rPr>
                        <a:t>類別</a:t>
                      </a:r>
                      <a:endParaRPr lang="zh-TW" sz="1200" kern="100" dirty="0">
                        <a:solidFill>
                          <a:srgbClr val="FF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00936">
                <a:tc rowSpan="6">
                  <a:txBody>
                    <a:bodyPr/>
                    <a:lstStyle/>
                    <a:p>
                      <a:pPr>
                        <a:lnSpc>
                          <a:spcPts val="1500"/>
                        </a:lnSpc>
                        <a:spcAft>
                          <a:spcPts val="0"/>
                        </a:spcAft>
                      </a:pPr>
                      <a:r>
                        <a:rPr lang="zh-TW" sz="1200" kern="100" dirty="0">
                          <a:solidFill>
                            <a:srgbClr val="C00000"/>
                          </a:solidFill>
                          <a:effectLst/>
                          <a:latin typeface="Times New Roman"/>
                          <a:ea typeface="標楷體"/>
                        </a:rPr>
                        <a:t>第一類 神經系統構造及精神、心智功能</a:t>
                      </a:r>
                      <a:endParaRPr lang="zh-TW" sz="1200" kern="100" dirty="0">
                        <a:solidFill>
                          <a:srgbClr val="C0000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500"/>
                        </a:lnSpc>
                        <a:spcAft>
                          <a:spcPts val="0"/>
                        </a:spcAft>
                      </a:pPr>
                      <a:r>
                        <a:rPr lang="en-US" sz="1200" kern="100">
                          <a:solidFill>
                            <a:srgbClr val="C00000"/>
                          </a:solidFill>
                          <a:effectLst/>
                          <a:latin typeface="Times New Roman"/>
                          <a:ea typeface="標楷體"/>
                        </a:rPr>
                        <a:t>06</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a:solidFill>
                            <a:srgbClr val="C00000"/>
                          </a:solidFill>
                          <a:effectLst/>
                          <a:latin typeface="Times New Roman"/>
                          <a:ea typeface="標楷體"/>
                        </a:rPr>
                        <a:t>智能障礙者</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vMerge="1">
                  <a:txBody>
                    <a:bodyPr/>
                    <a:lstStyle/>
                    <a:p>
                      <a:endParaRPr lang="zh-TW" altLang="en-US"/>
                    </a:p>
                  </a:txBody>
                  <a:tcPr/>
                </a:tc>
                <a:tc>
                  <a:txBody>
                    <a:bodyPr/>
                    <a:lstStyle/>
                    <a:p>
                      <a:pPr algn="ctr">
                        <a:lnSpc>
                          <a:spcPts val="1500"/>
                        </a:lnSpc>
                        <a:spcAft>
                          <a:spcPts val="0"/>
                        </a:spcAft>
                      </a:pPr>
                      <a:r>
                        <a:rPr lang="en-US" sz="1200" kern="100" dirty="0">
                          <a:solidFill>
                            <a:srgbClr val="C00000"/>
                          </a:solidFill>
                          <a:effectLst/>
                          <a:latin typeface="Times New Roman"/>
                          <a:ea typeface="標楷體"/>
                        </a:rPr>
                        <a:t>09</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a:solidFill>
                            <a:srgbClr val="C00000"/>
                          </a:solidFill>
                          <a:effectLst/>
                          <a:latin typeface="Times New Roman"/>
                          <a:ea typeface="標楷體"/>
                        </a:rPr>
                        <a:t>植物人</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vMerge="1">
                  <a:txBody>
                    <a:bodyPr/>
                    <a:lstStyle/>
                    <a:p>
                      <a:endParaRPr lang="zh-TW" altLang="en-US"/>
                    </a:p>
                  </a:txBody>
                  <a:tcPr/>
                </a:tc>
                <a:tc>
                  <a:txBody>
                    <a:bodyPr/>
                    <a:lstStyle/>
                    <a:p>
                      <a:pPr algn="ctr">
                        <a:lnSpc>
                          <a:spcPts val="1500"/>
                        </a:lnSpc>
                        <a:spcAft>
                          <a:spcPts val="0"/>
                        </a:spcAft>
                      </a:pPr>
                      <a:r>
                        <a:rPr lang="en-US" sz="1200" kern="100" dirty="0">
                          <a:solidFill>
                            <a:srgbClr val="C00000"/>
                          </a:solidFill>
                          <a:effectLst/>
                          <a:latin typeface="Times New Roman"/>
                          <a:ea typeface="標楷體"/>
                        </a:rPr>
                        <a:t>10</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C00000"/>
                          </a:solidFill>
                          <a:effectLst/>
                          <a:latin typeface="Times New Roman"/>
                          <a:ea typeface="標楷體"/>
                        </a:rPr>
                        <a:t>失智症者</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vMerge="1">
                  <a:txBody>
                    <a:bodyPr/>
                    <a:lstStyle/>
                    <a:p>
                      <a:endParaRPr lang="zh-TW" altLang="en-US"/>
                    </a:p>
                  </a:txBody>
                  <a:tcPr/>
                </a:tc>
                <a:tc>
                  <a:txBody>
                    <a:bodyPr/>
                    <a:lstStyle/>
                    <a:p>
                      <a:pPr algn="ctr">
                        <a:lnSpc>
                          <a:spcPts val="1500"/>
                        </a:lnSpc>
                        <a:spcAft>
                          <a:spcPts val="0"/>
                        </a:spcAft>
                      </a:pPr>
                      <a:r>
                        <a:rPr lang="en-US" sz="1200" kern="100">
                          <a:solidFill>
                            <a:srgbClr val="C00000"/>
                          </a:solidFill>
                          <a:effectLst/>
                          <a:latin typeface="Times New Roman"/>
                          <a:ea typeface="標楷體"/>
                        </a:rPr>
                        <a:t>11</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C00000"/>
                          </a:solidFill>
                          <a:effectLst/>
                          <a:latin typeface="Times New Roman"/>
                          <a:ea typeface="標楷體"/>
                        </a:rPr>
                        <a:t>自閉症者</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vMerge="1">
                  <a:txBody>
                    <a:bodyPr/>
                    <a:lstStyle/>
                    <a:p>
                      <a:endParaRPr lang="zh-TW" altLang="en-US"/>
                    </a:p>
                  </a:txBody>
                  <a:tcPr/>
                </a:tc>
                <a:tc>
                  <a:txBody>
                    <a:bodyPr/>
                    <a:lstStyle/>
                    <a:p>
                      <a:pPr algn="ctr">
                        <a:lnSpc>
                          <a:spcPts val="1500"/>
                        </a:lnSpc>
                        <a:spcAft>
                          <a:spcPts val="0"/>
                        </a:spcAft>
                      </a:pPr>
                      <a:r>
                        <a:rPr lang="en-US" sz="1200" kern="100">
                          <a:solidFill>
                            <a:srgbClr val="C00000"/>
                          </a:solidFill>
                          <a:effectLst/>
                          <a:latin typeface="Times New Roman"/>
                          <a:ea typeface="標楷體"/>
                        </a:rPr>
                        <a:t>12</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C00000"/>
                          </a:solidFill>
                          <a:effectLst/>
                          <a:latin typeface="Times New Roman"/>
                          <a:ea typeface="標楷體"/>
                        </a:rPr>
                        <a:t>慢性精神病患者</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vMerge="1">
                  <a:txBody>
                    <a:bodyPr/>
                    <a:lstStyle/>
                    <a:p>
                      <a:endParaRPr lang="zh-TW" altLang="en-US"/>
                    </a:p>
                  </a:txBody>
                  <a:tcPr/>
                </a:tc>
                <a:tc>
                  <a:txBody>
                    <a:bodyPr/>
                    <a:lstStyle/>
                    <a:p>
                      <a:pPr algn="ctr">
                        <a:lnSpc>
                          <a:spcPts val="1500"/>
                        </a:lnSpc>
                        <a:spcAft>
                          <a:spcPts val="0"/>
                        </a:spcAft>
                      </a:pPr>
                      <a:r>
                        <a:rPr lang="en-US" sz="1200" kern="100">
                          <a:solidFill>
                            <a:srgbClr val="C00000"/>
                          </a:solidFill>
                          <a:effectLst/>
                          <a:latin typeface="Times New Roman"/>
                          <a:ea typeface="標楷體"/>
                        </a:rPr>
                        <a:t>14</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C00000"/>
                          </a:solidFill>
                          <a:effectLst/>
                          <a:latin typeface="Times New Roman"/>
                          <a:ea typeface="標楷體"/>
                        </a:rPr>
                        <a:t>頑性（難治型）癲癇症者</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300936">
                <a:tc rowSpan="3">
                  <a:txBody>
                    <a:bodyPr/>
                    <a:lstStyle/>
                    <a:p>
                      <a:pPr>
                        <a:lnSpc>
                          <a:spcPts val="1500"/>
                        </a:lnSpc>
                        <a:spcAft>
                          <a:spcPts val="0"/>
                        </a:spcAft>
                      </a:pPr>
                      <a:r>
                        <a:rPr lang="zh-TW" sz="1200" kern="100" dirty="0">
                          <a:solidFill>
                            <a:srgbClr val="0000FF"/>
                          </a:solidFill>
                          <a:effectLst/>
                          <a:latin typeface="Times New Roman"/>
                          <a:ea typeface="標楷體"/>
                        </a:rPr>
                        <a:t>第二類 眼、耳及相關構造與感官功能及疼痛</a:t>
                      </a:r>
                      <a:endParaRPr lang="zh-TW" sz="1200" kern="100" dirty="0">
                        <a:solidFill>
                          <a:srgbClr val="00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lnSpc>
                          <a:spcPts val="1500"/>
                        </a:lnSpc>
                        <a:spcAft>
                          <a:spcPts val="0"/>
                        </a:spcAft>
                      </a:pPr>
                      <a:r>
                        <a:rPr lang="en-US" sz="1200" kern="100" dirty="0">
                          <a:solidFill>
                            <a:srgbClr val="0000FF"/>
                          </a:solidFill>
                          <a:effectLst/>
                          <a:latin typeface="Times New Roman"/>
                          <a:ea typeface="標楷體"/>
                        </a:rPr>
                        <a:t>01</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just">
                        <a:lnSpc>
                          <a:spcPts val="1500"/>
                        </a:lnSpc>
                        <a:spcAft>
                          <a:spcPts val="0"/>
                        </a:spcAft>
                      </a:pPr>
                      <a:r>
                        <a:rPr lang="zh-TW" sz="1200" kern="100">
                          <a:solidFill>
                            <a:srgbClr val="0000FF"/>
                          </a:solidFill>
                          <a:effectLst/>
                          <a:latin typeface="Times New Roman"/>
                          <a:ea typeface="標楷體"/>
                        </a:rPr>
                        <a:t>視覺障礙者</a:t>
                      </a:r>
                      <a:endParaRPr lang="zh-TW" sz="1200" kern="10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300936">
                <a:tc vMerge="1">
                  <a:txBody>
                    <a:bodyPr/>
                    <a:lstStyle/>
                    <a:p>
                      <a:endParaRPr lang="zh-TW" altLang="en-US"/>
                    </a:p>
                  </a:txBody>
                  <a:tcPr/>
                </a:tc>
                <a:tc>
                  <a:txBody>
                    <a:bodyPr/>
                    <a:lstStyle/>
                    <a:p>
                      <a:pPr algn="ctr">
                        <a:lnSpc>
                          <a:spcPts val="1500"/>
                        </a:lnSpc>
                        <a:spcAft>
                          <a:spcPts val="0"/>
                        </a:spcAft>
                      </a:pPr>
                      <a:r>
                        <a:rPr lang="en-US" sz="1200" kern="100" dirty="0">
                          <a:solidFill>
                            <a:srgbClr val="0000FF"/>
                          </a:solidFill>
                          <a:effectLst/>
                          <a:latin typeface="Times New Roman"/>
                          <a:ea typeface="標楷體"/>
                        </a:rPr>
                        <a:t>02</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just">
                        <a:lnSpc>
                          <a:spcPts val="1500"/>
                        </a:lnSpc>
                        <a:spcAft>
                          <a:spcPts val="0"/>
                        </a:spcAft>
                      </a:pPr>
                      <a:r>
                        <a:rPr lang="zh-TW" sz="1200" kern="100" dirty="0">
                          <a:solidFill>
                            <a:srgbClr val="0000FF"/>
                          </a:solidFill>
                          <a:effectLst/>
                          <a:latin typeface="Times New Roman"/>
                          <a:ea typeface="標楷體"/>
                        </a:rPr>
                        <a:t>聽覺機能障礙者</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300936">
                <a:tc vMerge="1">
                  <a:txBody>
                    <a:bodyPr/>
                    <a:lstStyle/>
                    <a:p>
                      <a:endParaRPr lang="zh-TW" altLang="en-US"/>
                    </a:p>
                  </a:txBody>
                  <a:tcPr/>
                </a:tc>
                <a:tc>
                  <a:txBody>
                    <a:bodyPr/>
                    <a:lstStyle/>
                    <a:p>
                      <a:pPr algn="ctr">
                        <a:lnSpc>
                          <a:spcPts val="1500"/>
                        </a:lnSpc>
                        <a:spcAft>
                          <a:spcPts val="0"/>
                        </a:spcAft>
                      </a:pPr>
                      <a:r>
                        <a:rPr lang="en-US" sz="1200" kern="100">
                          <a:solidFill>
                            <a:srgbClr val="0000FF"/>
                          </a:solidFill>
                          <a:effectLst/>
                          <a:latin typeface="Times New Roman"/>
                          <a:ea typeface="標楷體"/>
                        </a:rPr>
                        <a:t>03</a:t>
                      </a:r>
                      <a:endParaRPr lang="zh-TW" sz="1200" kern="10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just">
                        <a:lnSpc>
                          <a:spcPts val="1500"/>
                        </a:lnSpc>
                        <a:spcAft>
                          <a:spcPts val="0"/>
                        </a:spcAft>
                      </a:pPr>
                      <a:r>
                        <a:rPr lang="zh-TW" sz="1200" kern="100" dirty="0">
                          <a:solidFill>
                            <a:srgbClr val="0000FF"/>
                          </a:solidFill>
                          <a:effectLst/>
                          <a:latin typeface="Times New Roman"/>
                          <a:ea typeface="標楷體"/>
                        </a:rPr>
                        <a:t>平衡機能障礙者</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501560">
                <a:tc>
                  <a:txBody>
                    <a:bodyPr/>
                    <a:lstStyle/>
                    <a:p>
                      <a:pPr>
                        <a:lnSpc>
                          <a:spcPts val="1500"/>
                        </a:lnSpc>
                        <a:spcAft>
                          <a:spcPts val="0"/>
                        </a:spcAft>
                      </a:pPr>
                      <a:r>
                        <a:rPr lang="zh-TW" sz="1200" kern="100" dirty="0">
                          <a:solidFill>
                            <a:srgbClr val="990000"/>
                          </a:solidFill>
                          <a:effectLst/>
                          <a:latin typeface="Times New Roman"/>
                          <a:ea typeface="標楷體"/>
                        </a:rPr>
                        <a:t>第三類 涉及聲音與言語構造及其功能</a:t>
                      </a:r>
                      <a:endParaRPr lang="zh-TW" sz="1200" kern="100" dirty="0">
                        <a:solidFill>
                          <a:srgbClr val="99000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ts val="1500"/>
                        </a:lnSpc>
                        <a:spcAft>
                          <a:spcPts val="0"/>
                        </a:spcAft>
                      </a:pPr>
                      <a:r>
                        <a:rPr lang="en-US" sz="1200" kern="100" dirty="0">
                          <a:solidFill>
                            <a:srgbClr val="990000"/>
                          </a:solidFill>
                          <a:effectLst/>
                          <a:latin typeface="Times New Roman"/>
                          <a:ea typeface="標楷體"/>
                        </a:rPr>
                        <a:t>04</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ts val="1500"/>
                        </a:lnSpc>
                        <a:spcAft>
                          <a:spcPts val="0"/>
                        </a:spcAft>
                      </a:pPr>
                      <a:r>
                        <a:rPr lang="zh-TW" sz="1200" kern="100" dirty="0">
                          <a:solidFill>
                            <a:srgbClr val="990000"/>
                          </a:solidFill>
                          <a:effectLst/>
                          <a:latin typeface="Times New Roman"/>
                          <a:ea typeface="標楷體"/>
                        </a:rPr>
                        <a:t>聲音機能或語言機能障礙者</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313475">
                <a:tc rowSpan="3">
                  <a:txBody>
                    <a:bodyPr/>
                    <a:lstStyle/>
                    <a:p>
                      <a:pPr>
                        <a:lnSpc>
                          <a:spcPts val="1500"/>
                        </a:lnSpc>
                        <a:spcAft>
                          <a:spcPts val="0"/>
                        </a:spcAft>
                      </a:pPr>
                      <a:r>
                        <a:rPr lang="zh-TW" sz="1200" kern="100" dirty="0">
                          <a:solidFill>
                            <a:srgbClr val="002060"/>
                          </a:solidFill>
                          <a:effectLst/>
                          <a:latin typeface="Times New Roman"/>
                          <a:ea typeface="標楷體"/>
                        </a:rPr>
                        <a:t>第四類 循環、造血、免疫與呼吸系統構造及其功能</a:t>
                      </a:r>
                      <a:endParaRPr lang="zh-TW" sz="1200" kern="100" dirty="0">
                        <a:solidFill>
                          <a:srgbClr val="00206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ts val="1500"/>
                        </a:lnSpc>
                        <a:spcAft>
                          <a:spcPts val="0"/>
                        </a:spcAft>
                      </a:pPr>
                      <a:r>
                        <a:rPr lang="en-US" sz="1200" kern="100">
                          <a:solidFill>
                            <a:srgbClr val="002060"/>
                          </a:solidFill>
                          <a:effectLst/>
                          <a:latin typeface="Times New Roman"/>
                          <a:ea typeface="標楷體"/>
                        </a:rPr>
                        <a:t>07</a:t>
                      </a:r>
                      <a:endParaRPr lang="zh-TW" sz="1200" kern="10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1500"/>
                        </a:lnSpc>
                        <a:spcAft>
                          <a:spcPts val="0"/>
                        </a:spcAft>
                      </a:pPr>
                      <a:r>
                        <a:rPr lang="zh-TW" sz="1200" kern="100">
                          <a:solidFill>
                            <a:srgbClr val="002060"/>
                          </a:solidFill>
                          <a:effectLst/>
                          <a:latin typeface="Times New Roman"/>
                          <a:ea typeface="標楷體"/>
                        </a:rPr>
                        <a:t>重要器官失去功能者</a:t>
                      </a:r>
                      <a:r>
                        <a:rPr lang="zh-TW" sz="1200" kern="0">
                          <a:solidFill>
                            <a:srgbClr val="002060"/>
                          </a:solidFill>
                          <a:effectLst/>
                          <a:latin typeface="Times New Roman"/>
                          <a:ea typeface="標楷體"/>
                        </a:rPr>
                        <a:t>—</a:t>
                      </a:r>
                      <a:r>
                        <a:rPr lang="zh-TW" sz="1200" kern="100">
                          <a:solidFill>
                            <a:srgbClr val="002060"/>
                          </a:solidFill>
                          <a:effectLst/>
                          <a:latin typeface="Times New Roman"/>
                          <a:ea typeface="標楷體"/>
                        </a:rPr>
                        <a:t>心臟</a:t>
                      </a:r>
                      <a:endParaRPr lang="zh-TW" sz="1200" kern="10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13475">
                <a:tc vMerge="1">
                  <a:txBody>
                    <a:bodyPr/>
                    <a:lstStyle/>
                    <a:p>
                      <a:endParaRPr lang="zh-TW" altLang="en-US"/>
                    </a:p>
                  </a:txBody>
                  <a:tcPr/>
                </a:tc>
                <a:tc>
                  <a:txBody>
                    <a:bodyPr/>
                    <a:lstStyle/>
                    <a:p>
                      <a:pPr algn="ctr">
                        <a:lnSpc>
                          <a:spcPts val="1500"/>
                        </a:lnSpc>
                        <a:spcAft>
                          <a:spcPts val="0"/>
                        </a:spcAft>
                      </a:pPr>
                      <a:r>
                        <a:rPr lang="en-US" sz="1200" kern="100" dirty="0">
                          <a:solidFill>
                            <a:srgbClr val="002060"/>
                          </a:solidFill>
                          <a:effectLst/>
                          <a:latin typeface="Times New Roman"/>
                          <a:ea typeface="標楷體"/>
                        </a:rPr>
                        <a:t>07</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1500"/>
                        </a:lnSpc>
                        <a:spcAft>
                          <a:spcPts val="0"/>
                        </a:spcAft>
                      </a:pPr>
                      <a:r>
                        <a:rPr lang="zh-TW" sz="1200" kern="100" dirty="0">
                          <a:solidFill>
                            <a:srgbClr val="002060"/>
                          </a:solidFill>
                          <a:effectLst/>
                          <a:latin typeface="Times New Roman"/>
                          <a:ea typeface="標楷體"/>
                        </a:rPr>
                        <a:t>重要器官失去功能者</a:t>
                      </a:r>
                      <a:r>
                        <a:rPr lang="zh-TW" sz="1200" kern="0" dirty="0">
                          <a:solidFill>
                            <a:srgbClr val="002060"/>
                          </a:solidFill>
                          <a:effectLst/>
                          <a:latin typeface="Times New Roman"/>
                          <a:ea typeface="標楷體"/>
                        </a:rPr>
                        <a:t>—</a:t>
                      </a:r>
                      <a:r>
                        <a:rPr lang="zh-TW" sz="1200" kern="100" dirty="0">
                          <a:solidFill>
                            <a:srgbClr val="002060"/>
                          </a:solidFill>
                          <a:effectLst/>
                          <a:latin typeface="Times New Roman"/>
                          <a:ea typeface="標楷體"/>
                        </a:rPr>
                        <a:t>造血機能</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13475">
                <a:tc vMerge="1">
                  <a:txBody>
                    <a:bodyPr/>
                    <a:lstStyle/>
                    <a:p>
                      <a:endParaRPr lang="zh-TW" altLang="en-US"/>
                    </a:p>
                  </a:txBody>
                  <a:tcPr/>
                </a:tc>
                <a:tc>
                  <a:txBody>
                    <a:bodyPr/>
                    <a:lstStyle/>
                    <a:p>
                      <a:pPr algn="ctr">
                        <a:lnSpc>
                          <a:spcPts val="1500"/>
                        </a:lnSpc>
                        <a:spcAft>
                          <a:spcPts val="0"/>
                        </a:spcAft>
                      </a:pPr>
                      <a:r>
                        <a:rPr lang="en-US" sz="1200" kern="100">
                          <a:solidFill>
                            <a:srgbClr val="002060"/>
                          </a:solidFill>
                          <a:effectLst/>
                          <a:latin typeface="Times New Roman"/>
                          <a:ea typeface="標楷體"/>
                        </a:rPr>
                        <a:t>07</a:t>
                      </a:r>
                      <a:endParaRPr lang="zh-TW" sz="1200" kern="10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1500"/>
                        </a:lnSpc>
                        <a:spcAft>
                          <a:spcPts val="0"/>
                        </a:spcAft>
                      </a:pPr>
                      <a:r>
                        <a:rPr lang="zh-TW" sz="1200" kern="100" dirty="0">
                          <a:solidFill>
                            <a:srgbClr val="002060"/>
                          </a:solidFill>
                          <a:effectLst/>
                          <a:latin typeface="Times New Roman"/>
                          <a:ea typeface="標楷體"/>
                        </a:rPr>
                        <a:t>重要器官失去功能者</a:t>
                      </a:r>
                      <a:r>
                        <a:rPr lang="zh-TW" sz="1200" kern="0" dirty="0">
                          <a:solidFill>
                            <a:srgbClr val="002060"/>
                          </a:solidFill>
                          <a:effectLst/>
                          <a:latin typeface="Times New Roman"/>
                          <a:ea typeface="標楷體"/>
                        </a:rPr>
                        <a:t>—</a:t>
                      </a:r>
                      <a:r>
                        <a:rPr lang="zh-TW" sz="1200" kern="100" dirty="0">
                          <a:solidFill>
                            <a:srgbClr val="002060"/>
                          </a:solidFill>
                          <a:effectLst/>
                          <a:latin typeface="Times New Roman"/>
                          <a:ea typeface="標楷體"/>
                        </a:rPr>
                        <a:t>呼吸器官</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3" name="投影片編號版面配置區 2"/>
          <p:cNvSpPr>
            <a:spLocks noGrp="1"/>
          </p:cNvSpPr>
          <p:nvPr>
            <p:ph type="sldNum" sz="quarter" idx="12"/>
          </p:nvPr>
        </p:nvSpPr>
        <p:spPr/>
        <p:txBody>
          <a:bodyPr/>
          <a:lstStyle/>
          <a:p>
            <a:pPr>
              <a:defRPr/>
            </a:pPr>
            <a:fld id="{AE32AF4C-F7DC-487D-830D-C7C140DD0989}" type="slidenum">
              <a:rPr lang="zh-TW" altLang="en-US" smtClean="0"/>
              <a:pPr>
                <a:defRPr/>
              </a:pPr>
              <a:t>36</a:t>
            </a:fld>
            <a:endParaRPr lang="zh-TW" altLang="en-US"/>
          </a:p>
        </p:txBody>
      </p:sp>
    </p:spTree>
    <p:extLst>
      <p:ext uri="{BB962C8B-B14F-4D97-AF65-F5344CB8AC3E}">
        <p14:creationId xmlns:p14="http://schemas.microsoft.com/office/powerpoint/2010/main" val="4977563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sz="quarter" idx="1"/>
            <p:extLst>
              <p:ext uri="{D42A27DB-BD31-4B8C-83A1-F6EECF244321}">
                <p14:modId xmlns:p14="http://schemas.microsoft.com/office/powerpoint/2010/main" val="66854335"/>
              </p:ext>
            </p:extLst>
          </p:nvPr>
        </p:nvGraphicFramePr>
        <p:xfrm>
          <a:off x="1115617" y="1124742"/>
          <a:ext cx="6840758" cy="5184581"/>
        </p:xfrm>
        <a:graphic>
          <a:graphicData uri="http://schemas.openxmlformats.org/drawingml/2006/table">
            <a:tbl>
              <a:tblPr firstRow="1" firstCol="1" lastRow="1" lastCol="1" bandRow="1" bandCol="1"/>
              <a:tblGrid>
                <a:gridCol w="1824732"/>
                <a:gridCol w="2508013"/>
                <a:gridCol w="2508013"/>
              </a:tblGrid>
              <a:tr h="453197">
                <a:tc rowSpan="4">
                  <a:txBody>
                    <a:bodyPr/>
                    <a:lstStyle/>
                    <a:p>
                      <a:pPr>
                        <a:lnSpc>
                          <a:spcPts val="1500"/>
                        </a:lnSpc>
                        <a:spcAft>
                          <a:spcPts val="0"/>
                        </a:spcAft>
                      </a:pPr>
                      <a:r>
                        <a:rPr lang="zh-TW" sz="1200" kern="100" dirty="0">
                          <a:solidFill>
                            <a:srgbClr val="FF00FF"/>
                          </a:solidFill>
                          <a:effectLst/>
                          <a:latin typeface="Times New Roman"/>
                          <a:ea typeface="標楷體"/>
                        </a:rPr>
                        <a:t>第五類 消化、新陳代謝與內分泌系統相關構造及其功能</a:t>
                      </a:r>
                      <a:endParaRPr lang="zh-TW" sz="1200" kern="100" dirty="0">
                        <a:solidFill>
                          <a:srgbClr val="FF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500"/>
                        </a:lnSpc>
                        <a:spcAft>
                          <a:spcPts val="0"/>
                        </a:spcAft>
                      </a:pPr>
                      <a:r>
                        <a:rPr lang="en-US" sz="1200" kern="100" dirty="0">
                          <a:solidFill>
                            <a:srgbClr val="FF00FF"/>
                          </a:solidFill>
                          <a:effectLst/>
                          <a:latin typeface="Times New Roman"/>
                          <a:ea typeface="標楷體"/>
                        </a:rPr>
                        <a:t>07</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ts val="1500"/>
                        </a:lnSpc>
                        <a:spcAft>
                          <a:spcPts val="0"/>
                        </a:spcAft>
                      </a:pPr>
                      <a:r>
                        <a:rPr lang="zh-TW" sz="1200" kern="0" dirty="0">
                          <a:solidFill>
                            <a:srgbClr val="FF00FF"/>
                          </a:solidFill>
                          <a:effectLst/>
                          <a:latin typeface="Times New Roman"/>
                          <a:ea typeface="標楷體"/>
                        </a:rPr>
                        <a:t>重要器官失去功能—吞嚥機能</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283249">
                <a:tc vMerge="1">
                  <a:txBody>
                    <a:bodyPr/>
                    <a:lstStyle/>
                    <a:p>
                      <a:endParaRPr lang="zh-TW" altLang="en-US"/>
                    </a:p>
                  </a:txBody>
                  <a:tcPr/>
                </a:tc>
                <a:tc>
                  <a:txBody>
                    <a:bodyPr/>
                    <a:lstStyle/>
                    <a:p>
                      <a:pPr algn="ctr">
                        <a:lnSpc>
                          <a:spcPts val="1500"/>
                        </a:lnSpc>
                        <a:spcAft>
                          <a:spcPts val="0"/>
                        </a:spcAft>
                      </a:pPr>
                      <a:r>
                        <a:rPr lang="en-US" sz="1200" kern="100" dirty="0">
                          <a:solidFill>
                            <a:srgbClr val="FF00FF"/>
                          </a:solidFill>
                          <a:effectLst/>
                          <a:latin typeface="Times New Roman"/>
                          <a:ea typeface="標楷體"/>
                        </a:rPr>
                        <a:t>07</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ts val="1500"/>
                        </a:lnSpc>
                        <a:spcAft>
                          <a:spcPts val="0"/>
                        </a:spcAft>
                      </a:pPr>
                      <a:r>
                        <a:rPr lang="zh-TW" sz="1200" kern="0" dirty="0">
                          <a:solidFill>
                            <a:srgbClr val="FF00FF"/>
                          </a:solidFill>
                          <a:effectLst/>
                          <a:latin typeface="Times New Roman"/>
                          <a:ea typeface="標楷體"/>
                        </a:rPr>
                        <a:t>重要器官失去功能—胃</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283249">
                <a:tc vMerge="1">
                  <a:txBody>
                    <a:bodyPr/>
                    <a:lstStyle/>
                    <a:p>
                      <a:endParaRPr lang="zh-TW" altLang="en-US"/>
                    </a:p>
                  </a:txBody>
                  <a:tcPr/>
                </a:tc>
                <a:tc>
                  <a:txBody>
                    <a:bodyPr/>
                    <a:lstStyle/>
                    <a:p>
                      <a:pPr algn="ctr">
                        <a:lnSpc>
                          <a:spcPts val="1500"/>
                        </a:lnSpc>
                        <a:spcAft>
                          <a:spcPts val="0"/>
                        </a:spcAft>
                      </a:pPr>
                      <a:r>
                        <a:rPr lang="en-US" sz="1200" kern="100" dirty="0">
                          <a:solidFill>
                            <a:srgbClr val="FF00FF"/>
                          </a:solidFill>
                          <a:effectLst/>
                          <a:latin typeface="Times New Roman"/>
                          <a:ea typeface="標楷體"/>
                        </a:rPr>
                        <a:t>07</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ts val="1500"/>
                        </a:lnSpc>
                        <a:spcAft>
                          <a:spcPts val="0"/>
                        </a:spcAft>
                      </a:pPr>
                      <a:r>
                        <a:rPr lang="zh-TW" sz="1200" kern="0" dirty="0">
                          <a:solidFill>
                            <a:srgbClr val="FF00FF"/>
                          </a:solidFill>
                          <a:effectLst/>
                          <a:latin typeface="Times New Roman"/>
                          <a:ea typeface="標楷體"/>
                        </a:rPr>
                        <a:t>重要器官失去功能—腸道</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283249">
                <a:tc vMerge="1">
                  <a:txBody>
                    <a:bodyPr/>
                    <a:lstStyle/>
                    <a:p>
                      <a:endParaRPr lang="zh-TW" altLang="en-US"/>
                    </a:p>
                  </a:txBody>
                  <a:tcPr/>
                </a:tc>
                <a:tc>
                  <a:txBody>
                    <a:bodyPr/>
                    <a:lstStyle/>
                    <a:p>
                      <a:pPr algn="ctr">
                        <a:lnSpc>
                          <a:spcPts val="1500"/>
                        </a:lnSpc>
                        <a:spcAft>
                          <a:spcPts val="0"/>
                        </a:spcAft>
                      </a:pPr>
                      <a:r>
                        <a:rPr lang="en-US" sz="1200" kern="100" dirty="0">
                          <a:solidFill>
                            <a:srgbClr val="FF00FF"/>
                          </a:solidFill>
                          <a:effectLst/>
                          <a:latin typeface="Times New Roman"/>
                          <a:ea typeface="標楷體"/>
                        </a:rPr>
                        <a:t>07</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ts val="1500"/>
                        </a:lnSpc>
                        <a:spcAft>
                          <a:spcPts val="0"/>
                        </a:spcAft>
                      </a:pPr>
                      <a:r>
                        <a:rPr lang="zh-TW" sz="1200" kern="0" dirty="0">
                          <a:solidFill>
                            <a:srgbClr val="FF00FF"/>
                          </a:solidFill>
                          <a:effectLst/>
                          <a:latin typeface="Times New Roman"/>
                          <a:ea typeface="標楷體"/>
                        </a:rPr>
                        <a:t>重要器官失去功能—肝臟</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283249">
                <a:tc rowSpan="2">
                  <a:txBody>
                    <a:bodyPr/>
                    <a:lstStyle/>
                    <a:p>
                      <a:pPr>
                        <a:lnSpc>
                          <a:spcPts val="1500"/>
                        </a:lnSpc>
                        <a:spcAft>
                          <a:spcPts val="0"/>
                        </a:spcAft>
                      </a:pPr>
                      <a:r>
                        <a:rPr lang="zh-TW" sz="1200" kern="100" dirty="0">
                          <a:solidFill>
                            <a:srgbClr val="FF0000"/>
                          </a:solidFill>
                          <a:effectLst/>
                          <a:latin typeface="Times New Roman"/>
                          <a:ea typeface="標楷體"/>
                        </a:rPr>
                        <a:t>第六類 泌尿與生殖系統相關構造及其功能</a:t>
                      </a:r>
                      <a:endParaRPr lang="zh-TW" sz="1200" kern="100" dirty="0">
                        <a:solidFill>
                          <a:srgbClr val="FF000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lnSpc>
                          <a:spcPts val="1500"/>
                        </a:lnSpc>
                        <a:spcAft>
                          <a:spcPts val="0"/>
                        </a:spcAft>
                      </a:pPr>
                      <a:r>
                        <a:rPr lang="en-US" sz="1200" kern="100" dirty="0">
                          <a:solidFill>
                            <a:srgbClr val="FF0000"/>
                          </a:solidFill>
                          <a:effectLst/>
                          <a:latin typeface="Times New Roman"/>
                          <a:ea typeface="標楷體"/>
                        </a:rPr>
                        <a:t>07</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just">
                        <a:lnSpc>
                          <a:spcPts val="1500"/>
                        </a:lnSpc>
                        <a:spcAft>
                          <a:spcPts val="0"/>
                        </a:spcAft>
                      </a:pPr>
                      <a:r>
                        <a:rPr lang="zh-TW" sz="1200" kern="0" dirty="0">
                          <a:solidFill>
                            <a:srgbClr val="FF0000"/>
                          </a:solidFill>
                          <a:effectLst/>
                          <a:latin typeface="Times New Roman"/>
                          <a:ea typeface="標楷體"/>
                        </a:rPr>
                        <a:t>重要器官失去功能—腎臟</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396548">
                <a:tc vMerge="1">
                  <a:txBody>
                    <a:bodyPr/>
                    <a:lstStyle/>
                    <a:p>
                      <a:endParaRPr lang="zh-TW" altLang="en-US"/>
                    </a:p>
                  </a:txBody>
                  <a:tcPr/>
                </a:tc>
                <a:tc>
                  <a:txBody>
                    <a:bodyPr/>
                    <a:lstStyle/>
                    <a:p>
                      <a:pPr algn="ctr">
                        <a:lnSpc>
                          <a:spcPts val="1500"/>
                        </a:lnSpc>
                        <a:spcAft>
                          <a:spcPts val="0"/>
                        </a:spcAft>
                      </a:pPr>
                      <a:r>
                        <a:rPr lang="en-US" sz="1200" kern="100" dirty="0">
                          <a:solidFill>
                            <a:srgbClr val="FF0000"/>
                          </a:solidFill>
                          <a:effectLst/>
                          <a:latin typeface="Times New Roman"/>
                          <a:ea typeface="標楷體"/>
                        </a:rPr>
                        <a:t>07</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just">
                        <a:lnSpc>
                          <a:spcPts val="1500"/>
                        </a:lnSpc>
                        <a:spcAft>
                          <a:spcPts val="0"/>
                        </a:spcAft>
                      </a:pPr>
                      <a:r>
                        <a:rPr lang="zh-TW" sz="1200" kern="0" dirty="0">
                          <a:solidFill>
                            <a:srgbClr val="FF0000"/>
                          </a:solidFill>
                          <a:effectLst/>
                          <a:latin typeface="Times New Roman"/>
                          <a:ea typeface="標楷體"/>
                        </a:rPr>
                        <a:t>重要器官失去功能—膀胱</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906395">
                <a:tc>
                  <a:txBody>
                    <a:bodyPr/>
                    <a:lstStyle/>
                    <a:p>
                      <a:pPr>
                        <a:lnSpc>
                          <a:spcPts val="1500"/>
                        </a:lnSpc>
                        <a:spcAft>
                          <a:spcPts val="0"/>
                        </a:spcAft>
                      </a:pPr>
                      <a:r>
                        <a:rPr lang="zh-TW" sz="1200" kern="100" dirty="0">
                          <a:solidFill>
                            <a:srgbClr val="0000FF"/>
                          </a:solidFill>
                          <a:effectLst/>
                          <a:latin typeface="Times New Roman"/>
                          <a:ea typeface="標楷體"/>
                        </a:rPr>
                        <a:t>第七類 神經、肌肉、骨骼之移動相關構造及其功能</a:t>
                      </a:r>
                      <a:endParaRPr lang="zh-TW" sz="1200" kern="100" dirty="0">
                        <a:solidFill>
                          <a:srgbClr val="0000FF"/>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ts val="1500"/>
                        </a:lnSpc>
                        <a:spcAft>
                          <a:spcPts val="0"/>
                        </a:spcAft>
                      </a:pPr>
                      <a:r>
                        <a:rPr lang="en-US" sz="1200" kern="100" dirty="0">
                          <a:solidFill>
                            <a:srgbClr val="0000FF"/>
                          </a:solidFill>
                          <a:effectLst/>
                          <a:latin typeface="Times New Roman"/>
                          <a:ea typeface="標楷體"/>
                        </a:rPr>
                        <a:t>05</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just">
                        <a:lnSpc>
                          <a:spcPts val="1500"/>
                        </a:lnSpc>
                        <a:spcAft>
                          <a:spcPts val="0"/>
                        </a:spcAft>
                      </a:pPr>
                      <a:r>
                        <a:rPr lang="zh-TW" sz="1200" kern="100" dirty="0">
                          <a:solidFill>
                            <a:srgbClr val="0000FF"/>
                          </a:solidFill>
                          <a:effectLst/>
                          <a:latin typeface="Times New Roman"/>
                          <a:ea typeface="標楷體"/>
                        </a:rPr>
                        <a:t>肢體障礙者</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453197">
                <a:tc>
                  <a:txBody>
                    <a:bodyPr/>
                    <a:lstStyle/>
                    <a:p>
                      <a:pPr>
                        <a:lnSpc>
                          <a:spcPts val="1500"/>
                        </a:lnSpc>
                        <a:spcAft>
                          <a:spcPts val="0"/>
                        </a:spcAft>
                      </a:pPr>
                      <a:r>
                        <a:rPr lang="zh-TW" sz="1200" kern="100" dirty="0">
                          <a:solidFill>
                            <a:srgbClr val="7030A0"/>
                          </a:solidFill>
                          <a:effectLst/>
                          <a:latin typeface="Times New Roman"/>
                          <a:ea typeface="標楷體"/>
                        </a:rPr>
                        <a:t>第八類 皮膚與相關構造及其功能</a:t>
                      </a:r>
                      <a:endParaRPr lang="zh-TW" sz="1200" kern="100" dirty="0">
                        <a:solidFill>
                          <a:srgbClr val="7030A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ts val="1500"/>
                        </a:lnSpc>
                        <a:spcAft>
                          <a:spcPts val="0"/>
                        </a:spcAft>
                      </a:pPr>
                      <a:r>
                        <a:rPr lang="en-US" sz="1200" kern="100" dirty="0">
                          <a:solidFill>
                            <a:srgbClr val="7030A0"/>
                          </a:solidFill>
                          <a:effectLst/>
                          <a:latin typeface="Times New Roman"/>
                          <a:ea typeface="標楷體"/>
                        </a:rPr>
                        <a:t>08</a:t>
                      </a:r>
                      <a:endParaRPr lang="zh-TW" sz="1200" kern="100" dirty="0">
                        <a:solidFill>
                          <a:srgbClr val="7030A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just">
                        <a:lnSpc>
                          <a:spcPts val="1500"/>
                        </a:lnSpc>
                        <a:spcAft>
                          <a:spcPts val="0"/>
                        </a:spcAft>
                      </a:pPr>
                      <a:r>
                        <a:rPr lang="zh-TW" sz="1200" kern="100" dirty="0">
                          <a:solidFill>
                            <a:srgbClr val="7030A0"/>
                          </a:solidFill>
                          <a:effectLst/>
                          <a:latin typeface="Times New Roman"/>
                          <a:ea typeface="標楷體"/>
                        </a:rPr>
                        <a:t>顏面損傷者</a:t>
                      </a:r>
                      <a:endParaRPr lang="zh-TW" sz="1200" kern="100" dirty="0">
                        <a:solidFill>
                          <a:srgbClr val="7030A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56057">
                <a:tc rowSpan="3">
                  <a:txBody>
                    <a:bodyPr/>
                    <a:lstStyle/>
                    <a:p>
                      <a:pPr>
                        <a:lnSpc>
                          <a:spcPts val="1500"/>
                        </a:lnSpc>
                        <a:spcAft>
                          <a:spcPts val="0"/>
                        </a:spcAft>
                      </a:pPr>
                      <a:r>
                        <a:rPr lang="zh-TW" sz="1200" kern="100" dirty="0">
                          <a:solidFill>
                            <a:srgbClr val="002060"/>
                          </a:solidFill>
                          <a:effectLst/>
                          <a:latin typeface="Times New Roman"/>
                          <a:ea typeface="標楷體"/>
                        </a:rPr>
                        <a:t>備註：</a:t>
                      </a:r>
                      <a:endParaRPr lang="zh-TW" sz="1200" kern="100" dirty="0">
                        <a:solidFill>
                          <a:srgbClr val="002060"/>
                        </a:solidFill>
                        <a:effectLst/>
                        <a:latin typeface="Times New Roman"/>
                        <a:ea typeface="新細明體"/>
                      </a:endParaRPr>
                    </a:p>
                    <a:p>
                      <a:pPr marR="184150">
                        <a:lnSpc>
                          <a:spcPts val="1500"/>
                        </a:lnSpc>
                        <a:spcAft>
                          <a:spcPts val="0"/>
                        </a:spcAft>
                      </a:pPr>
                      <a:r>
                        <a:rPr lang="zh-TW" sz="1200" kern="100" dirty="0">
                          <a:solidFill>
                            <a:srgbClr val="002060"/>
                          </a:solidFill>
                          <a:effectLst/>
                          <a:latin typeface="Times New Roman"/>
                          <a:ea typeface="標楷體"/>
                        </a:rPr>
                        <a:t>依身心障礙者狀況對應第一至八類</a:t>
                      </a:r>
                      <a:endParaRPr lang="zh-TW" sz="1200" kern="100" dirty="0">
                        <a:solidFill>
                          <a:srgbClr val="002060"/>
                        </a:solidFill>
                        <a:effectLst/>
                        <a:latin typeface="Times New Roman"/>
                        <a:ea typeface="新細明體"/>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500"/>
                        </a:lnSpc>
                        <a:spcAft>
                          <a:spcPts val="0"/>
                        </a:spcAft>
                      </a:pPr>
                      <a:r>
                        <a:rPr lang="en-US" sz="1200" kern="100" dirty="0">
                          <a:solidFill>
                            <a:srgbClr val="002060"/>
                          </a:solidFill>
                          <a:effectLst/>
                          <a:latin typeface="Times New Roman"/>
                          <a:ea typeface="標楷體"/>
                        </a:rPr>
                        <a:t>13</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a:solidFill>
                            <a:srgbClr val="002060"/>
                          </a:solidFill>
                          <a:effectLst/>
                          <a:latin typeface="Times New Roman"/>
                          <a:ea typeface="標楷體"/>
                        </a:rPr>
                        <a:t>多重障礙者</a:t>
                      </a:r>
                      <a:endParaRPr lang="zh-TW" sz="1200" kern="10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679796">
                <a:tc vMerge="1">
                  <a:txBody>
                    <a:bodyPr/>
                    <a:lstStyle/>
                    <a:p>
                      <a:endParaRPr lang="zh-TW" altLang="en-US"/>
                    </a:p>
                  </a:txBody>
                  <a:tcPr/>
                </a:tc>
                <a:tc>
                  <a:txBody>
                    <a:bodyPr/>
                    <a:lstStyle/>
                    <a:p>
                      <a:pPr algn="ctr">
                        <a:lnSpc>
                          <a:spcPts val="1500"/>
                        </a:lnSpc>
                        <a:spcAft>
                          <a:spcPts val="0"/>
                        </a:spcAft>
                      </a:pPr>
                      <a:r>
                        <a:rPr lang="en-US" sz="1200" kern="100" dirty="0">
                          <a:solidFill>
                            <a:srgbClr val="002060"/>
                          </a:solidFill>
                          <a:effectLst/>
                          <a:latin typeface="Times New Roman"/>
                          <a:ea typeface="標楷體"/>
                        </a:rPr>
                        <a:t>15</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002060"/>
                          </a:solidFill>
                          <a:effectLst/>
                          <a:latin typeface="Times New Roman"/>
                          <a:ea typeface="標楷體"/>
                        </a:rPr>
                        <a:t>經中央衛生主管機關認定，因罕見疾病而致身心功能障礙者</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906395">
                <a:tc vMerge="1">
                  <a:txBody>
                    <a:bodyPr/>
                    <a:lstStyle/>
                    <a:p>
                      <a:endParaRPr lang="zh-TW" altLang="en-US"/>
                    </a:p>
                  </a:txBody>
                  <a:tcPr/>
                </a:tc>
                <a:tc>
                  <a:txBody>
                    <a:bodyPr/>
                    <a:lstStyle/>
                    <a:p>
                      <a:pPr algn="ctr">
                        <a:lnSpc>
                          <a:spcPts val="1500"/>
                        </a:lnSpc>
                        <a:spcAft>
                          <a:spcPts val="0"/>
                        </a:spcAft>
                      </a:pPr>
                      <a:r>
                        <a:rPr lang="en-US" sz="1200" kern="100" dirty="0">
                          <a:solidFill>
                            <a:srgbClr val="002060"/>
                          </a:solidFill>
                          <a:effectLst/>
                          <a:latin typeface="Times New Roman"/>
                          <a:ea typeface="標楷體"/>
                        </a:rPr>
                        <a:t>16</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just">
                        <a:lnSpc>
                          <a:spcPts val="1500"/>
                        </a:lnSpc>
                        <a:spcAft>
                          <a:spcPts val="0"/>
                        </a:spcAft>
                      </a:pPr>
                      <a:r>
                        <a:rPr lang="zh-TW" sz="1200" kern="100" dirty="0">
                          <a:solidFill>
                            <a:srgbClr val="002060"/>
                          </a:solidFill>
                          <a:effectLst/>
                          <a:latin typeface="Times New Roman"/>
                          <a:ea typeface="標楷體"/>
                        </a:rPr>
                        <a:t>其他經中央衛生主管機關認定之障礙者（染色體異常、先天代謝異常、先天缺陷）</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bl>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37</a:t>
            </a:fld>
            <a:endParaRPr lang="zh-TW" altLang="en-US"/>
          </a:p>
        </p:txBody>
      </p:sp>
    </p:spTree>
    <p:extLst>
      <p:ext uri="{BB962C8B-B14F-4D97-AF65-F5344CB8AC3E}">
        <p14:creationId xmlns:p14="http://schemas.microsoft.com/office/powerpoint/2010/main" val="39688544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115616" y="764704"/>
            <a:ext cx="6912768" cy="652934"/>
          </a:xfrm>
          <a:solidFill>
            <a:srgbClr val="FFEFFF"/>
          </a:solidFill>
          <a:ln w="19050">
            <a:solidFill>
              <a:schemeClr val="accent6">
                <a:lumMod val="50000"/>
              </a:schemeClr>
            </a:solidFill>
          </a:ln>
        </p:spPr>
        <p:txBody>
          <a:bodyPr/>
          <a:lstStyle/>
          <a:p>
            <a:r>
              <a:rPr lang="zh-TW" altLang="en-US" sz="2400" b="1" dirty="0" smtClean="0">
                <a:solidFill>
                  <a:srgbClr val="FF00FF"/>
                </a:solidFill>
                <a:latin typeface="+mn-ea"/>
                <a:ea typeface="+mn-ea"/>
              </a:rPr>
              <a:t>          </a:t>
            </a:r>
            <a:r>
              <a:rPr lang="en-US" altLang="zh-TW" sz="2400" b="1" dirty="0" smtClean="0">
                <a:solidFill>
                  <a:srgbClr val="FF00FF"/>
                </a:solidFill>
                <a:latin typeface="+mn-ea"/>
                <a:ea typeface="+mn-ea"/>
              </a:rPr>
              <a:t>4</a:t>
            </a:r>
            <a:r>
              <a:rPr lang="zh-TW" altLang="en-US" sz="2400" b="1" dirty="0" smtClean="0">
                <a:solidFill>
                  <a:srgbClr val="FF00FF"/>
                </a:solidFill>
                <a:latin typeface="+mn-ea"/>
                <a:ea typeface="+mn-ea"/>
              </a:rPr>
              <a:t>、特教法</a:t>
            </a:r>
            <a:r>
              <a:rPr lang="zh-TW" altLang="en-US" sz="2400" b="1" dirty="0">
                <a:solidFill>
                  <a:srgbClr val="FF00FF"/>
                </a:solidFill>
                <a:latin typeface="+mn-ea"/>
                <a:ea typeface="+mn-ea"/>
              </a:rPr>
              <a:t>與</a:t>
            </a:r>
            <a:r>
              <a:rPr lang="zh-TW" altLang="en-US" sz="2400" b="1" dirty="0" smtClean="0">
                <a:solidFill>
                  <a:srgbClr val="FF00FF"/>
                </a:solidFill>
                <a:latin typeface="+mn-ea"/>
                <a:ea typeface="+mn-ea"/>
              </a:rPr>
              <a:t>身權法對身心</a:t>
            </a:r>
            <a:r>
              <a:rPr lang="zh-TW" altLang="en-US" sz="2400" b="1" dirty="0">
                <a:solidFill>
                  <a:srgbClr val="FF00FF"/>
                </a:solidFill>
                <a:latin typeface="+mn-ea"/>
                <a:ea typeface="+mn-ea"/>
              </a:rPr>
              <a:t>障礙</a:t>
            </a:r>
            <a:r>
              <a:rPr lang="zh-TW" altLang="en-US" sz="2400" b="1" dirty="0" smtClean="0">
                <a:solidFill>
                  <a:srgbClr val="FF00FF"/>
                </a:solidFill>
                <a:latin typeface="+mn-ea"/>
                <a:ea typeface="+mn-ea"/>
              </a:rPr>
              <a:t>類別之差異</a:t>
            </a:r>
            <a:endParaRPr lang="zh-TW" altLang="en-US" sz="2400" b="1" dirty="0">
              <a:solidFill>
                <a:srgbClr val="FF00FF"/>
              </a:solidFill>
              <a:latin typeface="+mn-ea"/>
              <a:ea typeface="+mn-ea"/>
            </a:endParaRPr>
          </a:p>
        </p:txBody>
      </p:sp>
      <p:graphicFrame>
        <p:nvGraphicFramePr>
          <p:cNvPr id="5" name="內容版面配置區 4"/>
          <p:cNvGraphicFramePr>
            <a:graphicFrameLocks noGrp="1"/>
          </p:cNvGraphicFramePr>
          <p:nvPr>
            <p:ph sz="quarter" idx="1"/>
            <p:extLst>
              <p:ext uri="{D42A27DB-BD31-4B8C-83A1-F6EECF244321}">
                <p14:modId xmlns:p14="http://schemas.microsoft.com/office/powerpoint/2010/main" val="947378034"/>
              </p:ext>
            </p:extLst>
          </p:nvPr>
        </p:nvGraphicFramePr>
        <p:xfrm>
          <a:off x="1115615" y="1628800"/>
          <a:ext cx="6912768" cy="4536503"/>
        </p:xfrm>
        <a:graphic>
          <a:graphicData uri="http://schemas.openxmlformats.org/drawingml/2006/table">
            <a:tbl>
              <a:tblPr firstRow="1" firstCol="1" bandRow="1"/>
              <a:tblGrid>
                <a:gridCol w="2393025"/>
                <a:gridCol w="2393025"/>
                <a:gridCol w="2126718"/>
              </a:tblGrid>
              <a:tr h="326537">
                <a:tc rowSpan="2">
                  <a:txBody>
                    <a:bodyPr/>
                    <a:lstStyle/>
                    <a:p>
                      <a:pPr algn="ctr">
                        <a:lnSpc>
                          <a:spcPts val="1200"/>
                        </a:lnSpc>
                        <a:spcAft>
                          <a:spcPts val="0"/>
                        </a:spcAft>
                      </a:pPr>
                      <a:r>
                        <a:rPr lang="zh-TW" altLang="en-US" sz="1200" kern="100" dirty="0" smtClean="0">
                          <a:solidFill>
                            <a:srgbClr val="C00000"/>
                          </a:solidFill>
                          <a:effectLst/>
                          <a:latin typeface="Times New Roman"/>
                          <a:ea typeface="標楷體"/>
                        </a:rPr>
                        <a:t>特殊教育</a:t>
                      </a:r>
                      <a:r>
                        <a:rPr lang="zh-TW" sz="1200" kern="100" dirty="0" smtClean="0">
                          <a:solidFill>
                            <a:srgbClr val="C00000"/>
                          </a:solidFill>
                          <a:effectLst/>
                          <a:latin typeface="Times New Roman"/>
                          <a:ea typeface="標楷體"/>
                        </a:rPr>
                        <a:t>障礙</a:t>
                      </a:r>
                      <a:r>
                        <a:rPr lang="zh-TW" sz="1200" kern="100" dirty="0">
                          <a:solidFill>
                            <a:srgbClr val="C00000"/>
                          </a:solidFill>
                          <a:effectLst/>
                          <a:latin typeface="Times New Roman"/>
                          <a:ea typeface="標楷體"/>
                        </a:rPr>
                        <a:t>類別</a:t>
                      </a:r>
                      <a:endParaRPr lang="zh-TW" sz="1200" kern="100" dirty="0">
                        <a:solidFill>
                          <a:srgbClr val="C0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gridSpan="2">
                  <a:txBody>
                    <a:bodyPr/>
                    <a:lstStyle/>
                    <a:p>
                      <a:pPr algn="ctr">
                        <a:lnSpc>
                          <a:spcPts val="1200"/>
                        </a:lnSpc>
                        <a:spcAft>
                          <a:spcPts val="0"/>
                        </a:spcAft>
                      </a:pPr>
                      <a:r>
                        <a:rPr lang="zh-TW" sz="1200" kern="100">
                          <a:solidFill>
                            <a:srgbClr val="C00000"/>
                          </a:solidFill>
                          <a:effectLst/>
                          <a:latin typeface="Times New Roman"/>
                          <a:ea typeface="標楷體"/>
                        </a:rPr>
                        <a:t>社政衛福核發身心障礙類別</a:t>
                      </a:r>
                      <a:endParaRPr lang="zh-TW" sz="1200" kern="10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hMerge="1">
                  <a:txBody>
                    <a:bodyPr/>
                    <a:lstStyle/>
                    <a:p>
                      <a:endParaRPr lang="zh-TW" altLang="en-US"/>
                    </a:p>
                  </a:txBody>
                  <a:tcPr/>
                </a:tc>
              </a:tr>
              <a:tr h="586301">
                <a:tc vMerge="1">
                  <a:txBody>
                    <a:bodyPr/>
                    <a:lstStyle/>
                    <a:p>
                      <a:endParaRPr lang="zh-TW" altLang="en-US"/>
                    </a:p>
                  </a:txBody>
                  <a:tcPr/>
                </a:tc>
                <a:tc>
                  <a:txBody>
                    <a:bodyPr/>
                    <a:lstStyle/>
                    <a:p>
                      <a:pPr algn="ctr">
                        <a:lnSpc>
                          <a:spcPts val="1200"/>
                        </a:lnSpc>
                        <a:spcAft>
                          <a:spcPts val="0"/>
                        </a:spcAft>
                      </a:pPr>
                      <a:r>
                        <a:rPr lang="zh-TW" sz="1200" kern="100" dirty="0">
                          <a:solidFill>
                            <a:srgbClr val="C00000"/>
                          </a:solidFill>
                          <a:effectLst/>
                          <a:latin typeface="Times New Roman"/>
                          <a:ea typeface="標楷體"/>
                        </a:rPr>
                        <a:t>舊制障別</a:t>
                      </a:r>
                      <a:endParaRPr lang="zh-TW" sz="1200" kern="100" dirty="0">
                        <a:solidFill>
                          <a:srgbClr val="C00000"/>
                        </a:solidFill>
                        <a:effectLst/>
                        <a:latin typeface="Times New Roman"/>
                        <a:ea typeface="新細明體"/>
                      </a:endParaRPr>
                    </a:p>
                    <a:p>
                      <a:pPr algn="ctr">
                        <a:lnSpc>
                          <a:spcPts val="1200"/>
                        </a:lnSpc>
                        <a:spcAft>
                          <a:spcPts val="0"/>
                        </a:spcAft>
                      </a:pPr>
                      <a:r>
                        <a:rPr lang="en-US" sz="1200" kern="100" dirty="0">
                          <a:solidFill>
                            <a:srgbClr val="C00000"/>
                          </a:solidFill>
                          <a:effectLst/>
                          <a:latin typeface="標楷體"/>
                          <a:ea typeface="新細明體"/>
                        </a:rPr>
                        <a:t>(</a:t>
                      </a:r>
                      <a:r>
                        <a:rPr lang="zh-TW" sz="1200" kern="100" dirty="0">
                          <a:solidFill>
                            <a:srgbClr val="C00000"/>
                          </a:solidFill>
                          <a:effectLst/>
                          <a:latin typeface="Times New Roman"/>
                          <a:ea typeface="標楷體"/>
                        </a:rPr>
                        <a:t>身障手冊）</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200"/>
                        </a:lnSpc>
                        <a:spcAft>
                          <a:spcPts val="0"/>
                        </a:spcAft>
                      </a:pPr>
                      <a:r>
                        <a:rPr lang="zh-TW" sz="1200" kern="100" dirty="0">
                          <a:solidFill>
                            <a:srgbClr val="C00000"/>
                          </a:solidFill>
                          <a:effectLst/>
                          <a:latin typeface="Times New Roman"/>
                          <a:ea typeface="標楷體"/>
                        </a:rPr>
                        <a:t>新制障別</a:t>
                      </a:r>
                      <a:endParaRPr lang="zh-TW" sz="1200" kern="100" dirty="0">
                        <a:solidFill>
                          <a:srgbClr val="C00000"/>
                        </a:solidFill>
                        <a:effectLst/>
                        <a:latin typeface="Times New Roman"/>
                        <a:ea typeface="新細明體"/>
                      </a:endParaRPr>
                    </a:p>
                    <a:p>
                      <a:pPr algn="ctr">
                        <a:lnSpc>
                          <a:spcPts val="1200"/>
                        </a:lnSpc>
                        <a:spcAft>
                          <a:spcPts val="0"/>
                        </a:spcAft>
                      </a:pPr>
                      <a:r>
                        <a:rPr lang="zh-TW" sz="1200" kern="100" dirty="0">
                          <a:solidFill>
                            <a:srgbClr val="C00000"/>
                          </a:solidFill>
                          <a:effectLst/>
                          <a:latin typeface="Times New Roman"/>
                          <a:ea typeface="標楷體"/>
                        </a:rPr>
                        <a:t>可能編碼</a:t>
                      </a:r>
                      <a:endParaRPr lang="zh-TW" sz="1200" kern="100" dirty="0">
                        <a:solidFill>
                          <a:srgbClr val="C00000"/>
                        </a:solidFill>
                        <a:effectLst/>
                        <a:latin typeface="Times New Roman"/>
                        <a:ea typeface="新細明體"/>
                      </a:endParaRPr>
                    </a:p>
                    <a:p>
                      <a:pPr algn="ctr">
                        <a:lnSpc>
                          <a:spcPts val="1200"/>
                        </a:lnSpc>
                        <a:spcAft>
                          <a:spcPts val="0"/>
                        </a:spcAft>
                      </a:pPr>
                      <a:r>
                        <a:rPr lang="en-US" sz="1200" kern="100" dirty="0">
                          <a:solidFill>
                            <a:srgbClr val="C00000"/>
                          </a:solidFill>
                          <a:effectLst/>
                          <a:latin typeface="標楷體"/>
                          <a:ea typeface="新細明體"/>
                        </a:rPr>
                        <a:t>(</a:t>
                      </a:r>
                      <a:r>
                        <a:rPr lang="zh-TW" sz="1200" kern="100" dirty="0">
                          <a:solidFill>
                            <a:srgbClr val="C00000"/>
                          </a:solidFill>
                          <a:effectLst/>
                          <a:latin typeface="Times New Roman"/>
                          <a:ea typeface="標楷體"/>
                        </a:rPr>
                        <a:t>身障證明）</a:t>
                      </a:r>
                      <a:endParaRPr lang="zh-TW" sz="1200" kern="100" dirty="0">
                        <a:solidFill>
                          <a:srgbClr val="C0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409597">
                <a:tc>
                  <a:txBody>
                    <a:bodyPr/>
                    <a:lstStyle/>
                    <a:p>
                      <a:pPr algn="ctr">
                        <a:lnSpc>
                          <a:spcPts val="1200"/>
                        </a:lnSpc>
                        <a:spcAft>
                          <a:spcPts val="0"/>
                        </a:spcAft>
                      </a:pPr>
                      <a:r>
                        <a:rPr lang="zh-TW" sz="1200" kern="100" dirty="0">
                          <a:solidFill>
                            <a:srgbClr val="FF00FF"/>
                          </a:solidFill>
                          <a:effectLst/>
                          <a:latin typeface="Times New Roman"/>
                          <a:ea typeface="標楷體"/>
                        </a:rPr>
                        <a:t>智能障礙</a:t>
                      </a:r>
                      <a:endParaRPr lang="zh-TW" sz="1200" kern="100" dirty="0">
                        <a:solidFill>
                          <a:srgbClr val="FF00FF"/>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ts val="1200"/>
                        </a:lnSpc>
                        <a:spcAft>
                          <a:spcPts val="0"/>
                        </a:spcAft>
                      </a:pPr>
                      <a:r>
                        <a:rPr lang="zh-TW" sz="1200" kern="100" dirty="0">
                          <a:solidFill>
                            <a:srgbClr val="FF00FF"/>
                          </a:solidFill>
                          <a:effectLst/>
                          <a:latin typeface="Times New Roman"/>
                          <a:ea typeface="標楷體"/>
                        </a:rPr>
                        <a:t>智能障礙</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ts val="1200"/>
                        </a:lnSpc>
                        <a:spcAft>
                          <a:spcPts val="0"/>
                        </a:spcAft>
                      </a:pPr>
                      <a:r>
                        <a:rPr lang="en-US" sz="1200" kern="100" dirty="0">
                          <a:solidFill>
                            <a:srgbClr val="FF00FF"/>
                          </a:solidFill>
                          <a:effectLst/>
                          <a:latin typeface="Times New Roman"/>
                          <a:ea typeface="標楷體"/>
                        </a:rPr>
                        <a:t>b117</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346081">
                <a:tc>
                  <a:txBody>
                    <a:bodyPr/>
                    <a:lstStyle/>
                    <a:p>
                      <a:pPr algn="ctr">
                        <a:lnSpc>
                          <a:spcPts val="1200"/>
                        </a:lnSpc>
                        <a:spcAft>
                          <a:spcPts val="0"/>
                        </a:spcAft>
                      </a:pPr>
                      <a:r>
                        <a:rPr lang="zh-TW" sz="1200" kern="100" dirty="0">
                          <a:solidFill>
                            <a:srgbClr val="002060"/>
                          </a:solidFill>
                          <a:effectLst/>
                          <a:latin typeface="Times New Roman"/>
                          <a:ea typeface="標楷體"/>
                        </a:rPr>
                        <a:t>視覺障礙</a:t>
                      </a:r>
                      <a:endParaRPr lang="zh-TW" sz="1200" kern="100" dirty="0">
                        <a:solidFill>
                          <a:srgbClr val="00206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ts val="1200"/>
                        </a:lnSpc>
                        <a:spcAft>
                          <a:spcPts val="0"/>
                        </a:spcAft>
                      </a:pPr>
                      <a:r>
                        <a:rPr lang="zh-TW" sz="1200" kern="100" dirty="0">
                          <a:solidFill>
                            <a:srgbClr val="002060"/>
                          </a:solidFill>
                          <a:effectLst/>
                          <a:latin typeface="Times New Roman"/>
                          <a:ea typeface="標楷體"/>
                        </a:rPr>
                        <a:t>視覺障礙</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a:lnSpc>
                          <a:spcPts val="1200"/>
                        </a:lnSpc>
                        <a:spcAft>
                          <a:spcPts val="0"/>
                        </a:spcAft>
                      </a:pPr>
                      <a:r>
                        <a:rPr lang="en-US" sz="1200" kern="100" dirty="0">
                          <a:solidFill>
                            <a:srgbClr val="002060"/>
                          </a:solidFill>
                          <a:effectLst/>
                          <a:latin typeface="Times New Roman"/>
                          <a:ea typeface="標楷體"/>
                        </a:rPr>
                        <a:t>b210</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327351">
                <a:tc>
                  <a:txBody>
                    <a:bodyPr/>
                    <a:lstStyle/>
                    <a:p>
                      <a:pPr algn="ctr">
                        <a:lnSpc>
                          <a:spcPts val="1200"/>
                        </a:lnSpc>
                        <a:spcAft>
                          <a:spcPts val="0"/>
                        </a:spcAft>
                      </a:pPr>
                      <a:r>
                        <a:rPr lang="zh-TW" sz="1200" kern="100" dirty="0">
                          <a:solidFill>
                            <a:srgbClr val="FF0000"/>
                          </a:solidFill>
                          <a:effectLst/>
                          <a:latin typeface="Times New Roman"/>
                          <a:ea typeface="標楷體"/>
                        </a:rPr>
                        <a:t>聽覺障礙</a:t>
                      </a:r>
                      <a:endParaRPr lang="zh-TW" sz="1200" kern="100" dirty="0">
                        <a:solidFill>
                          <a:srgbClr val="FF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ts val="1200"/>
                        </a:lnSpc>
                        <a:spcAft>
                          <a:spcPts val="0"/>
                        </a:spcAft>
                      </a:pPr>
                      <a:r>
                        <a:rPr lang="zh-TW" sz="1200" kern="100" dirty="0">
                          <a:solidFill>
                            <a:srgbClr val="FF0000"/>
                          </a:solidFill>
                          <a:effectLst/>
                          <a:latin typeface="Times New Roman"/>
                          <a:ea typeface="標楷體"/>
                        </a:rPr>
                        <a:t>聽覺障礙</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ts val="1200"/>
                        </a:lnSpc>
                        <a:spcAft>
                          <a:spcPts val="0"/>
                        </a:spcAft>
                      </a:pPr>
                      <a:r>
                        <a:rPr lang="en-US" sz="1200" kern="100" dirty="0">
                          <a:solidFill>
                            <a:srgbClr val="FF0000"/>
                          </a:solidFill>
                          <a:effectLst/>
                          <a:latin typeface="Times New Roman"/>
                          <a:ea typeface="標楷體"/>
                        </a:rPr>
                        <a:t>b230</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1172601">
                <a:tc>
                  <a:txBody>
                    <a:bodyPr/>
                    <a:lstStyle/>
                    <a:p>
                      <a:pPr algn="ctr">
                        <a:lnSpc>
                          <a:spcPts val="1200"/>
                        </a:lnSpc>
                        <a:spcAft>
                          <a:spcPts val="0"/>
                        </a:spcAft>
                      </a:pPr>
                      <a:r>
                        <a:rPr lang="zh-TW" sz="1200" kern="100" dirty="0">
                          <a:solidFill>
                            <a:srgbClr val="0000FF"/>
                          </a:solidFill>
                          <a:effectLst/>
                          <a:latin typeface="Times New Roman"/>
                          <a:ea typeface="標楷體"/>
                        </a:rPr>
                        <a:t>語言障礙</a:t>
                      </a:r>
                      <a:endParaRPr lang="zh-TW" sz="1200" kern="100" dirty="0">
                        <a:solidFill>
                          <a:srgbClr val="0000FF"/>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indent="304800">
                        <a:lnSpc>
                          <a:spcPts val="1200"/>
                        </a:lnSpc>
                        <a:spcAft>
                          <a:spcPts val="0"/>
                        </a:spcAft>
                      </a:pPr>
                      <a:r>
                        <a:rPr lang="zh-TW" altLang="en-US" sz="1200" kern="100" dirty="0" smtClean="0">
                          <a:solidFill>
                            <a:srgbClr val="0000FF"/>
                          </a:solidFill>
                          <a:effectLst/>
                          <a:latin typeface="Times New Roman"/>
                          <a:ea typeface="標楷體"/>
                        </a:rPr>
                        <a:t>            </a:t>
                      </a:r>
                      <a:r>
                        <a:rPr lang="zh-TW" sz="1200" kern="100" dirty="0" smtClean="0">
                          <a:solidFill>
                            <a:srgbClr val="0000FF"/>
                          </a:solidFill>
                          <a:effectLst/>
                          <a:latin typeface="Times New Roman"/>
                          <a:ea typeface="標楷體"/>
                        </a:rPr>
                        <a:t>聲音</a:t>
                      </a:r>
                      <a:r>
                        <a:rPr lang="zh-TW" sz="1200" kern="100" dirty="0">
                          <a:solidFill>
                            <a:srgbClr val="0000FF"/>
                          </a:solidFill>
                          <a:effectLst/>
                          <a:latin typeface="Times New Roman"/>
                          <a:ea typeface="標楷體"/>
                        </a:rPr>
                        <a:t>機能或</a:t>
                      </a:r>
                      <a:endParaRPr lang="zh-TW" sz="1200" kern="100" dirty="0">
                        <a:solidFill>
                          <a:srgbClr val="0000FF"/>
                        </a:solidFill>
                        <a:effectLst/>
                        <a:latin typeface="Times New Roman"/>
                        <a:ea typeface="新細明體"/>
                      </a:endParaRPr>
                    </a:p>
                    <a:p>
                      <a:pPr indent="228600">
                        <a:lnSpc>
                          <a:spcPts val="1200"/>
                        </a:lnSpc>
                        <a:spcAft>
                          <a:spcPts val="0"/>
                        </a:spcAft>
                      </a:pPr>
                      <a:r>
                        <a:rPr lang="zh-TW" altLang="en-US" sz="1200" kern="100" dirty="0" smtClean="0">
                          <a:solidFill>
                            <a:srgbClr val="0000FF"/>
                          </a:solidFill>
                          <a:effectLst/>
                          <a:latin typeface="Times New Roman"/>
                          <a:ea typeface="標楷體"/>
                        </a:rPr>
                        <a:t>            </a:t>
                      </a:r>
                      <a:r>
                        <a:rPr lang="zh-TW" sz="1200" kern="100" dirty="0" smtClean="0">
                          <a:solidFill>
                            <a:srgbClr val="0000FF"/>
                          </a:solidFill>
                          <a:effectLst/>
                          <a:latin typeface="Times New Roman"/>
                          <a:ea typeface="標楷體"/>
                        </a:rPr>
                        <a:t>語言</a:t>
                      </a:r>
                      <a:r>
                        <a:rPr lang="zh-TW" sz="1200" kern="100" dirty="0">
                          <a:solidFill>
                            <a:srgbClr val="0000FF"/>
                          </a:solidFill>
                          <a:effectLst/>
                          <a:latin typeface="Times New Roman"/>
                          <a:ea typeface="標楷體"/>
                        </a:rPr>
                        <a:t>機能障礙</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200"/>
                        </a:lnSpc>
                        <a:spcAft>
                          <a:spcPts val="0"/>
                        </a:spcAft>
                      </a:pPr>
                      <a:r>
                        <a:rPr lang="en-US" sz="1200" kern="100" dirty="0">
                          <a:solidFill>
                            <a:srgbClr val="0000FF"/>
                          </a:solidFill>
                          <a:effectLst/>
                          <a:latin typeface="Times New Roman"/>
                          <a:ea typeface="標楷體"/>
                        </a:rPr>
                        <a:t>b310</a:t>
                      </a:r>
                      <a:endParaRPr lang="zh-TW" sz="1200" kern="100" dirty="0">
                        <a:solidFill>
                          <a:srgbClr val="0000FF"/>
                        </a:solidFill>
                        <a:effectLst/>
                        <a:latin typeface="Times New Roman"/>
                        <a:ea typeface="新細明體"/>
                      </a:endParaRPr>
                    </a:p>
                    <a:p>
                      <a:pPr algn="ctr">
                        <a:lnSpc>
                          <a:spcPts val="1200"/>
                        </a:lnSpc>
                        <a:spcAft>
                          <a:spcPts val="0"/>
                        </a:spcAft>
                      </a:pPr>
                      <a:r>
                        <a:rPr lang="en-US" sz="1200" kern="100" dirty="0">
                          <a:solidFill>
                            <a:srgbClr val="0000FF"/>
                          </a:solidFill>
                          <a:effectLst/>
                          <a:latin typeface="Times New Roman"/>
                          <a:ea typeface="標楷體"/>
                        </a:rPr>
                        <a:t>b320</a:t>
                      </a:r>
                      <a:endParaRPr lang="zh-TW" sz="1200" kern="100" dirty="0">
                        <a:solidFill>
                          <a:srgbClr val="0000FF"/>
                        </a:solidFill>
                        <a:effectLst/>
                        <a:latin typeface="Times New Roman"/>
                        <a:ea typeface="新細明體"/>
                      </a:endParaRPr>
                    </a:p>
                    <a:p>
                      <a:pPr algn="ctr">
                        <a:lnSpc>
                          <a:spcPts val="1200"/>
                        </a:lnSpc>
                        <a:spcAft>
                          <a:spcPts val="0"/>
                        </a:spcAft>
                      </a:pPr>
                      <a:r>
                        <a:rPr lang="en-US" sz="1200" kern="100" dirty="0">
                          <a:solidFill>
                            <a:srgbClr val="0000FF"/>
                          </a:solidFill>
                          <a:effectLst/>
                          <a:latin typeface="Times New Roman"/>
                          <a:ea typeface="標楷體"/>
                        </a:rPr>
                        <a:t>b330</a:t>
                      </a:r>
                      <a:endParaRPr lang="zh-TW" sz="1200" kern="100" dirty="0">
                        <a:solidFill>
                          <a:srgbClr val="0000FF"/>
                        </a:solidFill>
                        <a:effectLst/>
                        <a:latin typeface="Times New Roman"/>
                        <a:ea typeface="新細明體"/>
                      </a:endParaRPr>
                    </a:p>
                    <a:p>
                      <a:pPr algn="ctr">
                        <a:lnSpc>
                          <a:spcPts val="1200"/>
                        </a:lnSpc>
                        <a:spcAft>
                          <a:spcPts val="0"/>
                        </a:spcAft>
                      </a:pPr>
                      <a:r>
                        <a:rPr lang="en-US" sz="1200" kern="100" dirty="0">
                          <a:solidFill>
                            <a:srgbClr val="0000FF"/>
                          </a:solidFill>
                          <a:effectLst/>
                          <a:latin typeface="Times New Roman"/>
                          <a:ea typeface="標楷體"/>
                        </a:rPr>
                        <a:t>s320</a:t>
                      </a:r>
                      <a:endParaRPr lang="zh-TW" sz="1200" kern="100" dirty="0">
                        <a:solidFill>
                          <a:srgbClr val="0000FF"/>
                        </a:solidFill>
                        <a:effectLst/>
                        <a:latin typeface="Times New Roman"/>
                        <a:ea typeface="新細明體"/>
                      </a:endParaRPr>
                    </a:p>
                    <a:p>
                      <a:pPr algn="ctr">
                        <a:lnSpc>
                          <a:spcPts val="1200"/>
                        </a:lnSpc>
                        <a:spcAft>
                          <a:spcPts val="0"/>
                        </a:spcAft>
                      </a:pPr>
                      <a:r>
                        <a:rPr lang="en-US" sz="1200" kern="100" dirty="0">
                          <a:solidFill>
                            <a:srgbClr val="0000FF"/>
                          </a:solidFill>
                          <a:effectLst/>
                          <a:latin typeface="Times New Roman"/>
                          <a:ea typeface="標楷體"/>
                        </a:rPr>
                        <a:t>s330</a:t>
                      </a:r>
                      <a:endParaRPr lang="zh-TW" sz="1200" kern="100" dirty="0">
                        <a:solidFill>
                          <a:srgbClr val="0000FF"/>
                        </a:solidFill>
                        <a:effectLst/>
                        <a:latin typeface="Times New Roman"/>
                        <a:ea typeface="新細明體"/>
                      </a:endParaRPr>
                    </a:p>
                    <a:p>
                      <a:pPr algn="ctr">
                        <a:lnSpc>
                          <a:spcPts val="1200"/>
                        </a:lnSpc>
                        <a:spcAft>
                          <a:spcPts val="0"/>
                        </a:spcAft>
                      </a:pPr>
                      <a:r>
                        <a:rPr lang="en-US" sz="1200" kern="100" dirty="0">
                          <a:solidFill>
                            <a:srgbClr val="0000FF"/>
                          </a:solidFill>
                          <a:effectLst/>
                          <a:latin typeface="Times New Roman"/>
                          <a:ea typeface="標楷體"/>
                        </a:rPr>
                        <a:t>s340</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1368035">
                <a:tc>
                  <a:txBody>
                    <a:bodyPr/>
                    <a:lstStyle/>
                    <a:p>
                      <a:pPr algn="ctr">
                        <a:lnSpc>
                          <a:spcPts val="1200"/>
                        </a:lnSpc>
                        <a:spcAft>
                          <a:spcPts val="0"/>
                        </a:spcAft>
                      </a:pPr>
                      <a:r>
                        <a:rPr lang="zh-TW" sz="1200" kern="100" dirty="0">
                          <a:solidFill>
                            <a:srgbClr val="990000"/>
                          </a:solidFill>
                          <a:effectLst/>
                          <a:latin typeface="Times New Roman"/>
                          <a:ea typeface="標楷體"/>
                        </a:rPr>
                        <a:t>肢體障礙</a:t>
                      </a:r>
                      <a:endParaRPr lang="zh-TW" sz="1200" kern="100" dirty="0">
                        <a:solidFill>
                          <a:srgbClr val="99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ts val="1200"/>
                        </a:lnSpc>
                        <a:spcAft>
                          <a:spcPts val="0"/>
                        </a:spcAft>
                      </a:pPr>
                      <a:r>
                        <a:rPr lang="zh-TW" sz="1200" kern="100" dirty="0">
                          <a:solidFill>
                            <a:srgbClr val="990000"/>
                          </a:solidFill>
                          <a:effectLst/>
                          <a:latin typeface="Times New Roman"/>
                          <a:ea typeface="標楷體"/>
                        </a:rPr>
                        <a:t>肢體障礙</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ts val="1200"/>
                        </a:lnSpc>
                        <a:spcAft>
                          <a:spcPts val="0"/>
                        </a:spcAft>
                      </a:pPr>
                      <a:r>
                        <a:rPr lang="en-US" sz="1200" kern="100" dirty="0">
                          <a:solidFill>
                            <a:srgbClr val="990000"/>
                          </a:solidFill>
                          <a:effectLst/>
                          <a:latin typeface="Times New Roman"/>
                          <a:ea typeface="標楷體"/>
                        </a:rPr>
                        <a:t>b710</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b730</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b735</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b765</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s730</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s750</a:t>
                      </a:r>
                      <a:endParaRPr lang="zh-TW" sz="1200" kern="100" dirty="0">
                        <a:solidFill>
                          <a:srgbClr val="990000"/>
                        </a:solidFill>
                        <a:effectLst/>
                        <a:latin typeface="Times New Roman"/>
                        <a:ea typeface="新細明體"/>
                      </a:endParaRPr>
                    </a:p>
                    <a:p>
                      <a:pPr algn="ctr">
                        <a:lnSpc>
                          <a:spcPts val="1200"/>
                        </a:lnSpc>
                        <a:spcAft>
                          <a:spcPts val="0"/>
                        </a:spcAft>
                      </a:pPr>
                      <a:r>
                        <a:rPr lang="en-US" sz="1200" kern="100" dirty="0">
                          <a:solidFill>
                            <a:srgbClr val="990000"/>
                          </a:solidFill>
                          <a:effectLst/>
                          <a:latin typeface="Times New Roman"/>
                          <a:ea typeface="標楷體"/>
                        </a:rPr>
                        <a:t>s760</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sp>
        <p:nvSpPr>
          <p:cNvPr id="3" name="投影片編號版面配置區 2"/>
          <p:cNvSpPr>
            <a:spLocks noGrp="1"/>
          </p:cNvSpPr>
          <p:nvPr>
            <p:ph type="sldNum" sz="quarter" idx="12"/>
          </p:nvPr>
        </p:nvSpPr>
        <p:spPr/>
        <p:txBody>
          <a:bodyPr/>
          <a:lstStyle/>
          <a:p>
            <a:pPr>
              <a:defRPr/>
            </a:pPr>
            <a:fld id="{AE32AF4C-F7DC-487D-830D-C7C140DD0989}" type="slidenum">
              <a:rPr lang="zh-TW" altLang="en-US" smtClean="0"/>
              <a:pPr>
                <a:defRPr/>
              </a:pPr>
              <a:t>38</a:t>
            </a:fld>
            <a:endParaRPr lang="zh-TW" altLang="en-US"/>
          </a:p>
        </p:txBody>
      </p:sp>
    </p:spTree>
    <p:extLst>
      <p:ext uri="{BB962C8B-B14F-4D97-AF65-F5344CB8AC3E}">
        <p14:creationId xmlns:p14="http://schemas.microsoft.com/office/powerpoint/2010/main" val="5284914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sz="quarter" idx="1"/>
            <p:extLst>
              <p:ext uri="{D42A27DB-BD31-4B8C-83A1-F6EECF244321}">
                <p14:modId xmlns:p14="http://schemas.microsoft.com/office/powerpoint/2010/main" val="3736725262"/>
              </p:ext>
            </p:extLst>
          </p:nvPr>
        </p:nvGraphicFramePr>
        <p:xfrm>
          <a:off x="1259631" y="1196752"/>
          <a:ext cx="6624737" cy="5040558"/>
        </p:xfrm>
        <a:graphic>
          <a:graphicData uri="http://schemas.openxmlformats.org/drawingml/2006/table">
            <a:tbl>
              <a:tblPr firstRow="1" firstCol="1" bandRow="1"/>
              <a:tblGrid>
                <a:gridCol w="1832416"/>
                <a:gridCol w="2537344"/>
                <a:gridCol w="2254977"/>
              </a:tblGrid>
              <a:tr h="467397">
                <a:tc>
                  <a:txBody>
                    <a:bodyPr/>
                    <a:lstStyle/>
                    <a:p>
                      <a:pPr algn="ctr">
                        <a:lnSpc>
                          <a:spcPts val="1200"/>
                        </a:lnSpc>
                        <a:spcAft>
                          <a:spcPts val="0"/>
                        </a:spcAft>
                      </a:pPr>
                      <a:r>
                        <a:rPr lang="zh-TW" sz="1200" kern="100" dirty="0">
                          <a:solidFill>
                            <a:srgbClr val="990000"/>
                          </a:solidFill>
                          <a:effectLst/>
                          <a:latin typeface="Times New Roman"/>
                          <a:ea typeface="標楷體"/>
                        </a:rPr>
                        <a:t>腦性麻痺</a:t>
                      </a:r>
                      <a:endParaRPr lang="zh-TW" sz="1200" kern="100" dirty="0">
                        <a:solidFill>
                          <a:srgbClr val="99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ts val="1200"/>
                        </a:lnSpc>
                        <a:spcAft>
                          <a:spcPts val="0"/>
                        </a:spcAft>
                      </a:pPr>
                      <a:r>
                        <a:rPr lang="zh-TW" sz="1200" kern="100" dirty="0">
                          <a:solidFill>
                            <a:srgbClr val="990000"/>
                          </a:solidFill>
                          <a:effectLst/>
                          <a:latin typeface="Times New Roman"/>
                          <a:ea typeface="標楷體"/>
                        </a:rPr>
                        <a:t>肢體障礙</a:t>
                      </a:r>
                      <a:endParaRPr lang="zh-TW" sz="1200" kern="100" dirty="0">
                        <a:solidFill>
                          <a:srgbClr val="990000"/>
                        </a:solidFill>
                        <a:effectLst/>
                        <a:latin typeface="Times New Roman"/>
                        <a:ea typeface="新細明體"/>
                      </a:endParaRPr>
                    </a:p>
                    <a:p>
                      <a:pPr algn="ctr">
                        <a:lnSpc>
                          <a:spcPts val="1200"/>
                        </a:lnSpc>
                        <a:spcAft>
                          <a:spcPts val="0"/>
                        </a:spcAft>
                      </a:pPr>
                      <a:r>
                        <a:rPr lang="zh-TW" sz="1200" kern="100" dirty="0">
                          <a:solidFill>
                            <a:srgbClr val="990000"/>
                          </a:solidFill>
                          <a:effectLst/>
                          <a:latin typeface="Times New Roman"/>
                          <a:ea typeface="標楷體"/>
                        </a:rPr>
                        <a:t>多重障礙</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ts val="1200"/>
                        </a:lnSpc>
                        <a:spcAft>
                          <a:spcPts val="0"/>
                        </a:spcAft>
                      </a:pPr>
                      <a:r>
                        <a:rPr lang="en-US" sz="1200" u="none" strike="noStrike" kern="100" dirty="0">
                          <a:effectLst/>
                          <a:latin typeface="標楷體"/>
                          <a:ea typeface="新細明體"/>
                        </a:rPr>
                        <a:t> </a:t>
                      </a:r>
                      <a:endParaRPr lang="zh-TW" sz="1200" kern="100" dirty="0">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325761">
                <a:tc>
                  <a:txBody>
                    <a:bodyPr/>
                    <a:lstStyle/>
                    <a:p>
                      <a:pPr algn="ctr">
                        <a:lnSpc>
                          <a:spcPts val="1200"/>
                        </a:lnSpc>
                        <a:spcAft>
                          <a:spcPts val="0"/>
                        </a:spcAft>
                      </a:pPr>
                      <a:r>
                        <a:rPr lang="zh-TW" sz="1200" kern="100" dirty="0">
                          <a:solidFill>
                            <a:srgbClr val="0000FF"/>
                          </a:solidFill>
                          <a:effectLst/>
                          <a:latin typeface="Times New Roman"/>
                          <a:ea typeface="標楷體"/>
                        </a:rPr>
                        <a:t>身體病弱</a:t>
                      </a:r>
                      <a:endParaRPr lang="zh-TW" sz="1200" kern="100" dirty="0">
                        <a:solidFill>
                          <a:srgbClr val="0000FF"/>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ts val="1200"/>
                        </a:lnSpc>
                        <a:spcAft>
                          <a:spcPts val="0"/>
                        </a:spcAft>
                      </a:pPr>
                      <a:r>
                        <a:rPr lang="zh-TW" sz="1200" kern="100" dirty="0">
                          <a:solidFill>
                            <a:srgbClr val="0000FF"/>
                          </a:solidFill>
                          <a:effectLst/>
                          <a:latin typeface="Times New Roman"/>
                          <a:ea typeface="標楷體"/>
                        </a:rPr>
                        <a:t>重要器官失去功能</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ts val="1200"/>
                        </a:lnSpc>
                        <a:spcAft>
                          <a:spcPts val="0"/>
                        </a:spcAft>
                      </a:pPr>
                      <a:r>
                        <a:rPr lang="zh-TW" sz="1200" kern="100" dirty="0">
                          <a:solidFill>
                            <a:srgbClr val="0000FF"/>
                          </a:solidFill>
                          <a:effectLst/>
                          <a:latin typeface="Times New Roman"/>
                          <a:ea typeface="標楷體"/>
                        </a:rPr>
                        <a:t>編碼開頭為</a:t>
                      </a:r>
                      <a:r>
                        <a:rPr lang="en-US" sz="1200" kern="100" dirty="0">
                          <a:solidFill>
                            <a:srgbClr val="0000FF"/>
                          </a:solidFill>
                          <a:effectLst/>
                          <a:latin typeface="Times New Roman"/>
                          <a:ea typeface="標楷體"/>
                        </a:rPr>
                        <a:t>4</a:t>
                      </a:r>
                      <a:r>
                        <a:rPr lang="zh-TW" sz="1200" kern="100" dirty="0">
                          <a:solidFill>
                            <a:srgbClr val="0000FF"/>
                          </a:solidFill>
                          <a:effectLst/>
                          <a:latin typeface="Times New Roman"/>
                          <a:ea typeface="標楷體"/>
                        </a:rPr>
                        <a:t>、</a:t>
                      </a:r>
                      <a:r>
                        <a:rPr lang="en-US" sz="1200" kern="100" dirty="0">
                          <a:solidFill>
                            <a:srgbClr val="0000FF"/>
                          </a:solidFill>
                          <a:effectLst/>
                          <a:latin typeface="Times New Roman"/>
                          <a:ea typeface="標楷體"/>
                        </a:rPr>
                        <a:t>5</a:t>
                      </a:r>
                      <a:r>
                        <a:rPr lang="zh-TW" sz="1200" kern="100" dirty="0">
                          <a:solidFill>
                            <a:srgbClr val="0000FF"/>
                          </a:solidFill>
                          <a:effectLst/>
                          <a:latin typeface="Times New Roman"/>
                          <a:ea typeface="標楷體"/>
                        </a:rPr>
                        <a:t>、</a:t>
                      </a:r>
                      <a:r>
                        <a:rPr lang="en-US" sz="1200" kern="100" dirty="0">
                          <a:solidFill>
                            <a:srgbClr val="0000FF"/>
                          </a:solidFill>
                          <a:effectLst/>
                          <a:latin typeface="Times New Roman"/>
                          <a:ea typeface="標楷體"/>
                        </a:rPr>
                        <a:t>6</a:t>
                      </a:r>
                      <a:endParaRPr lang="zh-TW" sz="1200" kern="100" dirty="0">
                        <a:solidFill>
                          <a:srgbClr val="00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1295549">
                <a:tc>
                  <a:txBody>
                    <a:bodyPr/>
                    <a:lstStyle/>
                    <a:p>
                      <a:pPr marL="1270" algn="ctr">
                        <a:lnSpc>
                          <a:spcPts val="1200"/>
                        </a:lnSpc>
                        <a:spcAft>
                          <a:spcPts val="0"/>
                        </a:spcAft>
                      </a:pPr>
                      <a:r>
                        <a:rPr lang="zh-TW" sz="1200" kern="100" dirty="0">
                          <a:solidFill>
                            <a:srgbClr val="FF0000"/>
                          </a:solidFill>
                          <a:effectLst/>
                          <a:latin typeface="Times New Roman"/>
                          <a:ea typeface="標楷體"/>
                        </a:rPr>
                        <a:t>情緒行為障礙</a:t>
                      </a:r>
                      <a:endParaRPr lang="zh-TW" sz="1200" kern="100" dirty="0">
                        <a:solidFill>
                          <a:srgbClr val="FF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200"/>
                        </a:lnSpc>
                        <a:spcAft>
                          <a:spcPts val="0"/>
                        </a:spcAft>
                      </a:pPr>
                      <a:r>
                        <a:rPr lang="zh-TW" sz="1200" kern="100" dirty="0">
                          <a:solidFill>
                            <a:srgbClr val="FF0000"/>
                          </a:solidFill>
                          <a:effectLst/>
                          <a:latin typeface="Times New Roman"/>
                          <a:ea typeface="標楷體"/>
                        </a:rPr>
                        <a:t>慢性精神疾病</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200"/>
                        </a:lnSpc>
                        <a:spcAft>
                          <a:spcPts val="0"/>
                        </a:spcAft>
                      </a:pPr>
                      <a:r>
                        <a:rPr lang="en-US" sz="1200" kern="100" dirty="0">
                          <a:solidFill>
                            <a:srgbClr val="FF0000"/>
                          </a:solidFill>
                          <a:effectLst/>
                          <a:latin typeface="Times New Roman"/>
                          <a:ea typeface="標楷體"/>
                        </a:rPr>
                        <a:t>b122</a:t>
                      </a:r>
                      <a:endParaRPr lang="zh-TW" sz="1200" kern="100" dirty="0">
                        <a:solidFill>
                          <a:srgbClr val="FF0000"/>
                        </a:solidFill>
                        <a:effectLst/>
                        <a:latin typeface="Times New Roman"/>
                        <a:ea typeface="新細明體"/>
                      </a:endParaRPr>
                    </a:p>
                    <a:p>
                      <a:pPr algn="ctr">
                        <a:lnSpc>
                          <a:spcPts val="1200"/>
                        </a:lnSpc>
                        <a:spcAft>
                          <a:spcPts val="0"/>
                        </a:spcAft>
                      </a:pPr>
                      <a:r>
                        <a:rPr lang="en-US" sz="1200" kern="100" dirty="0">
                          <a:solidFill>
                            <a:srgbClr val="FF0000"/>
                          </a:solidFill>
                          <a:effectLst/>
                          <a:latin typeface="Times New Roman"/>
                          <a:ea typeface="標楷體"/>
                        </a:rPr>
                        <a:t>b140</a:t>
                      </a:r>
                      <a:endParaRPr lang="zh-TW" sz="1200" kern="100" dirty="0">
                        <a:solidFill>
                          <a:srgbClr val="FF0000"/>
                        </a:solidFill>
                        <a:effectLst/>
                        <a:latin typeface="Times New Roman"/>
                        <a:ea typeface="新細明體"/>
                      </a:endParaRPr>
                    </a:p>
                    <a:p>
                      <a:pPr algn="ctr">
                        <a:lnSpc>
                          <a:spcPts val="1200"/>
                        </a:lnSpc>
                        <a:spcAft>
                          <a:spcPts val="0"/>
                        </a:spcAft>
                      </a:pPr>
                      <a:r>
                        <a:rPr lang="en-US" sz="1200" kern="100" dirty="0">
                          <a:solidFill>
                            <a:srgbClr val="FF0000"/>
                          </a:solidFill>
                          <a:effectLst/>
                          <a:latin typeface="Times New Roman"/>
                          <a:ea typeface="標楷體"/>
                        </a:rPr>
                        <a:t>b144</a:t>
                      </a:r>
                      <a:endParaRPr lang="zh-TW" sz="1200" kern="100" dirty="0">
                        <a:solidFill>
                          <a:srgbClr val="FF0000"/>
                        </a:solidFill>
                        <a:effectLst/>
                        <a:latin typeface="Times New Roman"/>
                        <a:ea typeface="新細明體"/>
                      </a:endParaRPr>
                    </a:p>
                    <a:p>
                      <a:pPr algn="ctr">
                        <a:lnSpc>
                          <a:spcPts val="1200"/>
                        </a:lnSpc>
                        <a:spcAft>
                          <a:spcPts val="0"/>
                        </a:spcAft>
                      </a:pPr>
                      <a:r>
                        <a:rPr lang="en-US" sz="1200" kern="100" dirty="0">
                          <a:solidFill>
                            <a:srgbClr val="FF0000"/>
                          </a:solidFill>
                          <a:effectLst/>
                          <a:latin typeface="Times New Roman"/>
                          <a:ea typeface="標楷體"/>
                        </a:rPr>
                        <a:t>b147</a:t>
                      </a:r>
                      <a:endParaRPr lang="zh-TW" sz="1200" kern="100" dirty="0">
                        <a:solidFill>
                          <a:srgbClr val="FF0000"/>
                        </a:solidFill>
                        <a:effectLst/>
                        <a:latin typeface="Times New Roman"/>
                        <a:ea typeface="新細明體"/>
                      </a:endParaRPr>
                    </a:p>
                    <a:p>
                      <a:pPr algn="ctr">
                        <a:lnSpc>
                          <a:spcPts val="1200"/>
                        </a:lnSpc>
                        <a:spcAft>
                          <a:spcPts val="0"/>
                        </a:spcAft>
                      </a:pPr>
                      <a:r>
                        <a:rPr lang="en-US" sz="1200" kern="100" dirty="0">
                          <a:solidFill>
                            <a:srgbClr val="FF0000"/>
                          </a:solidFill>
                          <a:effectLst/>
                          <a:latin typeface="Times New Roman"/>
                          <a:ea typeface="標楷體"/>
                        </a:rPr>
                        <a:t>b152</a:t>
                      </a:r>
                      <a:endParaRPr lang="zh-TW" sz="1200" kern="100" dirty="0">
                        <a:solidFill>
                          <a:srgbClr val="FF0000"/>
                        </a:solidFill>
                        <a:effectLst/>
                        <a:latin typeface="Times New Roman"/>
                        <a:ea typeface="新細明體"/>
                      </a:endParaRPr>
                    </a:p>
                    <a:p>
                      <a:pPr algn="ctr">
                        <a:lnSpc>
                          <a:spcPts val="1200"/>
                        </a:lnSpc>
                        <a:spcAft>
                          <a:spcPts val="0"/>
                        </a:spcAft>
                      </a:pPr>
                      <a:r>
                        <a:rPr lang="en-US" sz="1200" kern="100" dirty="0">
                          <a:solidFill>
                            <a:srgbClr val="FF0000"/>
                          </a:solidFill>
                          <a:effectLst/>
                          <a:latin typeface="Times New Roman"/>
                          <a:ea typeface="標楷體"/>
                        </a:rPr>
                        <a:t>b164</a:t>
                      </a:r>
                      <a:endParaRPr lang="zh-TW" sz="1200" kern="100" dirty="0">
                        <a:solidFill>
                          <a:srgbClr val="FF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r>
              <a:tr h="463231">
                <a:tc>
                  <a:txBody>
                    <a:bodyPr/>
                    <a:lstStyle/>
                    <a:p>
                      <a:pPr algn="ctr">
                        <a:lnSpc>
                          <a:spcPts val="1200"/>
                        </a:lnSpc>
                        <a:spcAft>
                          <a:spcPts val="0"/>
                        </a:spcAft>
                      </a:pPr>
                      <a:r>
                        <a:rPr lang="zh-TW" sz="1200" kern="100" dirty="0">
                          <a:solidFill>
                            <a:srgbClr val="FF00FF"/>
                          </a:solidFill>
                          <a:effectLst/>
                          <a:latin typeface="Times New Roman"/>
                          <a:ea typeface="標楷體"/>
                        </a:rPr>
                        <a:t>學習障礙</a:t>
                      </a:r>
                      <a:endParaRPr lang="zh-TW" sz="1200" kern="100" dirty="0">
                        <a:solidFill>
                          <a:srgbClr val="FF00FF"/>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ts val="1200"/>
                        </a:lnSpc>
                        <a:spcAft>
                          <a:spcPts val="0"/>
                        </a:spcAft>
                      </a:pPr>
                      <a:r>
                        <a:rPr lang="zh-TW" sz="1200" kern="100" dirty="0">
                          <a:solidFill>
                            <a:srgbClr val="FF00FF"/>
                          </a:solidFill>
                          <a:effectLst/>
                          <a:latin typeface="Times New Roman"/>
                          <a:ea typeface="標楷體"/>
                        </a:rPr>
                        <a:t>無</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ts val="1200"/>
                        </a:lnSpc>
                        <a:spcAft>
                          <a:spcPts val="0"/>
                        </a:spcAft>
                      </a:pPr>
                      <a:r>
                        <a:rPr lang="en-US" sz="1200" kern="100" dirty="0">
                          <a:solidFill>
                            <a:srgbClr val="FF00FF"/>
                          </a:solidFill>
                          <a:effectLst/>
                          <a:latin typeface="Times New Roman"/>
                          <a:ea typeface="標楷體"/>
                        </a:rPr>
                        <a:t>b16701</a:t>
                      </a:r>
                      <a:endParaRPr lang="zh-TW" sz="1200" kern="100" dirty="0">
                        <a:solidFill>
                          <a:srgbClr val="FF00FF"/>
                        </a:solidFill>
                        <a:effectLst/>
                        <a:latin typeface="Times New Roman"/>
                        <a:ea typeface="新細明體"/>
                      </a:endParaRPr>
                    </a:p>
                    <a:p>
                      <a:pPr algn="ctr">
                        <a:lnSpc>
                          <a:spcPts val="1200"/>
                        </a:lnSpc>
                        <a:spcAft>
                          <a:spcPts val="0"/>
                        </a:spcAft>
                      </a:pPr>
                      <a:r>
                        <a:rPr lang="en-US" sz="1200" kern="100" dirty="0">
                          <a:solidFill>
                            <a:srgbClr val="FF00FF"/>
                          </a:solidFill>
                          <a:effectLst/>
                          <a:latin typeface="Times New Roman"/>
                          <a:ea typeface="標楷體"/>
                        </a:rPr>
                        <a:t>b16711</a:t>
                      </a:r>
                      <a:endParaRPr lang="zh-TW" sz="1200" kern="100" dirty="0">
                        <a:solidFill>
                          <a:srgbClr val="FF00FF"/>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69897">
                <a:tc>
                  <a:txBody>
                    <a:bodyPr/>
                    <a:lstStyle/>
                    <a:p>
                      <a:pPr algn="ctr">
                        <a:lnSpc>
                          <a:spcPts val="1200"/>
                        </a:lnSpc>
                        <a:spcAft>
                          <a:spcPts val="0"/>
                        </a:spcAft>
                      </a:pPr>
                      <a:r>
                        <a:rPr lang="zh-TW" sz="1200" kern="100" dirty="0">
                          <a:solidFill>
                            <a:srgbClr val="990000"/>
                          </a:solidFill>
                          <a:effectLst/>
                          <a:latin typeface="Times New Roman"/>
                          <a:ea typeface="標楷體"/>
                        </a:rPr>
                        <a:t>多重障礙</a:t>
                      </a:r>
                      <a:endParaRPr lang="zh-TW" sz="1200" kern="100" dirty="0">
                        <a:solidFill>
                          <a:srgbClr val="99000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200"/>
                        </a:lnSpc>
                        <a:spcAft>
                          <a:spcPts val="0"/>
                        </a:spcAft>
                      </a:pPr>
                      <a:r>
                        <a:rPr lang="zh-TW" sz="1200" kern="100" dirty="0">
                          <a:solidFill>
                            <a:srgbClr val="990000"/>
                          </a:solidFill>
                          <a:effectLst/>
                          <a:latin typeface="Times New Roman"/>
                          <a:ea typeface="標楷體"/>
                        </a:rPr>
                        <a:t>多重障礙</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200"/>
                        </a:lnSpc>
                        <a:spcAft>
                          <a:spcPts val="0"/>
                        </a:spcAft>
                      </a:pPr>
                      <a:r>
                        <a:rPr lang="en-US" sz="1200" kern="100" dirty="0">
                          <a:solidFill>
                            <a:srgbClr val="990000"/>
                          </a:solidFill>
                          <a:effectLst/>
                          <a:latin typeface="標楷體"/>
                          <a:ea typeface="新細明體"/>
                        </a:rPr>
                        <a:t> </a:t>
                      </a:r>
                      <a:endParaRPr lang="zh-TW" sz="1200" kern="100" dirty="0">
                        <a:solidFill>
                          <a:srgbClr val="99000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1599649">
                <a:tc>
                  <a:txBody>
                    <a:bodyPr/>
                    <a:lstStyle/>
                    <a:p>
                      <a:pPr algn="ctr">
                        <a:lnSpc>
                          <a:spcPts val="1200"/>
                        </a:lnSpc>
                        <a:spcAft>
                          <a:spcPts val="0"/>
                        </a:spcAft>
                      </a:pPr>
                      <a:r>
                        <a:rPr lang="zh-TW" sz="1200" kern="100" dirty="0">
                          <a:solidFill>
                            <a:srgbClr val="002060"/>
                          </a:solidFill>
                          <a:effectLst/>
                          <a:latin typeface="Times New Roman"/>
                          <a:ea typeface="標楷體"/>
                        </a:rPr>
                        <a:t>自閉症</a:t>
                      </a:r>
                      <a:endParaRPr lang="zh-TW" sz="1200" kern="100" dirty="0">
                        <a:solidFill>
                          <a:srgbClr val="00206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ts val="1200"/>
                        </a:lnSpc>
                        <a:spcAft>
                          <a:spcPts val="0"/>
                        </a:spcAft>
                      </a:pPr>
                      <a:r>
                        <a:rPr lang="zh-TW" sz="1200" kern="100" dirty="0">
                          <a:solidFill>
                            <a:srgbClr val="002060"/>
                          </a:solidFill>
                          <a:effectLst/>
                          <a:latin typeface="Times New Roman"/>
                          <a:ea typeface="標楷體"/>
                        </a:rPr>
                        <a:t>自閉症</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ts val="1200"/>
                        </a:lnSpc>
                        <a:spcAft>
                          <a:spcPts val="0"/>
                        </a:spcAft>
                      </a:pPr>
                      <a:r>
                        <a:rPr lang="en-US" sz="1200" kern="100" dirty="0">
                          <a:solidFill>
                            <a:srgbClr val="002060"/>
                          </a:solidFill>
                          <a:effectLst/>
                          <a:latin typeface="Times New Roman"/>
                          <a:ea typeface="標楷體"/>
                        </a:rPr>
                        <a:t>b117</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b122</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b140</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b144</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b152</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b160</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b164</a:t>
                      </a:r>
                      <a:endParaRPr lang="zh-TW" sz="1200" kern="100" dirty="0">
                        <a:solidFill>
                          <a:srgbClr val="002060"/>
                        </a:solidFill>
                        <a:effectLst/>
                        <a:latin typeface="Times New Roman"/>
                        <a:ea typeface="新細明體"/>
                      </a:endParaRPr>
                    </a:p>
                    <a:p>
                      <a:pPr algn="ctr">
                        <a:lnSpc>
                          <a:spcPts val="1200"/>
                        </a:lnSpc>
                        <a:spcAft>
                          <a:spcPts val="0"/>
                        </a:spcAft>
                      </a:pPr>
                      <a:r>
                        <a:rPr lang="en-US" sz="1200" kern="100" dirty="0">
                          <a:solidFill>
                            <a:srgbClr val="002060"/>
                          </a:solidFill>
                          <a:effectLst/>
                          <a:latin typeface="Times New Roman"/>
                          <a:ea typeface="標楷體"/>
                        </a:rPr>
                        <a:t>b167</a:t>
                      </a:r>
                      <a:endParaRPr lang="zh-TW" sz="1200" kern="100" dirty="0">
                        <a:solidFill>
                          <a:srgbClr val="00206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19074">
                <a:tc>
                  <a:txBody>
                    <a:bodyPr/>
                    <a:lstStyle/>
                    <a:p>
                      <a:pPr algn="ctr">
                        <a:lnSpc>
                          <a:spcPts val="1200"/>
                        </a:lnSpc>
                        <a:spcAft>
                          <a:spcPts val="0"/>
                        </a:spcAft>
                      </a:pPr>
                      <a:r>
                        <a:rPr lang="zh-TW" sz="1200" kern="100" dirty="0">
                          <a:solidFill>
                            <a:srgbClr val="7030A0"/>
                          </a:solidFill>
                          <a:effectLst/>
                          <a:latin typeface="Times New Roman"/>
                          <a:ea typeface="標楷體"/>
                        </a:rPr>
                        <a:t>其他障礙</a:t>
                      </a:r>
                      <a:endParaRPr lang="zh-TW" sz="1200" kern="100" dirty="0">
                        <a:solidFill>
                          <a:srgbClr val="7030A0"/>
                        </a:solidFill>
                        <a:effectLst/>
                        <a:latin typeface="Times New Roman"/>
                        <a:ea typeface="新細明體"/>
                      </a:endParaRPr>
                    </a:p>
                  </a:txBody>
                  <a:tcPr marL="68580" marR="6858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lnSpc>
                          <a:spcPts val="1200"/>
                        </a:lnSpc>
                        <a:spcAft>
                          <a:spcPts val="0"/>
                        </a:spcAft>
                      </a:pPr>
                      <a:r>
                        <a:rPr lang="zh-TW" sz="1200" kern="100" dirty="0">
                          <a:solidFill>
                            <a:srgbClr val="7030A0"/>
                          </a:solidFill>
                          <a:effectLst/>
                          <a:latin typeface="Times New Roman"/>
                          <a:ea typeface="標楷體"/>
                        </a:rPr>
                        <a:t>無</a:t>
                      </a:r>
                      <a:endParaRPr lang="zh-TW" sz="1200" kern="100" dirty="0">
                        <a:solidFill>
                          <a:srgbClr val="7030A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2">
                        <a:lumMod val="90000"/>
                      </a:schemeClr>
                    </a:solidFill>
                  </a:tcPr>
                </a:tc>
                <a:tc>
                  <a:txBody>
                    <a:bodyPr/>
                    <a:lstStyle/>
                    <a:p>
                      <a:pPr algn="ctr">
                        <a:lnSpc>
                          <a:spcPts val="1200"/>
                        </a:lnSpc>
                        <a:spcAft>
                          <a:spcPts val="0"/>
                        </a:spcAft>
                      </a:pPr>
                      <a:r>
                        <a:rPr lang="en-US" sz="1200" kern="100" dirty="0">
                          <a:solidFill>
                            <a:srgbClr val="7030A0"/>
                          </a:solidFill>
                          <a:effectLst/>
                          <a:latin typeface="標楷體"/>
                          <a:ea typeface="新細明體"/>
                        </a:rPr>
                        <a:t> </a:t>
                      </a:r>
                      <a:endParaRPr lang="zh-TW" sz="1200" kern="100" dirty="0">
                        <a:solidFill>
                          <a:srgbClr val="7030A0"/>
                        </a:solidFill>
                        <a:effectLst/>
                        <a:latin typeface="Times New Roman"/>
                        <a:ea typeface="新細明體"/>
                      </a:endParaRPr>
                    </a:p>
                  </a:txBody>
                  <a:tcPr marL="68580" marR="6858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2">
                        <a:lumMod val="90000"/>
                      </a:schemeClr>
                    </a:solidFill>
                  </a:tcPr>
                </a:tc>
              </a:tr>
            </a:tbl>
          </a:graphicData>
        </a:graphic>
      </p:graphicFrame>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39</a:t>
            </a:fld>
            <a:endParaRPr lang="zh-TW" altLang="en-US"/>
          </a:p>
        </p:txBody>
      </p:sp>
    </p:spTree>
    <p:extLst>
      <p:ext uri="{BB962C8B-B14F-4D97-AF65-F5344CB8AC3E}">
        <p14:creationId xmlns:p14="http://schemas.microsoft.com/office/powerpoint/2010/main" val="2430235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p:cNvSpPr>
          <p:nvPr>
            <p:ph type="body" idx="1"/>
          </p:nvPr>
        </p:nvSpPr>
        <p:spPr>
          <a:xfrm>
            <a:off x="611560" y="476672"/>
            <a:ext cx="7916416" cy="6048672"/>
          </a:xfrm>
          <a:solidFill>
            <a:schemeClr val="accent5">
              <a:lumMod val="20000"/>
              <a:lumOff val="80000"/>
            </a:schemeClr>
          </a:solidFill>
          <a:ln w="19050">
            <a:solidFill>
              <a:schemeClr val="bg2">
                <a:lumMod val="10000"/>
              </a:schemeClr>
            </a:solidFill>
          </a:ln>
        </p:spPr>
        <p:txBody>
          <a:bodyPr/>
          <a:lstStyle/>
          <a:p>
            <a:pPr marL="0" indent="0">
              <a:buNone/>
            </a:pPr>
            <a:r>
              <a:rPr lang="zh-TW" altLang="en-US" b="1" dirty="0">
                <a:solidFill>
                  <a:srgbClr val="C00000"/>
                </a:solidFill>
                <a:latin typeface="新細明體"/>
              </a:rPr>
              <a:t> </a:t>
            </a:r>
            <a:r>
              <a:rPr lang="zh-TW" altLang="en-US" b="1" dirty="0" smtClean="0">
                <a:solidFill>
                  <a:srgbClr val="C00000"/>
                </a:solidFill>
                <a:latin typeface="新細明體"/>
              </a:rPr>
              <a:t>  </a:t>
            </a:r>
            <a:r>
              <a:rPr lang="zh-TW" altLang="en-US" sz="3200" b="1" dirty="0" smtClean="0">
                <a:solidFill>
                  <a:srgbClr val="C00000"/>
                </a:solidFill>
                <a:latin typeface="新細明體"/>
              </a:rPr>
              <a:t>二</a:t>
            </a:r>
            <a:r>
              <a:rPr lang="zh-TW" altLang="en-US" sz="3200" b="1" dirty="0">
                <a:solidFill>
                  <a:srgbClr val="C00000"/>
                </a:solidFill>
                <a:latin typeface="新細明體"/>
              </a:rPr>
              <a:t>、法定</a:t>
            </a:r>
            <a:r>
              <a:rPr lang="zh-TW" altLang="en-US" sz="3200" b="1" dirty="0" smtClean="0">
                <a:solidFill>
                  <a:srgbClr val="C00000"/>
                </a:solidFill>
                <a:latin typeface="新細明體"/>
              </a:rPr>
              <a:t>意涵：</a:t>
            </a:r>
            <a:endParaRPr lang="en-US" altLang="zh-TW" sz="3200" b="1" dirty="0">
              <a:solidFill>
                <a:srgbClr val="C00000"/>
              </a:solidFill>
              <a:latin typeface="新細明體"/>
            </a:endParaRPr>
          </a:p>
          <a:p>
            <a:pPr marL="0" indent="0">
              <a:buNone/>
            </a:pPr>
            <a:r>
              <a:rPr lang="zh-TW" altLang="en-US" sz="2400" dirty="0" smtClean="0">
                <a:solidFill>
                  <a:srgbClr val="0000FF"/>
                </a:solidFill>
                <a:latin typeface="+mn-ea"/>
              </a:rPr>
              <a:t>         </a:t>
            </a:r>
            <a:r>
              <a:rPr lang="en-US" altLang="zh-TW" sz="2400" dirty="0" smtClean="0">
                <a:solidFill>
                  <a:srgbClr val="663300"/>
                </a:solidFill>
                <a:latin typeface="+mn-ea"/>
              </a:rPr>
              <a:t>2013</a:t>
            </a:r>
            <a:r>
              <a:rPr lang="zh-TW" altLang="en-US" sz="2400" dirty="0" smtClean="0">
                <a:solidFill>
                  <a:srgbClr val="663300"/>
                </a:solidFill>
                <a:latin typeface="+mn-ea"/>
              </a:rPr>
              <a:t>年</a:t>
            </a:r>
            <a:r>
              <a:rPr lang="en-US" altLang="zh-TW" sz="2400" dirty="0" smtClean="0">
                <a:solidFill>
                  <a:srgbClr val="663300"/>
                </a:solidFill>
                <a:latin typeface="+mn-ea"/>
              </a:rPr>
              <a:t>7</a:t>
            </a:r>
            <a:r>
              <a:rPr lang="zh-TW" altLang="en-US" sz="2400" dirty="0" smtClean="0">
                <a:solidFill>
                  <a:srgbClr val="663300"/>
                </a:solidFill>
                <a:latin typeface="+mn-ea"/>
              </a:rPr>
              <a:t>月</a:t>
            </a:r>
            <a:r>
              <a:rPr lang="en-US" altLang="zh-TW" sz="2400" dirty="0" smtClean="0">
                <a:solidFill>
                  <a:srgbClr val="663300"/>
                </a:solidFill>
                <a:latin typeface="+mn-ea"/>
              </a:rPr>
              <a:t>12</a:t>
            </a:r>
            <a:r>
              <a:rPr lang="zh-TW" altLang="en-US" sz="2400" dirty="0" smtClean="0">
                <a:solidFill>
                  <a:srgbClr val="663300"/>
                </a:solidFill>
                <a:latin typeface="+mn-ea"/>
              </a:rPr>
              <a:t>日</a:t>
            </a:r>
            <a:r>
              <a:rPr lang="zh-TW" altLang="en-US" sz="2400" dirty="0">
                <a:solidFill>
                  <a:srgbClr val="663300"/>
                </a:solidFill>
                <a:latin typeface="+mn-ea"/>
              </a:rPr>
              <a:t>修正公布台灣特殊教育法施行</a:t>
            </a:r>
            <a:r>
              <a:rPr lang="zh-TW" altLang="en-US" sz="2400" dirty="0" smtClean="0">
                <a:solidFill>
                  <a:srgbClr val="663300"/>
                </a:solidFill>
                <a:latin typeface="+mn-ea"/>
              </a:rPr>
              <a:t>細則，</a:t>
            </a:r>
            <a:endParaRPr lang="en-US" altLang="zh-TW" sz="2400" dirty="0">
              <a:solidFill>
                <a:srgbClr val="663300"/>
              </a:solidFill>
              <a:latin typeface="+mn-ea"/>
            </a:endParaRPr>
          </a:p>
          <a:p>
            <a:pPr marL="0" indent="0">
              <a:buNone/>
            </a:pPr>
            <a:r>
              <a:rPr lang="zh-TW" altLang="en-US" sz="2400" dirty="0" smtClean="0">
                <a:solidFill>
                  <a:srgbClr val="FF0000"/>
                </a:solidFill>
                <a:latin typeface="+mn-ea"/>
              </a:rPr>
              <a:t>         </a:t>
            </a:r>
            <a:r>
              <a:rPr lang="zh-TW" altLang="en-US" sz="2400" dirty="0" smtClean="0">
                <a:solidFill>
                  <a:srgbClr val="FF0000"/>
                </a:solidFill>
                <a:effectLst>
                  <a:outerShdw blurRad="38100" dist="38100" dir="2700000" algn="tl">
                    <a:srgbClr val="000000">
                      <a:alpha val="43137"/>
                    </a:srgbClr>
                  </a:outerShdw>
                </a:effectLst>
                <a:latin typeface="+mn-ea"/>
              </a:rPr>
              <a:t>第九條：</a:t>
            </a:r>
            <a:r>
              <a:rPr lang="zh-TW" altLang="en-US" sz="2400" dirty="0" smtClean="0">
                <a:solidFill>
                  <a:srgbClr val="0000FF"/>
                </a:solidFill>
                <a:latin typeface="+mn-ea"/>
              </a:rPr>
              <a:t>「</a:t>
            </a:r>
            <a:r>
              <a:rPr lang="zh-TW" altLang="en-US" sz="2400" dirty="0" smtClean="0">
                <a:solidFill>
                  <a:srgbClr val="0000FF"/>
                </a:solidFill>
              </a:rPr>
              <a:t>本法第二十八條所稱</a:t>
            </a:r>
            <a:r>
              <a:rPr lang="zh-TW" altLang="en-US" sz="2400" dirty="0" smtClean="0">
                <a:solidFill>
                  <a:schemeClr val="accent2"/>
                </a:solidFill>
              </a:rPr>
              <a:t>個別化教育計畫</a:t>
            </a:r>
            <a:r>
              <a:rPr lang="zh-TW" altLang="en-US" sz="2400" dirty="0" smtClean="0">
                <a:solidFill>
                  <a:srgbClr val="0000FF"/>
                </a:solidFill>
              </a:rPr>
              <a:t>，</a:t>
            </a:r>
            <a:endParaRPr lang="en-US" altLang="zh-TW" sz="2400" dirty="0" smtClean="0">
              <a:solidFill>
                <a:srgbClr val="0000FF"/>
              </a:solidFill>
            </a:endParaRPr>
          </a:p>
          <a:p>
            <a:pPr marL="0" indent="0">
              <a:buNone/>
            </a:pPr>
            <a:r>
              <a:rPr lang="zh-TW" altLang="en-US" sz="2400" dirty="0">
                <a:solidFill>
                  <a:srgbClr val="0000FF"/>
                </a:solidFill>
              </a:rPr>
              <a:t> </a:t>
            </a:r>
            <a:r>
              <a:rPr lang="zh-TW" altLang="en-US" sz="2400" dirty="0" smtClean="0">
                <a:solidFill>
                  <a:srgbClr val="0000FF"/>
                </a:solidFill>
              </a:rPr>
              <a:t>         指</a:t>
            </a:r>
            <a:r>
              <a:rPr lang="zh-TW" altLang="en-US" sz="2400" dirty="0" smtClean="0">
                <a:solidFill>
                  <a:srgbClr val="FF6600"/>
                </a:solidFill>
              </a:rPr>
              <a:t>運用團隊合作</a:t>
            </a:r>
            <a:r>
              <a:rPr lang="zh-TW" altLang="en-US" sz="2400" dirty="0" smtClean="0">
                <a:solidFill>
                  <a:srgbClr val="0000FF"/>
                </a:solidFill>
              </a:rPr>
              <a:t>方式，針對身心障礙學生</a:t>
            </a:r>
            <a:r>
              <a:rPr lang="zh-TW" altLang="en-US" sz="2400" dirty="0" smtClean="0">
                <a:solidFill>
                  <a:srgbClr val="FF0000"/>
                </a:solidFill>
              </a:rPr>
              <a:t>個別特性</a:t>
            </a:r>
            <a:endParaRPr lang="en-US" altLang="zh-TW" sz="2400" dirty="0" smtClean="0">
              <a:solidFill>
                <a:srgbClr val="FF0000"/>
              </a:solidFill>
            </a:endParaRPr>
          </a:p>
          <a:p>
            <a:pPr marL="0" indent="0">
              <a:buNone/>
            </a:pPr>
            <a:r>
              <a:rPr lang="zh-TW" altLang="en-US" sz="2400" dirty="0">
                <a:solidFill>
                  <a:srgbClr val="FF0000"/>
                </a:solidFill>
              </a:rPr>
              <a:t> </a:t>
            </a:r>
            <a:r>
              <a:rPr lang="zh-TW" altLang="en-US" sz="2400" dirty="0" smtClean="0">
                <a:solidFill>
                  <a:srgbClr val="FF0000"/>
                </a:solidFill>
              </a:rPr>
              <a:t>         </a:t>
            </a:r>
            <a:r>
              <a:rPr lang="zh-TW" altLang="en-US" sz="2400" dirty="0" smtClean="0">
                <a:solidFill>
                  <a:srgbClr val="0000FF"/>
                </a:solidFill>
              </a:rPr>
              <a:t>所訂定之</a:t>
            </a:r>
            <a:r>
              <a:rPr lang="zh-TW" altLang="en-US" sz="2400" dirty="0" smtClean="0">
                <a:solidFill>
                  <a:srgbClr val="990000"/>
                </a:solidFill>
              </a:rPr>
              <a:t>特殊教育及相關服務計畫</a:t>
            </a:r>
            <a:r>
              <a:rPr lang="zh-TW" altLang="en-US" sz="2400" dirty="0" smtClean="0">
                <a:solidFill>
                  <a:srgbClr val="0000FF"/>
                </a:solidFill>
              </a:rPr>
              <a:t>；其內容包括下</a:t>
            </a:r>
            <a:endParaRPr lang="en-US" altLang="zh-TW" sz="2400" dirty="0" smtClean="0">
              <a:solidFill>
                <a:srgbClr val="0000FF"/>
              </a:solidFill>
            </a:endParaRPr>
          </a:p>
          <a:p>
            <a:pPr marL="0" indent="0">
              <a:buNone/>
            </a:pPr>
            <a:r>
              <a:rPr lang="zh-TW" altLang="en-US" sz="2400" dirty="0">
                <a:solidFill>
                  <a:srgbClr val="0000FF"/>
                </a:solidFill>
              </a:rPr>
              <a:t> </a:t>
            </a:r>
            <a:r>
              <a:rPr lang="zh-TW" altLang="en-US" sz="2400" dirty="0" smtClean="0">
                <a:solidFill>
                  <a:srgbClr val="0000FF"/>
                </a:solidFill>
              </a:rPr>
              <a:t>         列事項：</a:t>
            </a:r>
            <a:endParaRPr lang="en-US" altLang="zh-TW" sz="2400" dirty="0" smtClean="0">
              <a:solidFill>
                <a:srgbClr val="0000FF"/>
              </a:solidFill>
            </a:endParaRPr>
          </a:p>
          <a:p>
            <a:pPr marL="0" indent="0">
              <a:buNone/>
            </a:pPr>
            <a:r>
              <a:rPr lang="zh-TW" altLang="en-US" sz="2400" dirty="0" smtClean="0">
                <a:solidFill>
                  <a:srgbClr val="FF0000"/>
                </a:solidFill>
              </a:rPr>
              <a:t>               </a:t>
            </a:r>
            <a:r>
              <a:rPr lang="zh-TW" altLang="en-US" sz="2400" b="1" dirty="0" smtClean="0">
                <a:solidFill>
                  <a:srgbClr val="FF0000"/>
                </a:solidFill>
              </a:rPr>
              <a:t>一</a:t>
            </a:r>
            <a:r>
              <a:rPr lang="zh-TW" altLang="en-US" sz="2400" b="1" dirty="0">
                <a:solidFill>
                  <a:srgbClr val="FF0000"/>
                </a:solidFill>
              </a:rPr>
              <a:t>、學生能力現況、家庭狀況及需求評估。</a:t>
            </a:r>
          </a:p>
          <a:p>
            <a:pPr marL="0" indent="0">
              <a:buNone/>
            </a:pPr>
            <a:r>
              <a:rPr lang="zh-TW" altLang="en-US" sz="2400" b="1" dirty="0" smtClean="0">
                <a:solidFill>
                  <a:schemeClr val="accent2"/>
                </a:solidFill>
              </a:rPr>
              <a:t>               二</a:t>
            </a:r>
            <a:r>
              <a:rPr lang="zh-TW" altLang="en-US" sz="2400" b="1" dirty="0">
                <a:solidFill>
                  <a:schemeClr val="accent2"/>
                </a:solidFill>
              </a:rPr>
              <a:t>、學生所需特殊教育、相關服務及支持策略。</a:t>
            </a:r>
          </a:p>
          <a:p>
            <a:pPr marL="0" indent="0">
              <a:buNone/>
            </a:pPr>
            <a:r>
              <a:rPr lang="zh-TW" altLang="en-US" sz="2400" b="1" dirty="0" smtClean="0">
                <a:solidFill>
                  <a:srgbClr val="FF00FF"/>
                </a:solidFill>
              </a:rPr>
              <a:t>               三</a:t>
            </a:r>
            <a:r>
              <a:rPr lang="zh-TW" altLang="en-US" sz="2400" b="1" dirty="0">
                <a:solidFill>
                  <a:srgbClr val="FF00FF"/>
                </a:solidFill>
              </a:rPr>
              <a:t>、學年與學期教育目標、達成學期教育目標</a:t>
            </a:r>
          </a:p>
          <a:p>
            <a:pPr>
              <a:buNone/>
            </a:pPr>
            <a:r>
              <a:rPr lang="zh-TW" altLang="en-US" sz="2400" b="1" dirty="0">
                <a:solidFill>
                  <a:srgbClr val="FF00FF"/>
                </a:solidFill>
              </a:rPr>
              <a:t>           </a:t>
            </a:r>
            <a:r>
              <a:rPr lang="zh-TW" altLang="en-US" sz="2400" b="1" dirty="0" smtClean="0">
                <a:solidFill>
                  <a:srgbClr val="FF00FF"/>
                </a:solidFill>
              </a:rPr>
              <a:t>             之</a:t>
            </a:r>
            <a:r>
              <a:rPr lang="zh-TW" altLang="en-US" sz="2400" b="1" dirty="0">
                <a:solidFill>
                  <a:srgbClr val="FF00FF"/>
                </a:solidFill>
              </a:rPr>
              <a:t>評量方式、日期及標準。</a:t>
            </a:r>
          </a:p>
          <a:p>
            <a:pPr marL="0" indent="0">
              <a:buNone/>
            </a:pPr>
            <a:r>
              <a:rPr lang="zh-TW" altLang="en-US" sz="2400" b="1" dirty="0" smtClean="0">
                <a:solidFill>
                  <a:srgbClr val="0000FF"/>
                </a:solidFill>
              </a:rPr>
              <a:t>               四</a:t>
            </a:r>
            <a:r>
              <a:rPr lang="zh-TW" altLang="en-US" sz="2400" b="1" dirty="0">
                <a:solidFill>
                  <a:srgbClr val="0000FF"/>
                </a:solidFill>
              </a:rPr>
              <a:t>、具情緒與行為問題學生所需之行為功能介入</a:t>
            </a:r>
          </a:p>
          <a:p>
            <a:pPr>
              <a:buNone/>
            </a:pPr>
            <a:r>
              <a:rPr lang="zh-TW" altLang="en-US" sz="2400" b="1" dirty="0">
                <a:solidFill>
                  <a:srgbClr val="0000FF"/>
                </a:solidFill>
              </a:rPr>
              <a:t>           </a:t>
            </a:r>
            <a:r>
              <a:rPr lang="zh-TW" altLang="en-US" sz="2400" b="1" dirty="0" smtClean="0">
                <a:solidFill>
                  <a:srgbClr val="0000FF"/>
                </a:solidFill>
              </a:rPr>
              <a:t>             方案</a:t>
            </a:r>
            <a:r>
              <a:rPr lang="zh-TW" altLang="en-US" sz="2400" b="1" dirty="0">
                <a:solidFill>
                  <a:srgbClr val="0000FF"/>
                </a:solidFill>
              </a:rPr>
              <a:t>及行政支援。</a:t>
            </a:r>
          </a:p>
          <a:p>
            <a:pPr marL="0" indent="0">
              <a:buNone/>
            </a:pPr>
            <a:r>
              <a:rPr lang="zh-TW" altLang="en-US" sz="2400" b="1" dirty="0" smtClean="0">
                <a:solidFill>
                  <a:srgbClr val="990000"/>
                </a:solidFill>
              </a:rPr>
              <a:t>               五</a:t>
            </a:r>
            <a:r>
              <a:rPr lang="zh-TW" altLang="en-US" sz="2400" b="1" dirty="0">
                <a:solidFill>
                  <a:srgbClr val="990000"/>
                </a:solidFill>
              </a:rPr>
              <a:t>、學生之轉銜輔導及服務內容</a:t>
            </a:r>
            <a:r>
              <a:rPr lang="zh-TW" altLang="en-US" sz="2400" b="1" dirty="0" smtClean="0">
                <a:solidFill>
                  <a:srgbClr val="990000"/>
                </a:solidFill>
              </a:rPr>
              <a:t>。</a:t>
            </a:r>
            <a:endParaRPr lang="zh-TW" altLang="en-US" sz="2400" b="1" dirty="0">
              <a:solidFill>
                <a:srgbClr val="990000"/>
              </a:solidFill>
            </a:endParaRPr>
          </a:p>
          <a:p>
            <a:pPr marL="0" indent="0">
              <a:buNone/>
            </a:pPr>
            <a:endParaRPr lang="zh-TW" altLang="en-US" sz="2400" dirty="0" smtClean="0">
              <a:solidFill>
                <a:srgbClr val="0000FF"/>
              </a:solidFill>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4</a:t>
            </a:fld>
            <a:endParaRPr lang="zh-TW" altLang="en-US"/>
          </a:p>
        </p:txBody>
      </p:sp>
    </p:spTree>
    <p:extLst>
      <p:ext uri="{BB962C8B-B14F-4D97-AF65-F5344CB8AC3E}">
        <p14:creationId xmlns:p14="http://schemas.microsoft.com/office/powerpoint/2010/main" val="32607183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755576" y="692696"/>
            <a:ext cx="7776864" cy="652934"/>
          </a:xfrm>
          <a:solidFill>
            <a:srgbClr val="FFEFFF"/>
          </a:solidFill>
          <a:ln w="19050">
            <a:solidFill>
              <a:schemeClr val="accent6">
                <a:lumMod val="50000"/>
              </a:schemeClr>
            </a:solidFill>
          </a:ln>
        </p:spPr>
        <p:txBody>
          <a:bodyPr/>
          <a:lstStyle/>
          <a:p>
            <a:r>
              <a:rPr lang="zh-TW" altLang="en-US" sz="2800" b="1" dirty="0" smtClean="0">
                <a:solidFill>
                  <a:srgbClr val="FF0000"/>
                </a:solidFill>
                <a:effectLst>
                  <a:outerShdw blurRad="38100" dist="38100" dir="2700000" algn="tl">
                    <a:srgbClr val="000000">
                      <a:alpha val="43137"/>
                    </a:srgbClr>
                  </a:outerShdw>
                </a:effectLst>
                <a:latin typeface="+mn-ea"/>
                <a:ea typeface="+mn-ea"/>
              </a:rPr>
              <a:t> （</a:t>
            </a:r>
            <a:r>
              <a:rPr lang="zh-TW" altLang="en-US" sz="2800" b="1" dirty="0">
                <a:solidFill>
                  <a:srgbClr val="FF0000"/>
                </a:solidFill>
                <a:effectLst>
                  <a:outerShdw blurRad="38100" dist="38100" dir="2700000" algn="tl">
                    <a:srgbClr val="000000">
                      <a:alpha val="43137"/>
                    </a:srgbClr>
                  </a:outerShdw>
                </a:effectLst>
                <a:latin typeface="+mn-ea"/>
                <a:ea typeface="+mn-ea"/>
              </a:rPr>
              <a:t>二</a:t>
            </a:r>
            <a:r>
              <a:rPr lang="zh-TW" altLang="en-US" sz="2800" b="1" dirty="0" smtClean="0">
                <a:solidFill>
                  <a:srgbClr val="FF0000"/>
                </a:solidFill>
                <a:effectLst>
                  <a:outerShdw blurRad="38100" dist="38100" dir="2700000" algn="tl">
                    <a:srgbClr val="000000">
                      <a:alpha val="43137"/>
                    </a:srgbClr>
                  </a:outerShdw>
                </a:effectLst>
                <a:latin typeface="+mn-ea"/>
                <a:ea typeface="+mn-ea"/>
              </a:rPr>
              <a:t>）疾病醫療的影響：</a:t>
            </a:r>
            <a:endParaRPr lang="en-US" altLang="zh-TW" sz="2800" b="1" dirty="0">
              <a:solidFill>
                <a:srgbClr val="FF0000"/>
              </a:solidFill>
              <a:effectLst>
                <a:outerShdw blurRad="38100" dist="38100" dir="2700000" algn="tl">
                  <a:srgbClr val="000000">
                    <a:alpha val="43137"/>
                  </a:srgbClr>
                </a:outerShdw>
              </a:effectLst>
              <a:latin typeface="+mn-ea"/>
              <a:ea typeface="+mn-ea"/>
            </a:endParaRPr>
          </a:p>
        </p:txBody>
      </p:sp>
      <p:sp>
        <p:nvSpPr>
          <p:cNvPr id="206851" name="Rectangle 3"/>
          <p:cNvSpPr>
            <a:spLocks noGrp="1" noChangeArrowheads="1"/>
          </p:cNvSpPr>
          <p:nvPr>
            <p:ph type="body" idx="1"/>
          </p:nvPr>
        </p:nvSpPr>
        <p:spPr>
          <a:xfrm>
            <a:off x="755576" y="1484784"/>
            <a:ext cx="7772400" cy="4572000"/>
          </a:xfrm>
          <a:solidFill>
            <a:schemeClr val="accent6">
              <a:lumMod val="20000"/>
              <a:lumOff val="80000"/>
            </a:schemeClr>
          </a:solidFill>
          <a:ln w="19050">
            <a:solidFill>
              <a:schemeClr val="accent6">
                <a:lumMod val="50000"/>
              </a:schemeClr>
            </a:solidFill>
          </a:ln>
        </p:spPr>
        <p:txBody>
          <a:bodyPr/>
          <a:lstStyle/>
          <a:p>
            <a:pPr marL="0" indent="0">
              <a:lnSpc>
                <a:spcPct val="90000"/>
              </a:lnSpc>
              <a:buNone/>
            </a:pPr>
            <a:r>
              <a:rPr lang="zh-TW" altLang="en-US" sz="2400" dirty="0" smtClean="0">
                <a:latin typeface="標楷體" panose="03000509000000000000" pitchFamily="65" charset="-120"/>
                <a:ea typeface="標楷體" panose="03000509000000000000" pitchFamily="65" charset="-120"/>
              </a:rPr>
              <a:t>     </a:t>
            </a:r>
            <a:r>
              <a:rPr lang="en-US" altLang="zh-TW" sz="2400" dirty="0" smtClean="0">
                <a:solidFill>
                  <a:srgbClr val="0000FF"/>
                </a:solidFill>
                <a:latin typeface="標楷體" panose="03000509000000000000" pitchFamily="65" charset="-120"/>
                <a:ea typeface="標楷體" panose="03000509000000000000" pitchFamily="65" charset="-120"/>
              </a:rPr>
              <a:t>1</a:t>
            </a:r>
            <a:r>
              <a:rPr lang="zh-TW" altLang="en-US" sz="2400" dirty="0" smtClean="0">
                <a:solidFill>
                  <a:srgbClr val="0000FF"/>
                </a:solidFill>
                <a:latin typeface="標楷體" panose="03000509000000000000" pitchFamily="65" charset="-120"/>
                <a:ea typeface="標楷體" panose="03000509000000000000" pitchFamily="65" charset="-120"/>
              </a:rPr>
              <a:t>、</a:t>
            </a:r>
            <a:r>
              <a:rPr lang="en-US" altLang="zh-TW" sz="2400" dirty="0" smtClean="0">
                <a:solidFill>
                  <a:srgbClr val="0000FF"/>
                </a:solidFill>
                <a:latin typeface="標楷體" panose="03000509000000000000" pitchFamily="65" charset="-120"/>
                <a:ea typeface="標楷體" panose="03000509000000000000" pitchFamily="65" charset="-120"/>
              </a:rPr>
              <a:t>AAIDD</a:t>
            </a:r>
            <a:r>
              <a:rPr lang="zh-TW" altLang="en-US" sz="2400" dirty="0" smtClean="0">
                <a:solidFill>
                  <a:srgbClr val="0000FF"/>
                </a:solidFill>
                <a:latin typeface="標楷體" panose="03000509000000000000" pitchFamily="65" charset="-120"/>
                <a:ea typeface="標楷體" panose="03000509000000000000" pitchFamily="65" charset="-120"/>
              </a:rPr>
              <a:t>以</a:t>
            </a:r>
            <a:r>
              <a:rPr lang="zh-TW" altLang="en-US" sz="2400" dirty="0">
                <a:solidFill>
                  <a:srgbClr val="FF00FF"/>
                </a:solidFill>
                <a:latin typeface="標楷體" panose="03000509000000000000" pitchFamily="65" charset="-120"/>
                <a:ea typeface="標楷體" panose="03000509000000000000" pitchFamily="65" charset="-120"/>
              </a:rPr>
              <a:t>疾病</a:t>
            </a:r>
            <a:r>
              <a:rPr lang="zh-TW" altLang="en-US" sz="2400" dirty="0" smtClean="0">
                <a:solidFill>
                  <a:srgbClr val="FF00FF"/>
                </a:solidFill>
                <a:latin typeface="標楷體" panose="03000509000000000000" pitchFamily="65" charset="-120"/>
                <a:ea typeface="標楷體" panose="03000509000000000000" pitchFamily="65" charset="-120"/>
              </a:rPr>
              <a:t>多因素</a:t>
            </a:r>
            <a:r>
              <a:rPr lang="zh-TW" altLang="en-US" sz="2400" dirty="0">
                <a:solidFill>
                  <a:srgbClr val="FF00FF"/>
                </a:solidFill>
                <a:latin typeface="標楷體" panose="03000509000000000000" pitchFamily="65" charset="-120"/>
                <a:ea typeface="標楷體" panose="03000509000000000000" pitchFamily="65" charset="-120"/>
              </a:rPr>
              <a:t>結構</a:t>
            </a:r>
            <a:r>
              <a:rPr lang="zh-TW" altLang="en-US" sz="2400" dirty="0" smtClean="0">
                <a:solidFill>
                  <a:srgbClr val="0000FF"/>
                </a:solidFill>
                <a:latin typeface="標楷體" panose="03000509000000000000" pitchFamily="65" charset="-120"/>
                <a:ea typeface="標楷體" panose="03000509000000000000" pitchFamily="65" charset="-120"/>
              </a:rPr>
              <a:t>取向，替代先前</a:t>
            </a:r>
            <a:r>
              <a:rPr lang="zh-TW" altLang="en-US" sz="2400" dirty="0" smtClean="0">
                <a:solidFill>
                  <a:srgbClr val="990000"/>
                </a:solidFill>
                <a:latin typeface="標楷體" panose="03000509000000000000" pitchFamily="65" charset="-120"/>
                <a:ea typeface="標楷體" panose="03000509000000000000" pitchFamily="65" charset="-120"/>
              </a:rPr>
              <a:t>醫療</a:t>
            </a:r>
            <a:endParaRPr lang="en-US" altLang="zh-TW" sz="2400" dirty="0" smtClean="0">
              <a:solidFill>
                <a:srgbClr val="990000"/>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990000"/>
                </a:solidFill>
                <a:latin typeface="標楷體" panose="03000509000000000000" pitchFamily="65" charset="-120"/>
                <a:ea typeface="標楷體" panose="03000509000000000000" pitchFamily="65" charset="-120"/>
              </a:rPr>
              <a:t> </a:t>
            </a:r>
            <a:r>
              <a:rPr lang="zh-TW" altLang="en-US" sz="2400" dirty="0" smtClean="0">
                <a:solidFill>
                  <a:srgbClr val="990000"/>
                </a:solidFill>
                <a:latin typeface="標楷體" panose="03000509000000000000" pitchFamily="65" charset="-120"/>
                <a:ea typeface="標楷體" panose="03000509000000000000" pitchFamily="65" charset="-120"/>
              </a:rPr>
              <a:t>      個案史</a:t>
            </a:r>
            <a:r>
              <a:rPr lang="zh-TW" altLang="en-US" sz="2400" dirty="0" smtClean="0">
                <a:solidFill>
                  <a:srgbClr val="0000FF"/>
                </a:solidFill>
                <a:latin typeface="標楷體" panose="03000509000000000000" pitchFamily="65" charset="-120"/>
                <a:ea typeface="標楷體" panose="03000509000000000000" pitchFamily="65" charset="-120"/>
              </a:rPr>
              <a:t>取</a:t>
            </a:r>
            <a:r>
              <a:rPr lang="zh-TW" altLang="en-US" sz="2400" dirty="0">
                <a:solidFill>
                  <a:srgbClr val="0000FF"/>
                </a:solidFill>
                <a:latin typeface="標楷體" panose="03000509000000000000" pitchFamily="65" charset="-120"/>
                <a:ea typeface="標楷體" panose="03000509000000000000" pitchFamily="65" charset="-120"/>
              </a:rPr>
              <a:t>向</a:t>
            </a:r>
            <a:r>
              <a:rPr lang="zh-TW" altLang="en-US" sz="2400" dirty="0" smtClean="0">
                <a:solidFill>
                  <a:srgbClr val="0000FF"/>
                </a:solidFill>
                <a:latin typeface="標楷體" panose="03000509000000000000" pitchFamily="65" charset="-120"/>
                <a:ea typeface="標楷體" panose="03000509000000000000" pitchFamily="65" charset="-120"/>
              </a:rPr>
              <a:t>；</a:t>
            </a:r>
            <a:r>
              <a:rPr lang="zh-TW" altLang="en-US" sz="2400" dirty="0">
                <a:solidFill>
                  <a:srgbClr val="FF00FF"/>
                </a:solidFill>
                <a:latin typeface="標楷體" panose="03000509000000000000" pitchFamily="65" charset="-120"/>
                <a:ea typeface="標楷體" panose="03000509000000000000" pitchFamily="65" charset="-120"/>
              </a:rPr>
              <a:t>疾病</a:t>
            </a:r>
            <a:r>
              <a:rPr lang="zh-TW" altLang="en-US" sz="2400" dirty="0" smtClean="0">
                <a:solidFill>
                  <a:srgbClr val="FF00FF"/>
                </a:solidFill>
                <a:latin typeface="標楷體" panose="03000509000000000000" pitchFamily="65" charset="-120"/>
                <a:ea typeface="標楷體" panose="03000509000000000000" pitchFamily="65" charset="-120"/>
              </a:rPr>
              <a:t>多</a:t>
            </a:r>
            <a:r>
              <a:rPr lang="zh-TW" altLang="en-US" sz="2400" dirty="0">
                <a:solidFill>
                  <a:srgbClr val="FF00FF"/>
                </a:solidFill>
                <a:latin typeface="標楷體" panose="03000509000000000000" pitchFamily="65" charset="-120"/>
                <a:ea typeface="標楷體" panose="03000509000000000000" pitchFamily="65" charset="-120"/>
              </a:rPr>
              <a:t>因素</a:t>
            </a:r>
            <a:r>
              <a:rPr lang="zh-TW" altLang="en-US" sz="2400" dirty="0" smtClean="0">
                <a:solidFill>
                  <a:srgbClr val="FF00FF"/>
                </a:solidFill>
                <a:latin typeface="標楷體" panose="03000509000000000000" pitchFamily="65" charset="-120"/>
                <a:ea typeface="標楷體" panose="03000509000000000000" pitchFamily="65" charset="-120"/>
              </a:rPr>
              <a:t>結構</a:t>
            </a:r>
            <a:r>
              <a:rPr lang="zh-TW" altLang="en-US" sz="2400" dirty="0" smtClean="0">
                <a:solidFill>
                  <a:srgbClr val="0000FF"/>
                </a:solidFill>
                <a:latin typeface="標楷體" panose="03000509000000000000" pitchFamily="65" charset="-120"/>
                <a:ea typeface="標楷體" panose="03000509000000000000" pitchFamily="65" charset="-120"/>
              </a:rPr>
              <a:t>如下：</a:t>
            </a:r>
            <a:endParaRPr lang="zh-TW" altLang="en-US" sz="2400" dirty="0">
              <a:solidFill>
                <a:srgbClr val="0000FF"/>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en-US" altLang="zh-TW"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生命科技</a:t>
            </a:r>
            <a:r>
              <a:rPr lang="zh-TW" altLang="en-US"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的因素</a:t>
            </a:r>
            <a:r>
              <a:rPr lang="zh-TW" altLang="en-US" sz="2400"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2400" dirty="0">
                <a:solidFill>
                  <a:schemeClr val="accent5">
                    <a:lumMod val="50000"/>
                  </a:schemeClr>
                </a:solidFill>
                <a:latin typeface="標楷體" panose="03000509000000000000" pitchFamily="65" charset="-120"/>
                <a:ea typeface="標楷體" panose="03000509000000000000" pitchFamily="65" charset="-120"/>
              </a:rPr>
              <a:t>關於生物過程，如</a:t>
            </a:r>
            <a:r>
              <a:rPr lang="zh-TW" altLang="en-US" sz="2400" dirty="0" smtClean="0">
                <a:solidFill>
                  <a:schemeClr val="accent5">
                    <a:lumMod val="50000"/>
                  </a:schemeClr>
                </a:solidFill>
                <a:latin typeface="標楷體" panose="03000509000000000000" pitchFamily="65" charset="-120"/>
                <a:ea typeface="標楷體" panose="03000509000000000000" pitchFamily="65" charset="-120"/>
              </a:rPr>
              <a:t>基因、</a:t>
            </a:r>
            <a:endParaRPr lang="en-US" altLang="zh-TW" sz="2400" dirty="0" smtClean="0">
              <a:solidFill>
                <a:schemeClr val="accent5">
                  <a:lumMod val="50000"/>
                </a:schemeClr>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chemeClr val="accent5">
                    <a:lumMod val="50000"/>
                  </a:schemeClr>
                </a:solidFill>
                <a:latin typeface="標楷體" panose="03000509000000000000" pitchFamily="65" charset="-120"/>
                <a:ea typeface="標楷體" panose="03000509000000000000" pitchFamily="65" charset="-120"/>
              </a:rPr>
              <a:t> </a:t>
            </a:r>
            <a:r>
              <a:rPr lang="zh-TW" altLang="en-US" sz="2400" dirty="0" smtClean="0">
                <a:solidFill>
                  <a:schemeClr val="accent5">
                    <a:lumMod val="50000"/>
                  </a:schemeClr>
                </a:solidFill>
                <a:latin typeface="標楷體" panose="03000509000000000000" pitchFamily="65" charset="-120"/>
                <a:ea typeface="標楷體" panose="03000509000000000000" pitchFamily="65" charset="-120"/>
              </a:rPr>
              <a:t>                          疾病</a:t>
            </a:r>
            <a:r>
              <a:rPr lang="zh-TW" altLang="en-US" sz="2400" dirty="0">
                <a:solidFill>
                  <a:schemeClr val="accent5">
                    <a:lumMod val="50000"/>
                  </a:schemeClr>
                </a:solidFill>
                <a:latin typeface="標楷體" panose="03000509000000000000" pitchFamily="65" charset="-120"/>
                <a:ea typeface="標楷體" panose="03000509000000000000" pitchFamily="65" charset="-120"/>
              </a:rPr>
              <a:t>或營養</a:t>
            </a:r>
            <a:r>
              <a:rPr lang="zh-TW" altLang="en-US" sz="2400" dirty="0" smtClean="0">
                <a:solidFill>
                  <a:schemeClr val="accent5">
                    <a:lumMod val="50000"/>
                  </a:schemeClr>
                </a:solidFill>
                <a:latin typeface="標楷體" panose="03000509000000000000" pitchFamily="65" charset="-120"/>
                <a:ea typeface="標楷體" panose="03000509000000000000" pitchFamily="65" charset="-120"/>
              </a:rPr>
              <a:t>等。</a:t>
            </a:r>
            <a:endParaRPr lang="zh-TW" altLang="en-US" sz="2400" dirty="0">
              <a:solidFill>
                <a:schemeClr val="accent5">
                  <a:lumMod val="50000"/>
                </a:schemeClr>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en-US" altLang="zh-TW"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2</a:t>
            </a:r>
            <a:r>
              <a:rPr lang="zh-TW" altLang="en-US" sz="2400"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zh-TW" altLang="en-US" sz="2400"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社會</a:t>
            </a:r>
            <a:r>
              <a:rPr lang="zh-TW" altLang="en-US" sz="2400"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的因素：</a:t>
            </a:r>
            <a:r>
              <a:rPr lang="zh-TW" altLang="en-US" sz="2400" dirty="0">
                <a:solidFill>
                  <a:srgbClr val="7030A0"/>
                </a:solidFill>
                <a:latin typeface="標楷體" panose="03000509000000000000" pitchFamily="65" charset="-120"/>
                <a:ea typeface="標楷體" panose="03000509000000000000" pitchFamily="65" charset="-120"/>
              </a:rPr>
              <a:t>關於</a:t>
            </a:r>
            <a:r>
              <a:rPr lang="zh-TW" altLang="en-US" sz="2400" dirty="0" smtClean="0">
                <a:solidFill>
                  <a:srgbClr val="7030A0"/>
                </a:solidFill>
                <a:latin typeface="標楷體" panose="03000509000000000000" pitchFamily="65" charset="-120"/>
                <a:ea typeface="標楷體" panose="03000509000000000000" pitchFamily="65" charset="-120"/>
              </a:rPr>
              <a:t>社會與</a:t>
            </a:r>
            <a:r>
              <a:rPr lang="zh-TW" altLang="en-US" sz="2400" dirty="0">
                <a:solidFill>
                  <a:srgbClr val="7030A0"/>
                </a:solidFill>
                <a:latin typeface="標楷體" panose="03000509000000000000" pitchFamily="65" charset="-120"/>
                <a:ea typeface="標楷體" panose="03000509000000000000" pitchFamily="65" charset="-120"/>
              </a:rPr>
              <a:t>家庭的互動，如</a:t>
            </a:r>
            <a:r>
              <a:rPr lang="zh-TW" altLang="en-US" sz="2400" dirty="0" smtClean="0">
                <a:solidFill>
                  <a:srgbClr val="7030A0"/>
                </a:solidFill>
                <a:latin typeface="標楷體" panose="03000509000000000000" pitchFamily="65" charset="-120"/>
                <a:ea typeface="標楷體" panose="03000509000000000000" pitchFamily="65" charset="-120"/>
              </a:rPr>
              <a:t>：</a:t>
            </a:r>
            <a:endParaRPr lang="en-US" altLang="zh-TW" sz="2400" dirty="0" smtClean="0">
              <a:solidFill>
                <a:srgbClr val="7030A0"/>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家庭刺激與成人</a:t>
            </a:r>
            <a:r>
              <a:rPr lang="zh-TW" altLang="en-US" sz="2400" dirty="0">
                <a:solidFill>
                  <a:srgbClr val="7030A0"/>
                </a:solidFill>
                <a:latin typeface="標楷體" panose="03000509000000000000" pitchFamily="65" charset="-120"/>
                <a:ea typeface="標楷體" panose="03000509000000000000" pitchFamily="65" charset="-120"/>
              </a:rPr>
              <a:t>反應</a:t>
            </a:r>
            <a:r>
              <a:rPr lang="zh-TW" altLang="en-US" sz="2400" dirty="0" smtClean="0">
                <a:solidFill>
                  <a:srgbClr val="7030A0"/>
                </a:solidFill>
                <a:latin typeface="標楷體" panose="03000509000000000000" pitchFamily="65" charset="-120"/>
                <a:ea typeface="標楷體" panose="03000509000000000000" pitchFamily="65" charset="-120"/>
              </a:rPr>
              <a:t>等。</a:t>
            </a:r>
            <a:endParaRPr lang="zh-TW" altLang="en-US" sz="2400" dirty="0">
              <a:solidFill>
                <a:srgbClr val="7030A0"/>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en-US" altLang="zh-TW"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3</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）行為</a:t>
            </a:r>
            <a:r>
              <a:rPr lang="zh-TW" altLang="en-US" sz="24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的因素：</a:t>
            </a:r>
            <a:r>
              <a:rPr lang="zh-TW" altLang="en-US" sz="2400" dirty="0">
                <a:solidFill>
                  <a:srgbClr val="0000FF"/>
                </a:solidFill>
                <a:latin typeface="標楷體" panose="03000509000000000000" pitchFamily="65" charset="-120"/>
                <a:ea typeface="標楷體" panose="03000509000000000000" pitchFamily="65" charset="-120"/>
              </a:rPr>
              <a:t>關於「行為」的潛在</a:t>
            </a:r>
            <a:r>
              <a:rPr lang="zh-TW" altLang="en-US" sz="2400" dirty="0" smtClean="0">
                <a:solidFill>
                  <a:srgbClr val="0000FF"/>
                </a:solidFill>
                <a:latin typeface="標楷體" panose="03000509000000000000" pitchFamily="65" charset="-120"/>
                <a:ea typeface="標楷體" panose="03000509000000000000" pitchFamily="65" charset="-120"/>
              </a:rPr>
              <a:t>因果關係</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0000FF"/>
                </a:solidFill>
                <a:latin typeface="標楷體" panose="03000509000000000000" pitchFamily="65" charset="-120"/>
                <a:ea typeface="標楷體" panose="03000509000000000000" pitchFamily="65" charset="-120"/>
              </a:rPr>
              <a:t> </a:t>
            </a:r>
            <a:r>
              <a:rPr lang="zh-TW" altLang="en-US" sz="2400" dirty="0" smtClean="0">
                <a:solidFill>
                  <a:srgbClr val="0000FF"/>
                </a:solidFill>
                <a:latin typeface="標楷體" panose="03000509000000000000" pitchFamily="65" charset="-120"/>
                <a:ea typeface="標楷體" panose="03000509000000000000" pitchFamily="65" charset="-120"/>
              </a:rPr>
              <a:t>                      ，</a:t>
            </a:r>
            <a:r>
              <a:rPr lang="zh-TW" altLang="en-US" sz="2400" dirty="0">
                <a:solidFill>
                  <a:srgbClr val="0000FF"/>
                </a:solidFill>
                <a:latin typeface="標楷體" panose="03000509000000000000" pitchFamily="65" charset="-120"/>
                <a:ea typeface="標楷體" panose="03000509000000000000" pitchFamily="65" charset="-120"/>
              </a:rPr>
              <a:t>如：</a:t>
            </a:r>
            <a:r>
              <a:rPr lang="zh-TW" altLang="en-US" sz="2400" dirty="0" smtClean="0">
                <a:solidFill>
                  <a:srgbClr val="0000FF"/>
                </a:solidFill>
                <a:latin typeface="標楷體" panose="03000509000000000000" pitchFamily="65" charset="-120"/>
                <a:ea typeface="標楷體" panose="03000509000000000000" pitchFamily="65" charset="-120"/>
              </a:rPr>
              <a:t>危險</a:t>
            </a:r>
            <a:r>
              <a:rPr lang="zh-TW" altLang="en-US" sz="2400" dirty="0">
                <a:solidFill>
                  <a:srgbClr val="0000FF"/>
                </a:solidFill>
                <a:latin typeface="標楷體" panose="03000509000000000000" pitchFamily="65" charset="-120"/>
                <a:ea typeface="標楷體" panose="03000509000000000000" pitchFamily="65" charset="-120"/>
              </a:rPr>
              <a:t>、傷害活動或</a:t>
            </a:r>
            <a:r>
              <a:rPr lang="zh-TW" altLang="en-US" sz="2400" dirty="0" smtClean="0">
                <a:solidFill>
                  <a:srgbClr val="0000FF"/>
                </a:solidFill>
                <a:latin typeface="標楷體" panose="03000509000000000000" pitchFamily="65" charset="-120"/>
                <a:ea typeface="標楷體" panose="03000509000000000000" pitchFamily="65" charset="-120"/>
              </a:rPr>
              <a:t>濫用</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0000FF"/>
                </a:solidFill>
                <a:latin typeface="標楷體" panose="03000509000000000000" pitchFamily="65" charset="-120"/>
                <a:ea typeface="標楷體" panose="03000509000000000000" pitchFamily="65" charset="-120"/>
              </a:rPr>
              <a:t> </a:t>
            </a:r>
            <a:r>
              <a:rPr lang="zh-TW" altLang="en-US" sz="2400" dirty="0" smtClean="0">
                <a:solidFill>
                  <a:srgbClr val="0000FF"/>
                </a:solidFill>
                <a:latin typeface="標楷體" panose="03000509000000000000" pitchFamily="65" charset="-120"/>
                <a:ea typeface="標楷體" panose="03000509000000000000" pitchFamily="65" charset="-120"/>
              </a:rPr>
              <a:t>                      親</a:t>
            </a:r>
            <a:r>
              <a:rPr lang="zh-TW" altLang="en-US" sz="2400" dirty="0">
                <a:solidFill>
                  <a:srgbClr val="0000FF"/>
                </a:solidFill>
                <a:latin typeface="標楷體" panose="03000509000000000000" pitchFamily="65" charset="-120"/>
                <a:ea typeface="標楷體" panose="03000509000000000000" pitchFamily="65" charset="-120"/>
              </a:rPr>
              <a:t>職</a:t>
            </a:r>
            <a:r>
              <a:rPr lang="zh-TW" altLang="en-US" sz="2400" dirty="0" smtClean="0">
                <a:solidFill>
                  <a:srgbClr val="0000FF"/>
                </a:solidFill>
                <a:latin typeface="標楷體" panose="03000509000000000000" pitchFamily="65" charset="-120"/>
                <a:ea typeface="標楷體" panose="03000509000000000000" pitchFamily="65" charset="-120"/>
              </a:rPr>
              <a:t>等。</a:t>
            </a:r>
            <a:endParaRPr lang="zh-TW" altLang="en-US" sz="2400" dirty="0">
              <a:solidFill>
                <a:srgbClr val="0000FF"/>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a:t>
            </a:r>
            <a:r>
              <a:rPr lang="en-US" altLang="zh-TW"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4</a:t>
            </a:r>
            <a:r>
              <a:rPr lang="zh-TW" altLang="en-US"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）教育</a:t>
            </a:r>
            <a:r>
              <a:rPr lang="zh-TW" altLang="en-US" sz="2400" b="1" dirty="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的因素：</a:t>
            </a:r>
            <a:r>
              <a:rPr lang="zh-TW" altLang="en-US" sz="2400" dirty="0">
                <a:solidFill>
                  <a:srgbClr val="990000"/>
                </a:solidFill>
                <a:latin typeface="標楷體" panose="03000509000000000000" pitchFamily="65" charset="-120"/>
                <a:ea typeface="標楷體" panose="03000509000000000000" pitchFamily="65" charset="-120"/>
              </a:rPr>
              <a:t>關於</a:t>
            </a:r>
            <a:r>
              <a:rPr lang="zh-TW" altLang="en-US" sz="2400" dirty="0" smtClean="0">
                <a:solidFill>
                  <a:srgbClr val="990000"/>
                </a:solidFill>
                <a:latin typeface="標楷體" panose="03000509000000000000" pitchFamily="65" charset="-120"/>
                <a:ea typeface="標楷體" panose="03000509000000000000" pitchFamily="65" charset="-120"/>
              </a:rPr>
              <a:t>有效的</a:t>
            </a:r>
            <a:r>
              <a:rPr lang="zh-TW" altLang="en-US" sz="2400" dirty="0">
                <a:solidFill>
                  <a:srgbClr val="990000"/>
                </a:solidFill>
                <a:latin typeface="標楷體" panose="03000509000000000000" pitchFamily="65" charset="-120"/>
                <a:ea typeface="標楷體" panose="03000509000000000000" pitchFamily="65" charset="-120"/>
              </a:rPr>
              <a:t>教育支持輔助，</a:t>
            </a:r>
            <a:r>
              <a:rPr lang="zh-TW" altLang="en-US" sz="2400" dirty="0" smtClean="0">
                <a:solidFill>
                  <a:srgbClr val="990000"/>
                </a:solidFill>
                <a:latin typeface="標楷體" panose="03000509000000000000" pitchFamily="65" charset="-120"/>
                <a:ea typeface="標楷體" panose="03000509000000000000" pitchFamily="65" charset="-120"/>
              </a:rPr>
              <a:t>以</a:t>
            </a:r>
            <a:endParaRPr lang="en-US" altLang="zh-TW" sz="2400" dirty="0" smtClean="0">
              <a:solidFill>
                <a:srgbClr val="990000"/>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990000"/>
                </a:solidFill>
                <a:latin typeface="標楷體" panose="03000509000000000000" pitchFamily="65" charset="-120"/>
                <a:ea typeface="標楷體" panose="03000509000000000000" pitchFamily="65" charset="-120"/>
              </a:rPr>
              <a:t> </a:t>
            </a:r>
            <a:r>
              <a:rPr lang="zh-TW" altLang="en-US" sz="2400" dirty="0" smtClean="0">
                <a:solidFill>
                  <a:srgbClr val="990000"/>
                </a:solidFill>
                <a:latin typeface="標楷體" panose="03000509000000000000" pitchFamily="65" charset="-120"/>
                <a:ea typeface="標楷體" panose="03000509000000000000" pitchFamily="65" charset="-120"/>
              </a:rPr>
              <a:t>                      促進心智與</a:t>
            </a:r>
            <a:r>
              <a:rPr lang="zh-TW" altLang="en-US" sz="2400" dirty="0">
                <a:solidFill>
                  <a:srgbClr val="990000"/>
                </a:solidFill>
                <a:latin typeface="標楷體" panose="03000509000000000000" pitchFamily="65" charset="-120"/>
                <a:ea typeface="標楷體" panose="03000509000000000000" pitchFamily="65" charset="-120"/>
              </a:rPr>
              <a:t>適應技能的</a:t>
            </a:r>
            <a:r>
              <a:rPr lang="zh-TW" altLang="en-US" sz="2400" dirty="0" smtClean="0">
                <a:solidFill>
                  <a:srgbClr val="990000"/>
                </a:solidFill>
                <a:latin typeface="標楷體" panose="03000509000000000000" pitchFamily="65" charset="-120"/>
                <a:ea typeface="標楷體" panose="03000509000000000000" pitchFamily="65" charset="-120"/>
              </a:rPr>
              <a:t>發展。</a:t>
            </a:r>
            <a:endParaRPr lang="zh-TW" altLang="en-US" sz="2400" dirty="0">
              <a:solidFill>
                <a:srgbClr val="990000"/>
              </a:solidFill>
              <a:latin typeface="標楷體" panose="03000509000000000000" pitchFamily="65" charset="-120"/>
              <a:ea typeface="標楷體" panose="03000509000000000000" pitchFamily="65" charset="-120"/>
            </a:endParaRPr>
          </a:p>
          <a:p>
            <a:pPr>
              <a:lnSpc>
                <a:spcPct val="90000"/>
              </a:lnSpc>
            </a:pPr>
            <a:endParaRPr lang="zh-TW" altLang="en-US" sz="2400" dirty="0"/>
          </a:p>
          <a:p>
            <a:pPr>
              <a:lnSpc>
                <a:spcPct val="90000"/>
              </a:lnSpc>
            </a:pPr>
            <a:endParaRPr lang="en-US" altLang="zh-TW" sz="2400"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40</a:t>
            </a:fld>
            <a:endParaRPr lang="zh-TW" altLang="en-US"/>
          </a:p>
        </p:txBody>
      </p:sp>
    </p:spTree>
    <p:extLst>
      <p:ext uri="{BB962C8B-B14F-4D97-AF65-F5344CB8AC3E}">
        <p14:creationId xmlns:p14="http://schemas.microsoft.com/office/powerpoint/2010/main" val="19043445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683568" y="980728"/>
            <a:ext cx="7920880" cy="4536504"/>
          </a:xfrm>
          <a:solidFill>
            <a:schemeClr val="bg2"/>
          </a:solidFill>
          <a:ln w="19050">
            <a:solidFill>
              <a:schemeClr val="bg2">
                <a:lumMod val="10000"/>
              </a:schemeClr>
            </a:solidFill>
          </a:ln>
        </p:spPr>
        <p:txBody>
          <a:bodyPr/>
          <a:lstStyle/>
          <a:p>
            <a:pPr marL="0" indent="0">
              <a:lnSpc>
                <a:spcPct val="90000"/>
              </a:lnSpc>
              <a:buNone/>
            </a:pPr>
            <a:r>
              <a:rPr lang="zh-TW" altLang="en-US" sz="2800" b="1" dirty="0" smtClean="0"/>
              <a:t>          </a:t>
            </a:r>
            <a:r>
              <a:rPr lang="en-US" altLang="zh-TW" sz="2400" dirty="0" smtClean="0">
                <a:solidFill>
                  <a:srgbClr val="0000FF"/>
                </a:solidFill>
                <a:latin typeface="標楷體" panose="03000509000000000000" pitchFamily="65" charset="-120"/>
                <a:ea typeface="標楷體" panose="03000509000000000000" pitchFamily="65" charset="-120"/>
              </a:rPr>
              <a:t>2</a:t>
            </a:r>
            <a:r>
              <a:rPr lang="zh-TW" altLang="en-US" sz="2400" dirty="0" smtClean="0">
                <a:solidFill>
                  <a:srgbClr val="0000FF"/>
                </a:solidFill>
                <a:latin typeface="標楷體" panose="03000509000000000000" pitchFamily="65" charset="-120"/>
                <a:ea typeface="標楷體" panose="03000509000000000000" pitchFamily="65" charset="-120"/>
              </a:rPr>
              <a:t>、</a:t>
            </a:r>
            <a:r>
              <a:rPr lang="zh-TW" altLang="en-US" sz="2400" b="1" dirty="0">
                <a:solidFill>
                  <a:srgbClr val="0000FF"/>
                </a:solidFill>
                <a:latin typeface="標楷體" panose="03000509000000000000" pitchFamily="65" charset="-120"/>
                <a:ea typeface="標楷體" panose="03000509000000000000" pitchFamily="65" charset="-120"/>
              </a:rPr>
              <a:t>描述</a:t>
            </a:r>
            <a:r>
              <a:rPr lang="zh-TW" altLang="en-US" sz="2400" b="1" dirty="0" smtClean="0">
                <a:solidFill>
                  <a:srgbClr val="0000FF"/>
                </a:solidFill>
                <a:latin typeface="標楷體" panose="03000509000000000000" pitchFamily="65" charset="-120"/>
                <a:ea typeface="標楷體" panose="03000509000000000000" pitchFamily="65" charset="-120"/>
              </a:rPr>
              <a:t>健康的優勢</a:t>
            </a:r>
            <a:r>
              <a:rPr lang="zh-TW" altLang="en-US" sz="2400" b="1" dirty="0">
                <a:solidFill>
                  <a:srgbClr val="0000FF"/>
                </a:solidFill>
                <a:latin typeface="標楷體" panose="03000509000000000000" pitchFamily="65" charset="-120"/>
                <a:ea typeface="標楷體" panose="03000509000000000000" pitchFamily="65" charset="-120"/>
              </a:rPr>
              <a:t>與</a:t>
            </a:r>
            <a:r>
              <a:rPr lang="zh-TW" altLang="en-US" sz="2400" b="1" dirty="0" smtClean="0">
                <a:solidFill>
                  <a:srgbClr val="0000FF"/>
                </a:solidFill>
                <a:latin typeface="標楷體" panose="03000509000000000000" pitchFamily="65" charset="-120"/>
                <a:ea typeface="標楷體" panose="03000509000000000000" pitchFamily="65" charset="-120"/>
              </a:rPr>
              <a:t>限制： </a:t>
            </a:r>
            <a:endParaRPr lang="zh-TW" altLang="en-US" sz="2400" b="1" dirty="0">
              <a:solidFill>
                <a:srgbClr val="0000FF"/>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b="1" dirty="0" smtClean="0">
                <a:latin typeface="標楷體" panose="03000509000000000000" pitchFamily="65" charset="-120"/>
                <a:ea typeface="標楷體" panose="03000509000000000000" pitchFamily="65" charset="-120"/>
              </a:rPr>
              <a:t>     </a:t>
            </a:r>
            <a:r>
              <a:rPr lang="zh-TW" altLang="en-US" sz="2400" b="1" dirty="0" smtClean="0">
                <a:solidFill>
                  <a:srgbClr val="FF0000"/>
                </a:solidFill>
                <a:latin typeface="標楷體" panose="03000509000000000000" pitchFamily="65" charset="-120"/>
                <a:ea typeface="標楷體" panose="03000509000000000000" pitchFamily="65" charset="-120"/>
              </a:rPr>
              <a:t>（</a:t>
            </a:r>
            <a:r>
              <a:rPr lang="en-US" altLang="zh-TW" sz="2400" b="1" dirty="0" smtClean="0">
                <a:solidFill>
                  <a:srgbClr val="FF0000"/>
                </a:solidFill>
                <a:latin typeface="標楷體" panose="03000509000000000000" pitchFamily="65" charset="-120"/>
                <a:ea typeface="標楷體" panose="03000509000000000000" pitchFamily="65" charset="-120"/>
              </a:rPr>
              <a:t>1</a:t>
            </a:r>
            <a:r>
              <a:rPr lang="zh-TW" altLang="en-US" sz="2400" b="1" dirty="0" smtClean="0">
                <a:solidFill>
                  <a:srgbClr val="FF0000"/>
                </a:solidFill>
                <a:latin typeface="標楷體" panose="03000509000000000000" pitchFamily="65" charset="-120"/>
                <a:ea typeface="標楷體" panose="03000509000000000000" pitchFamily="65" charset="-120"/>
              </a:rPr>
              <a:t>）</a:t>
            </a:r>
            <a:r>
              <a:rPr lang="zh-TW" altLang="en-US" sz="2400" dirty="0" smtClean="0">
                <a:solidFill>
                  <a:srgbClr val="FF0000"/>
                </a:solidFill>
                <a:latin typeface="標楷體" panose="03000509000000000000" pitchFamily="65" charset="-120"/>
                <a:ea typeface="標楷體" panose="03000509000000000000" pitchFamily="65" charset="-120"/>
              </a:rPr>
              <a:t>生理</a:t>
            </a:r>
            <a:r>
              <a:rPr lang="zh-TW" altLang="en-US" sz="2400" dirty="0">
                <a:solidFill>
                  <a:srgbClr val="FF0000"/>
                </a:solidFill>
                <a:latin typeface="標楷體" panose="03000509000000000000" pitchFamily="65" charset="-120"/>
                <a:ea typeface="標楷體" panose="03000509000000000000" pitchFamily="65" charset="-120"/>
              </a:rPr>
              <a:t>健康</a:t>
            </a:r>
            <a:r>
              <a:rPr lang="zh-TW" altLang="en-US" sz="2400" dirty="0" smtClean="0">
                <a:solidFill>
                  <a:srgbClr val="FF0000"/>
                </a:solidFill>
                <a:latin typeface="標楷體" panose="03000509000000000000" pitchFamily="65" charset="-120"/>
                <a:ea typeface="標楷體" panose="03000509000000000000" pitchFamily="65" charset="-120"/>
              </a:rPr>
              <a:t>：</a:t>
            </a:r>
            <a:endParaRPr lang="en-US" altLang="zh-TW" sz="2400" dirty="0" smtClean="0">
              <a:solidFill>
                <a:srgbClr val="FF0000"/>
              </a:solidFill>
              <a:latin typeface="標楷體" panose="03000509000000000000" pitchFamily="65" charset="-120"/>
              <a:ea typeface="標楷體" panose="03000509000000000000" pitchFamily="65" charset="-120"/>
            </a:endParaRPr>
          </a:p>
          <a:p>
            <a:pPr marL="0" indent="0">
              <a:lnSpc>
                <a:spcPct val="90000"/>
              </a:lnSpc>
              <a:buNone/>
            </a:pPr>
            <a:r>
              <a:rPr lang="zh-TW" altLang="en-US" sz="2400" dirty="0">
                <a:solidFill>
                  <a:srgbClr val="FF0000"/>
                </a:solidFill>
                <a:latin typeface="標楷體" panose="03000509000000000000" pitchFamily="65" charset="-120"/>
                <a:ea typeface="標楷體" panose="03000509000000000000" pitchFamily="65" charset="-120"/>
              </a:rPr>
              <a:t> </a:t>
            </a:r>
            <a:r>
              <a:rPr lang="zh-TW" altLang="en-US" sz="2400" dirty="0" smtClean="0">
                <a:solidFill>
                  <a:srgbClr val="FF0000"/>
                </a:solidFill>
                <a:latin typeface="標楷體" panose="03000509000000000000" pitchFamily="65" charset="-120"/>
                <a:ea typeface="標楷體" panose="03000509000000000000" pitchFamily="65" charset="-120"/>
              </a:rPr>
              <a:t>    （</a:t>
            </a:r>
            <a:r>
              <a:rPr lang="en-US" altLang="zh-TW" sz="2400" dirty="0" smtClean="0">
                <a:solidFill>
                  <a:srgbClr val="FF0000"/>
                </a:solidFill>
                <a:latin typeface="標楷體" panose="03000509000000000000" pitchFamily="65" charset="-120"/>
                <a:ea typeface="標楷體" panose="03000509000000000000" pitchFamily="65" charset="-120"/>
              </a:rPr>
              <a:t>2</a:t>
            </a:r>
            <a:r>
              <a:rPr lang="zh-TW" altLang="en-US" sz="2400" dirty="0" smtClean="0">
                <a:solidFill>
                  <a:srgbClr val="FF0000"/>
                </a:solidFill>
                <a:latin typeface="標楷體" panose="03000509000000000000" pitchFamily="65" charset="-120"/>
                <a:ea typeface="標楷體" panose="03000509000000000000" pitchFamily="65" charset="-120"/>
              </a:rPr>
              <a:t>）心理</a:t>
            </a:r>
            <a:r>
              <a:rPr lang="zh-TW" altLang="en-US" sz="2400" dirty="0">
                <a:solidFill>
                  <a:srgbClr val="FF0000"/>
                </a:solidFill>
                <a:latin typeface="標楷體" panose="03000509000000000000" pitchFamily="65" charset="-120"/>
                <a:ea typeface="標楷體" panose="03000509000000000000" pitchFamily="65" charset="-120"/>
              </a:rPr>
              <a:t>健康：</a:t>
            </a:r>
          </a:p>
          <a:p>
            <a:pPr marL="0" indent="0">
              <a:lnSpc>
                <a:spcPct val="90000"/>
              </a:lnSpc>
              <a:buNone/>
            </a:pP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FF00FF"/>
                </a:solidFill>
                <a:latin typeface="標楷體" panose="03000509000000000000" pitchFamily="65" charset="-120"/>
                <a:ea typeface="標楷體" panose="03000509000000000000" pitchFamily="65" charset="-120"/>
              </a:rPr>
              <a:t>（</a:t>
            </a:r>
            <a:r>
              <a:rPr lang="en-US" altLang="zh-TW" sz="2400" dirty="0" smtClean="0">
                <a:solidFill>
                  <a:srgbClr val="FF00FF"/>
                </a:solidFill>
                <a:latin typeface="標楷體" panose="03000509000000000000" pitchFamily="65" charset="-120"/>
                <a:ea typeface="標楷體" panose="03000509000000000000" pitchFamily="65" charset="-120"/>
              </a:rPr>
              <a:t>3</a:t>
            </a:r>
            <a:r>
              <a:rPr lang="zh-TW" altLang="en-US" sz="2400" dirty="0" smtClean="0">
                <a:solidFill>
                  <a:srgbClr val="FF00FF"/>
                </a:solidFill>
                <a:latin typeface="標楷體" panose="03000509000000000000" pitchFamily="65" charset="-120"/>
                <a:ea typeface="標楷體" panose="03000509000000000000" pitchFamily="65" charset="-120"/>
              </a:rPr>
              <a:t>）疾病</a:t>
            </a:r>
            <a:r>
              <a:rPr lang="en-US" altLang="zh-TW" sz="2400" dirty="0" smtClean="0">
                <a:solidFill>
                  <a:srgbClr val="FF00FF"/>
                </a:solidFill>
                <a:latin typeface="標楷體" panose="03000509000000000000" pitchFamily="65" charset="-120"/>
                <a:ea typeface="標楷體" panose="03000509000000000000" pitchFamily="65" charset="-120"/>
              </a:rPr>
              <a:t>:</a:t>
            </a:r>
          </a:p>
          <a:p>
            <a:pPr marL="0" indent="0">
              <a:lnSpc>
                <a:spcPct val="90000"/>
              </a:lnSpc>
              <a:buNone/>
            </a:pPr>
            <a:r>
              <a:rPr lang="zh-TW" altLang="en-US" sz="2400" dirty="0">
                <a:solidFill>
                  <a:srgbClr val="FF00FF"/>
                </a:solidFill>
                <a:latin typeface="標楷體" panose="03000509000000000000" pitchFamily="65" charset="-120"/>
                <a:ea typeface="標楷體" panose="03000509000000000000" pitchFamily="65" charset="-120"/>
              </a:rPr>
              <a:t> </a:t>
            </a:r>
            <a:r>
              <a:rPr lang="zh-TW" altLang="en-US" sz="2400" dirty="0" smtClean="0">
                <a:solidFill>
                  <a:srgbClr val="FF00FF"/>
                </a:solidFill>
                <a:latin typeface="標楷體" panose="03000509000000000000" pitchFamily="65" charset="-120"/>
                <a:ea typeface="標楷體" panose="03000509000000000000" pitchFamily="65" charset="-120"/>
              </a:rPr>
              <a:t>      </a:t>
            </a:r>
            <a:r>
              <a:rPr lang="en-US" altLang="zh-TW" sz="2400" dirty="0" smtClean="0">
                <a:solidFill>
                  <a:srgbClr val="990000"/>
                </a:solidFill>
                <a:latin typeface="標楷體" panose="03000509000000000000" pitchFamily="65" charset="-120"/>
                <a:ea typeface="標楷體" panose="03000509000000000000" pitchFamily="65" charset="-120"/>
              </a:rPr>
              <a:t>a.</a:t>
            </a:r>
            <a:r>
              <a:rPr lang="zh-TW" altLang="en-US" sz="2400" dirty="0" smtClean="0">
                <a:solidFill>
                  <a:srgbClr val="990000"/>
                </a:solidFill>
                <a:latin typeface="標楷體" panose="03000509000000000000" pitchFamily="65" charset="-120"/>
                <a:ea typeface="標楷體" panose="03000509000000000000" pitchFamily="65" charset="-120"/>
              </a:rPr>
              <a:t>促成病源四</a:t>
            </a:r>
            <a:r>
              <a:rPr lang="zh-TW" altLang="en-US" sz="2400" dirty="0">
                <a:solidFill>
                  <a:srgbClr val="990000"/>
                </a:solidFill>
                <a:latin typeface="標楷體" panose="03000509000000000000" pitchFamily="65" charset="-120"/>
                <a:ea typeface="標楷體" panose="03000509000000000000" pitchFamily="65" charset="-120"/>
              </a:rPr>
              <a:t>項危險因素的互動及影響</a:t>
            </a:r>
          </a:p>
          <a:p>
            <a:pPr marL="0" indent="0">
              <a:lnSpc>
                <a:spcPct val="90000"/>
              </a:lnSpc>
              <a:buNone/>
            </a:pPr>
            <a:r>
              <a:rPr lang="zh-TW" altLang="en-US" sz="2400" dirty="0" smtClean="0">
                <a:latin typeface="標楷體" panose="03000509000000000000" pitchFamily="65" charset="-120"/>
                <a:ea typeface="標楷體" panose="03000509000000000000" pitchFamily="65" charset="-120"/>
              </a:rPr>
              <a:t>       </a:t>
            </a:r>
            <a:r>
              <a:rPr lang="en-US" altLang="zh-TW" sz="2400" dirty="0" smtClean="0">
                <a:solidFill>
                  <a:srgbClr val="0070C0"/>
                </a:solidFill>
                <a:latin typeface="標楷體" panose="03000509000000000000" pitchFamily="65" charset="-120"/>
                <a:ea typeface="標楷體" panose="03000509000000000000" pitchFamily="65" charset="-120"/>
              </a:rPr>
              <a:t>b.</a:t>
            </a:r>
            <a:r>
              <a:rPr lang="zh-TW" altLang="en-US" sz="2400" dirty="0" smtClean="0">
                <a:solidFill>
                  <a:srgbClr val="0070C0"/>
                </a:solidFill>
                <a:latin typeface="標楷體" panose="03000509000000000000" pitchFamily="65" charset="-120"/>
                <a:ea typeface="標楷體" panose="03000509000000000000" pitchFamily="65" charset="-120"/>
              </a:rPr>
              <a:t>對</a:t>
            </a:r>
            <a:r>
              <a:rPr lang="zh-TW" altLang="en-US" sz="2400" dirty="0">
                <a:solidFill>
                  <a:srgbClr val="0070C0"/>
                </a:solidFill>
                <a:latin typeface="標楷體" panose="03000509000000000000" pitchFamily="65" charset="-120"/>
                <a:ea typeface="標楷體" panose="03000509000000000000" pitchFamily="65" charset="-120"/>
              </a:rPr>
              <a:t>支持輔助的應用</a:t>
            </a:r>
          </a:p>
          <a:p>
            <a:pPr marL="0" indent="0">
              <a:lnSpc>
                <a:spcPct val="90000"/>
              </a:lnSpc>
              <a:buNone/>
            </a:pPr>
            <a:r>
              <a:rPr lang="zh-TW" altLang="en-US" sz="2400" dirty="0">
                <a:latin typeface="標楷體" panose="03000509000000000000" pitchFamily="65" charset="-120"/>
                <a:ea typeface="標楷體" panose="03000509000000000000" pitchFamily="65" charset="-120"/>
              </a:rPr>
              <a:t>     </a:t>
            </a:r>
            <a:r>
              <a:rPr lang="zh-TW" altLang="en-US" sz="2400" dirty="0" smtClean="0">
                <a:latin typeface="標楷體" panose="03000509000000000000" pitchFamily="65" charset="-120"/>
                <a:ea typeface="標楷體" panose="03000509000000000000" pitchFamily="65" charset="-120"/>
              </a:rPr>
              <a:t>  </a:t>
            </a:r>
            <a:r>
              <a:rPr lang="en-US" altLang="zh-TW" sz="2400" dirty="0" smtClean="0">
                <a:solidFill>
                  <a:schemeClr val="accent4">
                    <a:lumMod val="50000"/>
                  </a:schemeClr>
                </a:solidFill>
                <a:latin typeface="標楷體" panose="03000509000000000000" pitchFamily="65" charset="-120"/>
                <a:ea typeface="標楷體" panose="03000509000000000000" pitchFamily="65" charset="-120"/>
              </a:rPr>
              <a:t>c.</a:t>
            </a:r>
            <a:r>
              <a:rPr lang="zh-TW" altLang="en-US" sz="2400" dirty="0" smtClean="0">
                <a:solidFill>
                  <a:schemeClr val="accent4">
                    <a:lumMod val="50000"/>
                  </a:schemeClr>
                </a:solidFill>
                <a:latin typeface="標楷體" panose="03000509000000000000" pitchFamily="65" charset="-120"/>
                <a:ea typeface="標楷體" panose="03000509000000000000" pitchFamily="65" charset="-120"/>
              </a:rPr>
              <a:t>考量多</a:t>
            </a:r>
            <a:r>
              <a:rPr lang="zh-TW" altLang="en-US" sz="2400" dirty="0">
                <a:solidFill>
                  <a:schemeClr val="accent4">
                    <a:lumMod val="50000"/>
                  </a:schemeClr>
                </a:solidFill>
                <a:latin typeface="標楷體" panose="03000509000000000000" pitchFamily="65" charset="-120"/>
                <a:ea typeface="標楷體" panose="03000509000000000000" pitchFamily="65" charset="-120"/>
              </a:rPr>
              <a:t>因素項別</a:t>
            </a:r>
            <a:r>
              <a:rPr lang="en-US" altLang="zh-TW" sz="2400" dirty="0" smtClean="0">
                <a:solidFill>
                  <a:schemeClr val="accent4">
                    <a:lumMod val="50000"/>
                  </a:schemeClr>
                </a:solidFill>
                <a:latin typeface="標楷體" panose="03000509000000000000" pitchFamily="65" charset="-120"/>
                <a:ea typeface="標楷體" panose="03000509000000000000" pitchFamily="65" charset="-120"/>
              </a:rPr>
              <a:t>:</a:t>
            </a:r>
            <a:r>
              <a:rPr lang="zh-TW" altLang="en-US" sz="2400" dirty="0" smtClean="0">
                <a:solidFill>
                  <a:schemeClr val="accent4">
                    <a:lumMod val="50000"/>
                  </a:schemeClr>
                </a:solidFill>
                <a:latin typeface="標楷體" panose="03000509000000000000" pitchFamily="65" charset="-120"/>
                <a:ea typeface="標楷體" panose="03000509000000000000" pitchFamily="65" charset="-120"/>
              </a:rPr>
              <a:t>生命科技、行為、社會、教育</a:t>
            </a:r>
          </a:p>
          <a:p>
            <a:pPr marL="0" indent="0">
              <a:lnSpc>
                <a:spcPct val="90000"/>
              </a:lnSpc>
              <a:buNone/>
            </a:pP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a:t>
            </a:r>
            <a:r>
              <a:rPr lang="en-US" altLang="zh-TW" sz="2400" dirty="0" smtClean="0">
                <a:solidFill>
                  <a:srgbClr val="7030A0"/>
                </a:solidFill>
                <a:latin typeface="標楷體" panose="03000509000000000000" pitchFamily="65" charset="-120"/>
                <a:ea typeface="標楷體" panose="03000509000000000000" pitchFamily="65" charset="-120"/>
              </a:rPr>
              <a:t>4</a:t>
            </a:r>
            <a:r>
              <a:rPr lang="zh-TW" altLang="en-US" sz="2400" dirty="0" smtClean="0">
                <a:solidFill>
                  <a:srgbClr val="7030A0"/>
                </a:solidFill>
                <a:latin typeface="標楷體" panose="03000509000000000000" pitchFamily="65" charset="-120"/>
                <a:ea typeface="標楷體" panose="03000509000000000000" pitchFamily="65" charset="-120"/>
              </a:rPr>
              <a:t>）相關診斷</a:t>
            </a:r>
            <a:r>
              <a:rPr lang="zh-TW" altLang="en-US" sz="2400" dirty="0">
                <a:solidFill>
                  <a:srgbClr val="7030A0"/>
                </a:solidFill>
                <a:latin typeface="標楷體" panose="03000509000000000000" pitchFamily="65" charset="-120"/>
                <a:ea typeface="標楷體" panose="03000509000000000000" pitchFamily="65" charset="-120"/>
              </a:rPr>
              <a:t>情形</a:t>
            </a:r>
          </a:p>
          <a:p>
            <a:pPr marL="0" indent="0">
              <a:lnSpc>
                <a:spcPct val="90000"/>
              </a:lnSpc>
              <a:buNone/>
            </a:pP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0000FF"/>
                </a:solidFill>
                <a:latin typeface="標楷體" panose="03000509000000000000" pitchFamily="65" charset="-120"/>
                <a:ea typeface="標楷體" panose="03000509000000000000" pitchFamily="65" charset="-120"/>
              </a:rPr>
              <a:t>（</a:t>
            </a:r>
            <a:r>
              <a:rPr lang="en-US" altLang="zh-TW" sz="2400" dirty="0" smtClean="0">
                <a:solidFill>
                  <a:srgbClr val="0000FF"/>
                </a:solidFill>
                <a:latin typeface="標楷體" panose="03000509000000000000" pitchFamily="65" charset="-120"/>
                <a:ea typeface="標楷體" panose="03000509000000000000" pitchFamily="65" charset="-120"/>
              </a:rPr>
              <a:t>5</a:t>
            </a:r>
            <a:r>
              <a:rPr lang="zh-TW" altLang="en-US" sz="2400" dirty="0" smtClean="0">
                <a:solidFill>
                  <a:srgbClr val="0000FF"/>
                </a:solidFill>
                <a:latin typeface="標楷體" panose="03000509000000000000" pitchFamily="65" charset="-120"/>
                <a:ea typeface="標楷體" panose="03000509000000000000" pitchFamily="65" charset="-120"/>
              </a:rPr>
              <a:t>）綜合</a:t>
            </a:r>
            <a:r>
              <a:rPr lang="zh-TW" altLang="en-US" sz="2400" dirty="0">
                <a:solidFill>
                  <a:srgbClr val="0000FF"/>
                </a:solidFill>
                <a:latin typeface="標楷體" panose="03000509000000000000" pitchFamily="65" charset="-120"/>
                <a:ea typeface="標楷體" panose="03000509000000000000" pitchFamily="65" charset="-120"/>
              </a:rPr>
              <a:t>列出支持輔助</a:t>
            </a:r>
            <a:r>
              <a:rPr lang="zh-TW" altLang="en-US" sz="2400" dirty="0" smtClean="0">
                <a:solidFill>
                  <a:srgbClr val="0000FF"/>
                </a:solidFill>
                <a:latin typeface="標楷體" panose="03000509000000000000" pitchFamily="65" charset="-120"/>
                <a:ea typeface="標楷體" panose="03000509000000000000" pitchFamily="65" charset="-120"/>
              </a:rPr>
              <a:t>情形</a:t>
            </a:r>
            <a:endParaRPr lang="en-US" altLang="zh-TW" sz="2800" dirty="0">
              <a:solidFill>
                <a:srgbClr val="0000FF"/>
              </a:solidFill>
              <a:latin typeface="標楷體" panose="03000509000000000000" pitchFamily="65" charset="-120"/>
              <a:ea typeface="標楷體" panose="03000509000000000000" pitchFamily="65"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41</a:t>
            </a:fld>
            <a:endParaRPr lang="zh-TW" altLang="en-US"/>
          </a:p>
        </p:txBody>
      </p:sp>
    </p:spTree>
    <p:extLst>
      <p:ext uri="{BB962C8B-B14F-4D97-AF65-F5344CB8AC3E}">
        <p14:creationId xmlns:p14="http://schemas.microsoft.com/office/powerpoint/2010/main" val="36671441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3"/>
          <p:cNvSpPr>
            <a:spLocks noGrp="1" noChangeArrowheads="1"/>
          </p:cNvSpPr>
          <p:nvPr>
            <p:ph type="body" idx="1"/>
          </p:nvPr>
        </p:nvSpPr>
        <p:spPr>
          <a:xfrm>
            <a:off x="827584" y="1124744"/>
            <a:ext cx="7499350" cy="4680520"/>
          </a:xfrm>
          <a:solidFill>
            <a:srgbClr val="FFFFCC"/>
          </a:solidFill>
          <a:ln w="19050">
            <a:solidFill>
              <a:schemeClr val="bg2">
                <a:lumMod val="10000"/>
              </a:schemeClr>
            </a:solidFill>
          </a:ln>
        </p:spPr>
        <p:txBody>
          <a:bodyPr/>
          <a:lstStyle/>
          <a:p>
            <a:pPr marL="82550" indent="0">
              <a:buNone/>
            </a:pP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（三</a:t>
            </a:r>
            <a:r>
              <a:rPr lang="zh-TW" altLang="en-US" sz="28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支援</a:t>
            </a:r>
            <a:r>
              <a:rPr lang="zh-TW" altLang="en-US" sz="28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身障生</a:t>
            </a: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家庭：</a:t>
            </a:r>
            <a:endParaRPr lang="en-US" altLang="zh-TW"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400" dirty="0" smtClean="0">
                <a:solidFill>
                  <a:srgbClr val="7030A0"/>
                </a:solidFill>
                <a:latin typeface="新細明體" panose="02020500000000000000" pitchFamily="18" charset="-120"/>
                <a:ea typeface="新細明體" panose="02020500000000000000" pitchFamily="18" charset="-120"/>
              </a:rPr>
              <a:t>          </a:t>
            </a:r>
            <a:r>
              <a:rPr lang="zh-TW" altLang="en-US" sz="2400" dirty="0" smtClean="0">
                <a:solidFill>
                  <a:srgbClr val="7030A0"/>
                </a:solidFill>
                <a:latin typeface="標楷體" panose="03000509000000000000" pitchFamily="65" charset="-120"/>
                <a:ea typeface="標楷體" panose="03000509000000000000" pitchFamily="65" charset="-120"/>
              </a:rPr>
              <a:t>各級學校提供身心障礙學生家庭的支援</a:t>
            </a:r>
            <a:r>
              <a:rPr lang="zh-TW" altLang="en-US" sz="2400" dirty="0">
                <a:solidFill>
                  <a:srgbClr val="7030A0"/>
                </a:solidFill>
                <a:latin typeface="標楷體" panose="03000509000000000000" pitchFamily="65" charset="-120"/>
                <a:ea typeface="標楷體" panose="03000509000000000000" pitchFamily="65" charset="-120"/>
              </a:rPr>
              <a:t>服務：</a:t>
            </a:r>
            <a:endParaRPr lang="en-US" altLang="zh-TW" sz="2400" dirty="0">
              <a:solidFill>
                <a:srgbClr val="7030A0"/>
              </a:solidFill>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b="1" dirty="0" smtClean="0">
                <a:solidFill>
                  <a:srgbClr val="731B85"/>
                </a:solidFill>
                <a:latin typeface="標楷體" panose="03000509000000000000" pitchFamily="65" charset="-120"/>
                <a:ea typeface="標楷體" panose="03000509000000000000" pitchFamily="65" charset="-120"/>
              </a:rPr>
              <a:t>　　</a:t>
            </a:r>
            <a:r>
              <a:rPr lang="en-US" altLang="zh-TW" sz="2400" b="1" dirty="0" smtClean="0">
                <a:solidFill>
                  <a:srgbClr val="0000FF"/>
                </a:solidFill>
                <a:latin typeface="標楷體" panose="03000509000000000000" pitchFamily="65" charset="-120"/>
                <a:ea typeface="標楷體" panose="03000509000000000000" pitchFamily="65" charset="-120"/>
              </a:rPr>
              <a:t>1</a:t>
            </a:r>
            <a:r>
              <a:rPr lang="zh-TW" altLang="en-US" sz="2400" b="1" dirty="0" smtClean="0">
                <a:solidFill>
                  <a:srgbClr val="0000FF"/>
                </a:solidFill>
                <a:latin typeface="標楷體" panose="03000509000000000000" pitchFamily="65" charset="-120"/>
                <a:ea typeface="標楷體" panose="03000509000000000000" pitchFamily="65" charset="-120"/>
              </a:rPr>
              <a:t>、特教法第</a:t>
            </a:r>
            <a:r>
              <a:rPr lang="en-US" altLang="zh-TW" sz="2400" b="1" dirty="0" smtClean="0">
                <a:solidFill>
                  <a:srgbClr val="0000FF"/>
                </a:solidFill>
                <a:latin typeface="標楷體" panose="03000509000000000000" pitchFamily="65" charset="-120"/>
                <a:ea typeface="標楷體" panose="03000509000000000000" pitchFamily="65" charset="-120"/>
              </a:rPr>
              <a:t>46</a:t>
            </a:r>
            <a:r>
              <a:rPr lang="zh-TW" altLang="en-US" sz="2400" b="1" dirty="0" smtClean="0">
                <a:solidFill>
                  <a:srgbClr val="0000FF"/>
                </a:solidFill>
                <a:latin typeface="標楷體" panose="03000509000000000000" pitchFamily="65" charset="-120"/>
                <a:ea typeface="標楷體" panose="03000509000000000000" pitchFamily="65" charset="-120"/>
              </a:rPr>
              <a:t>條：「</a:t>
            </a:r>
            <a:r>
              <a:rPr lang="zh-TW" altLang="en-US" sz="2400" dirty="0" smtClean="0">
                <a:solidFill>
                  <a:srgbClr val="0000FF"/>
                </a:solidFill>
                <a:latin typeface="標楷體" panose="03000509000000000000" pitchFamily="65" charset="-120"/>
                <a:ea typeface="標楷體" panose="03000509000000000000" pitchFamily="65" charset="-120"/>
              </a:rPr>
              <a:t>各級學校應</a:t>
            </a:r>
            <a:r>
              <a:rPr lang="zh-TW" altLang="en-US" sz="2400" dirty="0" smtClean="0">
                <a:solidFill>
                  <a:srgbClr val="D72D7A"/>
                </a:solidFill>
                <a:latin typeface="標楷體" panose="03000509000000000000" pitchFamily="65" charset="-120"/>
                <a:ea typeface="標楷體" panose="03000509000000000000" pitchFamily="65" charset="-120"/>
              </a:rPr>
              <a:t>提供特殊教育</a:t>
            </a:r>
            <a:endParaRPr lang="en-US" altLang="zh-TW" sz="2400" dirty="0" smtClean="0">
              <a:solidFill>
                <a:srgbClr val="D72D7A"/>
              </a:solidFill>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dirty="0">
                <a:solidFill>
                  <a:srgbClr val="D72D7A"/>
                </a:solidFill>
                <a:latin typeface="標楷體" panose="03000509000000000000" pitchFamily="65" charset="-120"/>
                <a:ea typeface="標楷體" panose="03000509000000000000" pitchFamily="65" charset="-120"/>
              </a:rPr>
              <a:t> </a:t>
            </a:r>
            <a:r>
              <a:rPr lang="zh-TW" altLang="en-US" sz="2400" dirty="0" smtClean="0">
                <a:solidFill>
                  <a:srgbClr val="D72D7A"/>
                </a:solidFill>
                <a:latin typeface="標楷體" panose="03000509000000000000" pitchFamily="65" charset="-120"/>
                <a:ea typeface="標楷體" panose="03000509000000000000" pitchFamily="65" charset="-120"/>
              </a:rPr>
              <a:t>      學生</a:t>
            </a:r>
            <a:r>
              <a:rPr lang="zh-TW" altLang="en-US" sz="2400" b="1" dirty="0" smtClean="0">
                <a:solidFill>
                  <a:srgbClr val="FF0000"/>
                </a:solidFill>
                <a:latin typeface="標楷體" panose="03000509000000000000" pitchFamily="65" charset="-120"/>
                <a:ea typeface="標楷體" panose="03000509000000000000" pitchFamily="65" charset="-120"/>
              </a:rPr>
              <a:t>家庭諮詢、輔導、親職教育及轉介</a:t>
            </a:r>
            <a:r>
              <a:rPr lang="zh-TW" altLang="en-US" sz="2400" dirty="0" smtClean="0">
                <a:solidFill>
                  <a:srgbClr val="D72D7A"/>
                </a:solidFill>
                <a:latin typeface="標楷體" panose="03000509000000000000" pitchFamily="65" charset="-120"/>
                <a:ea typeface="標楷體" panose="03000509000000000000" pitchFamily="65" charset="-120"/>
              </a:rPr>
              <a:t>等支持</a:t>
            </a:r>
            <a:endParaRPr lang="en-US" altLang="zh-TW" sz="2400" dirty="0" smtClean="0">
              <a:solidFill>
                <a:srgbClr val="D72D7A"/>
              </a:solidFill>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dirty="0">
                <a:solidFill>
                  <a:srgbClr val="D72D7A"/>
                </a:solidFill>
                <a:latin typeface="標楷體" panose="03000509000000000000" pitchFamily="65" charset="-120"/>
                <a:ea typeface="標楷體" panose="03000509000000000000" pitchFamily="65" charset="-120"/>
              </a:rPr>
              <a:t> </a:t>
            </a:r>
            <a:r>
              <a:rPr lang="zh-TW" altLang="en-US" sz="2400" dirty="0" smtClean="0">
                <a:solidFill>
                  <a:srgbClr val="D72D7A"/>
                </a:solidFill>
                <a:latin typeface="標楷體" panose="03000509000000000000" pitchFamily="65" charset="-120"/>
                <a:ea typeface="標楷體" panose="03000509000000000000" pitchFamily="65" charset="-120"/>
              </a:rPr>
              <a:t>      服務</a:t>
            </a:r>
            <a:r>
              <a:rPr lang="zh-TW" altLang="en-US" sz="2400" dirty="0" smtClean="0">
                <a:latin typeface="標楷體" panose="03000509000000000000" pitchFamily="65" charset="-120"/>
                <a:ea typeface="標楷體" panose="03000509000000000000" pitchFamily="65" charset="-120"/>
              </a:rPr>
              <a:t>。</a:t>
            </a:r>
            <a:endParaRPr lang="en-US" altLang="zh-TW" sz="2400" dirty="0" smtClean="0">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前項所定支持服務，其經費及資源由各級主管</a:t>
            </a:r>
            <a:endParaRPr lang="en-US" altLang="zh-TW" sz="2400" dirty="0" smtClean="0">
              <a:solidFill>
                <a:srgbClr val="7030A0"/>
              </a:solidFill>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dirty="0" smtClean="0">
                <a:solidFill>
                  <a:srgbClr val="7030A0"/>
                </a:solidFill>
                <a:latin typeface="標楷體" panose="03000509000000000000" pitchFamily="65" charset="-120"/>
                <a:ea typeface="標楷體" panose="03000509000000000000" pitchFamily="65" charset="-120"/>
              </a:rPr>
              <a:t>   </a:t>
            </a:r>
            <a:r>
              <a:rPr lang="zh-TW" altLang="en-US" sz="2400" dirty="0">
                <a:solidFill>
                  <a:srgbClr val="7030A0"/>
                </a:solidFill>
                <a:latin typeface="標楷體" panose="03000509000000000000" pitchFamily="65" charset="-120"/>
                <a:ea typeface="標楷體" panose="03000509000000000000" pitchFamily="65" charset="-120"/>
              </a:rPr>
              <a:t>　</a:t>
            </a:r>
            <a:r>
              <a:rPr lang="zh-TW" altLang="en-US" sz="2400" dirty="0" smtClean="0">
                <a:solidFill>
                  <a:srgbClr val="7030A0"/>
                </a:solidFill>
                <a:latin typeface="標楷體" panose="03000509000000000000" pitchFamily="65" charset="-120"/>
                <a:ea typeface="標楷體" panose="03000509000000000000" pitchFamily="65" charset="-120"/>
              </a:rPr>
              <a:t>　機關編列預算辦理。</a:t>
            </a:r>
          </a:p>
          <a:p>
            <a:pPr marL="82550" indent="0">
              <a:buFont typeface="Wingdings 2" pitchFamily="18" charset="2"/>
              <a:buNone/>
            </a:pPr>
            <a:r>
              <a:rPr lang="zh-TW" altLang="en-US" sz="2400" dirty="0" smtClean="0">
                <a:latin typeface="標楷體" panose="03000509000000000000" pitchFamily="65" charset="-120"/>
                <a:ea typeface="標楷體" panose="03000509000000000000" pitchFamily="65" charset="-120"/>
              </a:rPr>
              <a:t>       </a:t>
            </a:r>
            <a:r>
              <a:rPr lang="zh-TW" altLang="en-US" sz="2400" dirty="0" smtClean="0">
                <a:solidFill>
                  <a:srgbClr val="0000FF"/>
                </a:solidFill>
                <a:latin typeface="標楷體" panose="03000509000000000000" pitchFamily="65" charset="-120"/>
                <a:ea typeface="標楷體" panose="03000509000000000000" pitchFamily="65" charset="-120"/>
              </a:rPr>
              <a:t>身心障礙學生家長至少應有一人為該校</a:t>
            </a:r>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家長會</a:t>
            </a:r>
            <a:endParaRPr lang="en-US" altLang="zh-TW"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常務委員或委員</a:t>
            </a:r>
            <a:r>
              <a:rPr lang="zh-TW" altLang="en-US" sz="2400" dirty="0" smtClean="0">
                <a:solidFill>
                  <a:srgbClr val="0000FF"/>
                </a:solidFill>
                <a:latin typeface="標楷體" panose="03000509000000000000" pitchFamily="65" charset="-120"/>
                <a:ea typeface="標楷體" panose="03000509000000000000" pitchFamily="65" charset="-120"/>
              </a:rPr>
              <a:t>，參與學校特殊教育相關事務</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82550" indent="0">
              <a:buFont typeface="Wingdings 2" pitchFamily="18" charset="2"/>
              <a:buNone/>
            </a:pPr>
            <a:r>
              <a:rPr lang="zh-TW" altLang="en-US" sz="2400" dirty="0">
                <a:solidFill>
                  <a:srgbClr val="0000FF"/>
                </a:solidFill>
                <a:latin typeface="標楷體" panose="03000509000000000000" pitchFamily="65" charset="-120"/>
                <a:ea typeface="標楷體" panose="03000509000000000000" pitchFamily="65" charset="-120"/>
              </a:rPr>
              <a:t>　</a:t>
            </a:r>
            <a:r>
              <a:rPr lang="zh-TW" altLang="en-US" sz="2400" dirty="0" smtClean="0">
                <a:solidFill>
                  <a:srgbClr val="0000FF"/>
                </a:solidFill>
                <a:latin typeface="標楷體" panose="03000509000000000000" pitchFamily="65" charset="-120"/>
                <a:ea typeface="標楷體" panose="03000509000000000000" pitchFamily="65" charset="-120"/>
              </a:rPr>
              <a:t>　   之推動。」</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42</a:t>
            </a:fld>
            <a:endParaRPr lang="zh-TW" altLang="en-US"/>
          </a:p>
        </p:txBody>
      </p:sp>
    </p:spTree>
    <p:extLst>
      <p:ext uri="{BB962C8B-B14F-4D97-AF65-F5344CB8AC3E}">
        <p14:creationId xmlns:p14="http://schemas.microsoft.com/office/powerpoint/2010/main" val="30755454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908720"/>
            <a:ext cx="7772400" cy="4752528"/>
          </a:xfrm>
          <a:solidFill>
            <a:srgbClr val="FFFFCC"/>
          </a:solidFill>
          <a:ln w="19050">
            <a:solidFill>
              <a:schemeClr val="bg2">
                <a:lumMod val="10000"/>
              </a:schemeClr>
            </a:solidFill>
          </a:ln>
        </p:spPr>
        <p:txBody>
          <a:bodyPr/>
          <a:lstStyle/>
          <a:p>
            <a:pPr marL="0" indent="0">
              <a:buNone/>
            </a:pPr>
            <a:r>
              <a:rPr lang="zh-TW" altLang="en-US" dirty="0" smtClean="0"/>
              <a:t>           </a:t>
            </a:r>
            <a:r>
              <a:rPr lang="en-US" altLang="zh-TW" sz="2400" dirty="0" smtClean="0">
                <a:solidFill>
                  <a:srgbClr val="0000FF"/>
                </a:solidFill>
                <a:latin typeface="標楷體" panose="03000509000000000000" pitchFamily="65" charset="-120"/>
                <a:ea typeface="標楷體" panose="03000509000000000000" pitchFamily="65" charset="-120"/>
              </a:rPr>
              <a:t>2</a:t>
            </a:r>
            <a:r>
              <a:rPr lang="zh-TW" altLang="en-US" sz="2400" dirty="0" smtClean="0">
                <a:solidFill>
                  <a:srgbClr val="0000FF"/>
                </a:solidFill>
                <a:latin typeface="標楷體" panose="03000509000000000000" pitchFamily="65" charset="-120"/>
                <a:ea typeface="標楷體" panose="03000509000000000000" pitchFamily="65" charset="-120"/>
              </a:rPr>
              <a:t>、</a:t>
            </a:r>
            <a:r>
              <a:rPr lang="en-US" altLang="zh-TW" sz="2400" dirty="0" smtClean="0">
                <a:solidFill>
                  <a:srgbClr val="0000FF"/>
                </a:solidFill>
                <a:latin typeface="標楷體" panose="03000509000000000000" pitchFamily="65" charset="-120"/>
                <a:ea typeface="標楷體" panose="03000509000000000000" pitchFamily="65" charset="-120"/>
              </a:rPr>
              <a:t>2013</a:t>
            </a:r>
            <a:r>
              <a:rPr lang="zh-TW" altLang="en-US" sz="2400" dirty="0">
                <a:solidFill>
                  <a:srgbClr val="0000FF"/>
                </a:solidFill>
                <a:latin typeface="標楷體" panose="03000509000000000000" pitchFamily="65" charset="-120"/>
                <a:ea typeface="標楷體" panose="03000509000000000000" pitchFamily="65" charset="-120"/>
              </a:rPr>
              <a:t>年發布「</a:t>
            </a:r>
            <a:r>
              <a:rPr lang="zh-TW" altLang="en-US" sz="2400" b="1" dirty="0">
                <a:solidFill>
                  <a:srgbClr val="FF00FF"/>
                </a:solidFill>
                <a:latin typeface="標楷體" panose="03000509000000000000" pitchFamily="65" charset="-120"/>
                <a:ea typeface="標楷體" panose="03000509000000000000" pitchFamily="65" charset="-120"/>
              </a:rPr>
              <a:t>身心障礙學生支持服務</a:t>
            </a:r>
            <a:r>
              <a:rPr lang="zh-TW" altLang="en-US" sz="2400" b="1" dirty="0" smtClean="0">
                <a:solidFill>
                  <a:srgbClr val="FF00FF"/>
                </a:solidFill>
                <a:latin typeface="標楷體" panose="03000509000000000000" pitchFamily="65" charset="-120"/>
                <a:ea typeface="標楷體" panose="03000509000000000000" pitchFamily="65" charset="-120"/>
              </a:rPr>
              <a:t>辦法</a:t>
            </a:r>
            <a:r>
              <a:rPr lang="zh-TW" altLang="en-US" sz="2400" dirty="0" smtClean="0">
                <a:solidFill>
                  <a:srgbClr val="0000FF"/>
                </a:solidFill>
                <a:latin typeface="標楷體" panose="03000509000000000000" pitchFamily="65" charset="-120"/>
                <a:ea typeface="標楷體" panose="03000509000000000000" pitchFamily="65" charset="-120"/>
              </a:rPr>
              <a:t>」，</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0" lvl="0" indent="0">
              <a:buNone/>
            </a:pPr>
            <a:r>
              <a:rPr lang="zh-TW" altLang="en-US" sz="2400" dirty="0" smtClean="0">
                <a:solidFill>
                  <a:srgbClr val="0000FF"/>
                </a:solidFill>
                <a:latin typeface="標楷體" panose="03000509000000000000" pitchFamily="65" charset="-120"/>
                <a:ea typeface="標楷體" panose="03000509000000000000" pitchFamily="65" charset="-120"/>
              </a:rPr>
              <a:t>        </a:t>
            </a:r>
            <a:r>
              <a:rPr lang="zh-TW" altLang="en-US" sz="2400" b="1" dirty="0" smtClean="0">
                <a:solidFill>
                  <a:srgbClr val="0000FF"/>
                </a:solidFill>
                <a:latin typeface="標楷體" panose="03000509000000000000" pitchFamily="65" charset="-120"/>
                <a:ea typeface="標楷體" panose="03000509000000000000" pitchFamily="65" charset="-120"/>
              </a:rPr>
              <a:t>第</a:t>
            </a:r>
            <a:r>
              <a:rPr lang="en-US" altLang="zh-TW" sz="2400" b="1" dirty="0" smtClean="0">
                <a:solidFill>
                  <a:srgbClr val="0000FF"/>
                </a:solidFill>
                <a:latin typeface="標楷體" panose="03000509000000000000" pitchFamily="65" charset="-120"/>
                <a:ea typeface="標楷體" panose="03000509000000000000" pitchFamily="65" charset="-120"/>
              </a:rPr>
              <a:t>9</a:t>
            </a:r>
            <a:r>
              <a:rPr lang="zh-TW" altLang="en-US" sz="2400" b="1" dirty="0" smtClean="0">
                <a:solidFill>
                  <a:srgbClr val="0000FF"/>
                </a:solidFill>
                <a:latin typeface="標楷體" panose="03000509000000000000" pitchFamily="65" charset="-120"/>
                <a:ea typeface="標楷體" panose="03000509000000000000" pitchFamily="65" charset="-120"/>
              </a:rPr>
              <a:t>條：</a:t>
            </a:r>
            <a:r>
              <a:rPr lang="zh-TW" altLang="en-US" sz="2400" dirty="0" smtClean="0">
                <a:solidFill>
                  <a:srgbClr val="0000FF"/>
                </a:solidFill>
                <a:latin typeface="標楷體" panose="03000509000000000000" pitchFamily="65" charset="-120"/>
                <a:ea typeface="標楷體" panose="03000509000000000000" pitchFamily="65" charset="-120"/>
              </a:rPr>
              <a:t>「</a:t>
            </a:r>
            <a:r>
              <a:rPr lang="zh-TW" altLang="en-US" sz="2400" b="1" dirty="0">
                <a:solidFill>
                  <a:srgbClr val="C00000"/>
                </a:solidFill>
                <a:latin typeface="標楷體" panose="03000509000000000000" pitchFamily="65" charset="-120"/>
                <a:ea typeface="標楷體" panose="03000509000000000000" pitchFamily="65" charset="-120"/>
              </a:rPr>
              <a:t>學校（園）及機構應依本法</a:t>
            </a:r>
            <a:r>
              <a:rPr lang="zh-TW" altLang="en-US" sz="2400" b="1" dirty="0" smtClean="0">
                <a:solidFill>
                  <a:srgbClr val="C00000"/>
                </a:solidFill>
                <a:latin typeface="標楷體" panose="03000509000000000000" pitchFamily="65" charset="-120"/>
                <a:ea typeface="標楷體" panose="03000509000000000000" pitchFamily="65" charset="-120"/>
              </a:rPr>
              <a:t>第三十三</a:t>
            </a:r>
            <a:endParaRPr lang="en-US" altLang="zh-TW" sz="2400" b="1" dirty="0" smtClean="0">
              <a:solidFill>
                <a:srgbClr val="C0000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C00000"/>
                </a:solidFill>
                <a:latin typeface="標楷體" panose="03000509000000000000" pitchFamily="65" charset="-120"/>
                <a:ea typeface="標楷體" panose="03000509000000000000" pitchFamily="65" charset="-120"/>
              </a:rPr>
              <a:t> </a:t>
            </a:r>
            <a:r>
              <a:rPr lang="zh-TW" altLang="en-US" sz="2400" b="1" dirty="0" smtClean="0">
                <a:solidFill>
                  <a:srgbClr val="C00000"/>
                </a:solidFill>
                <a:latin typeface="標楷體" panose="03000509000000000000" pitchFamily="65" charset="-120"/>
                <a:ea typeface="標楷體" panose="03000509000000000000" pitchFamily="65" charset="-120"/>
              </a:rPr>
              <a:t>       條</a:t>
            </a:r>
            <a:r>
              <a:rPr lang="zh-TW" altLang="en-US" sz="2400" b="1" dirty="0">
                <a:solidFill>
                  <a:srgbClr val="C00000"/>
                </a:solidFill>
                <a:latin typeface="標楷體" panose="03000509000000000000" pitchFamily="65" charset="-120"/>
                <a:ea typeface="標楷體" panose="03000509000000000000" pitchFamily="65" charset="-120"/>
              </a:rPr>
              <a:t>第一項第五款規定，視身心障礙學生</a:t>
            </a:r>
            <a:r>
              <a:rPr lang="zh-TW" altLang="en-US" sz="2400" b="1" dirty="0" smtClean="0">
                <a:solidFill>
                  <a:srgbClr val="C00000"/>
                </a:solidFill>
                <a:latin typeface="標楷體" panose="03000509000000000000" pitchFamily="65" charset="-120"/>
                <a:ea typeface="標楷體" panose="03000509000000000000" pitchFamily="65" charset="-120"/>
              </a:rPr>
              <a:t>家庭</a:t>
            </a:r>
            <a:endParaRPr lang="en-US" altLang="zh-TW" sz="2400" b="1" dirty="0" smtClean="0">
              <a:solidFill>
                <a:srgbClr val="C0000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C00000"/>
                </a:solidFill>
                <a:latin typeface="標楷體" panose="03000509000000000000" pitchFamily="65" charset="-120"/>
                <a:ea typeface="標楷體" panose="03000509000000000000" pitchFamily="65" charset="-120"/>
              </a:rPr>
              <a:t> </a:t>
            </a:r>
            <a:r>
              <a:rPr lang="zh-TW" altLang="en-US" sz="2400" b="1" dirty="0" smtClean="0">
                <a:solidFill>
                  <a:srgbClr val="C00000"/>
                </a:solidFill>
                <a:latin typeface="標楷體" panose="03000509000000000000" pitchFamily="65" charset="-120"/>
                <a:ea typeface="標楷體" panose="03000509000000000000" pitchFamily="65" charset="-120"/>
              </a:rPr>
              <a:t>       需求</a:t>
            </a:r>
            <a:r>
              <a:rPr lang="zh-TW" altLang="en-US" sz="2400" b="1" dirty="0">
                <a:solidFill>
                  <a:srgbClr val="C00000"/>
                </a:solidFill>
                <a:latin typeface="標楷體" panose="03000509000000000000" pitchFamily="65" charset="-120"/>
                <a:ea typeface="標楷體" panose="03000509000000000000" pitchFamily="65" charset="-120"/>
              </a:rPr>
              <a:t>，提供家庭支持服務，</a:t>
            </a:r>
            <a:r>
              <a:rPr lang="zh-TW" altLang="en-US" sz="2400" b="1" dirty="0">
                <a:solidFill>
                  <a:srgbClr val="7030A0"/>
                </a:solidFill>
                <a:latin typeface="標楷體" panose="03000509000000000000" pitchFamily="65" charset="-120"/>
                <a:ea typeface="標楷體" panose="03000509000000000000" pitchFamily="65" charset="-120"/>
              </a:rPr>
              <a:t>包括家長諮詢</a:t>
            </a:r>
            <a:r>
              <a:rPr lang="zh-TW" altLang="en-US" sz="2400" b="1" dirty="0" smtClean="0">
                <a:solidFill>
                  <a:srgbClr val="7030A0"/>
                </a:solidFill>
                <a:latin typeface="標楷體" panose="03000509000000000000" pitchFamily="65" charset="-120"/>
                <a:ea typeface="標楷體" panose="03000509000000000000" pitchFamily="65" charset="-120"/>
              </a:rPr>
              <a:t>、</a:t>
            </a:r>
            <a:endParaRPr lang="en-US" altLang="zh-TW" sz="2400" b="1" dirty="0" smtClean="0">
              <a:solidFill>
                <a:srgbClr val="7030A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7030A0"/>
                </a:solidFill>
                <a:latin typeface="標楷體" panose="03000509000000000000" pitchFamily="65" charset="-120"/>
                <a:ea typeface="標楷體" panose="03000509000000000000" pitchFamily="65" charset="-120"/>
              </a:rPr>
              <a:t> </a:t>
            </a:r>
            <a:r>
              <a:rPr lang="zh-TW" altLang="en-US" sz="2400" b="1" dirty="0" smtClean="0">
                <a:solidFill>
                  <a:srgbClr val="7030A0"/>
                </a:solidFill>
                <a:latin typeface="標楷體" panose="03000509000000000000" pitchFamily="65" charset="-120"/>
                <a:ea typeface="標楷體" panose="03000509000000000000" pitchFamily="65" charset="-120"/>
              </a:rPr>
              <a:t>       親</a:t>
            </a:r>
            <a:r>
              <a:rPr lang="zh-TW" altLang="en-US" sz="2400" b="1" dirty="0">
                <a:solidFill>
                  <a:srgbClr val="7030A0"/>
                </a:solidFill>
                <a:latin typeface="標楷體" panose="03000509000000000000" pitchFamily="65" charset="-120"/>
                <a:ea typeface="標楷體" panose="03000509000000000000" pitchFamily="65" charset="-120"/>
              </a:rPr>
              <a:t>職教育與特殊教育相關研習及資訊，並</a:t>
            </a:r>
            <a:r>
              <a:rPr lang="zh-TW" altLang="en-US" sz="2400" b="1" dirty="0" smtClean="0">
                <a:solidFill>
                  <a:srgbClr val="7030A0"/>
                </a:solidFill>
                <a:latin typeface="標楷體" panose="03000509000000000000" pitchFamily="65" charset="-120"/>
                <a:ea typeface="標楷體" panose="03000509000000000000" pitchFamily="65" charset="-120"/>
              </a:rPr>
              <a:t>協助</a:t>
            </a:r>
            <a:endParaRPr lang="en-US" altLang="zh-TW" sz="2400" b="1" dirty="0" smtClean="0">
              <a:solidFill>
                <a:srgbClr val="7030A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7030A0"/>
                </a:solidFill>
                <a:latin typeface="標楷體" panose="03000509000000000000" pitchFamily="65" charset="-120"/>
                <a:ea typeface="標楷體" panose="03000509000000000000" pitchFamily="65" charset="-120"/>
              </a:rPr>
              <a:t> </a:t>
            </a:r>
            <a:r>
              <a:rPr lang="zh-TW" altLang="en-US" sz="2400" b="1" dirty="0" smtClean="0">
                <a:solidFill>
                  <a:srgbClr val="7030A0"/>
                </a:solidFill>
                <a:latin typeface="標楷體" panose="03000509000000000000" pitchFamily="65" charset="-120"/>
                <a:ea typeface="標楷體" panose="03000509000000000000" pitchFamily="65" charset="-120"/>
              </a:rPr>
              <a:t>       家長</a:t>
            </a:r>
            <a:r>
              <a:rPr lang="zh-TW" altLang="en-US" sz="2400" b="1" dirty="0">
                <a:solidFill>
                  <a:srgbClr val="7030A0"/>
                </a:solidFill>
                <a:latin typeface="標楷體" panose="03000509000000000000" pitchFamily="65" charset="-120"/>
                <a:ea typeface="標楷體" panose="03000509000000000000" pitchFamily="65" charset="-120"/>
              </a:rPr>
              <a:t>申請相關機關（構）或團體之服務</a:t>
            </a:r>
            <a:r>
              <a:rPr lang="zh-TW" altLang="en-US" sz="2400" b="1" dirty="0" smtClean="0">
                <a:solidFill>
                  <a:srgbClr val="7030A0"/>
                </a:solidFill>
                <a:latin typeface="標楷體" panose="03000509000000000000" pitchFamily="65" charset="-120"/>
                <a:ea typeface="標楷體" panose="03000509000000000000" pitchFamily="65" charset="-120"/>
              </a:rPr>
              <a:t>。</a:t>
            </a:r>
            <a:r>
              <a:rPr lang="zh-TW" altLang="en-US" sz="2400" dirty="0" smtClean="0">
                <a:solidFill>
                  <a:srgbClr val="0000FF"/>
                </a:solidFill>
                <a:latin typeface="標楷體" panose="03000509000000000000" pitchFamily="65" charset="-120"/>
                <a:ea typeface="標楷體" panose="03000509000000000000" pitchFamily="65" charset="-120"/>
              </a:rPr>
              <a:t>」</a:t>
            </a:r>
            <a:endParaRPr lang="en-US" altLang="zh-TW" sz="2400" dirty="0" smtClean="0">
              <a:solidFill>
                <a:srgbClr val="0000FF"/>
              </a:solidFill>
              <a:latin typeface="標楷體" panose="03000509000000000000" pitchFamily="65" charset="-120"/>
              <a:ea typeface="標楷體" panose="03000509000000000000" pitchFamily="65" charset="-120"/>
            </a:endParaRPr>
          </a:p>
          <a:p>
            <a:pPr marL="0" lvl="0" indent="0">
              <a:buNone/>
            </a:pPr>
            <a:r>
              <a:rPr lang="zh-TW" altLang="en-US" sz="2400" b="1" dirty="0" smtClean="0">
                <a:solidFill>
                  <a:srgbClr val="FF00FF"/>
                </a:solidFill>
                <a:latin typeface="標楷體" panose="03000509000000000000" pitchFamily="65" charset="-120"/>
                <a:ea typeface="標楷體" panose="03000509000000000000" pitchFamily="65" charset="-120"/>
              </a:rPr>
              <a:t> </a:t>
            </a:r>
            <a:r>
              <a:rPr lang="en-US" altLang="zh-TW" sz="2400" b="1" dirty="0" smtClean="0">
                <a:solidFill>
                  <a:srgbClr val="FF00FF"/>
                </a:solidFill>
                <a:latin typeface="標楷體" panose="03000509000000000000" pitchFamily="65" charset="-120"/>
                <a:ea typeface="標楷體" panose="03000509000000000000" pitchFamily="65" charset="-120"/>
              </a:rPr>
              <a:t>------------------------------------------------</a:t>
            </a:r>
            <a:r>
              <a:rPr lang="zh-TW" altLang="en-US" sz="2400" b="1" dirty="0" smtClean="0">
                <a:solidFill>
                  <a:srgbClr val="FF00FF"/>
                </a:solidFill>
                <a:latin typeface="標楷體" panose="03000509000000000000" pitchFamily="65" charset="-120"/>
                <a:ea typeface="標楷體" panose="03000509000000000000" pitchFamily="65" charset="-120"/>
              </a:rPr>
              <a:t>     </a:t>
            </a:r>
            <a:endParaRPr lang="en-US" altLang="zh-TW" sz="2400" b="1" dirty="0" smtClean="0">
              <a:solidFill>
                <a:srgbClr val="FF00FF"/>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FF00FF"/>
                </a:solidFill>
                <a:latin typeface="標楷體" panose="03000509000000000000" pitchFamily="65" charset="-120"/>
                <a:ea typeface="標楷體" panose="03000509000000000000" pitchFamily="65" charset="-120"/>
              </a:rPr>
              <a:t>  </a:t>
            </a:r>
            <a:r>
              <a:rPr lang="zh-TW" altLang="en-US" sz="2400" b="1" dirty="0" smtClean="0">
                <a:solidFill>
                  <a:srgbClr val="FF00FF"/>
                </a:solidFill>
                <a:latin typeface="標楷體" panose="03000509000000000000" pitchFamily="65" charset="-120"/>
                <a:ea typeface="標楷體" panose="03000509000000000000" pitchFamily="65" charset="-120"/>
              </a:rPr>
              <a:t>    </a:t>
            </a:r>
            <a:r>
              <a:rPr lang="en-US" altLang="zh-TW" sz="2400" b="1" dirty="0" smtClean="0">
                <a:solidFill>
                  <a:srgbClr val="FF00FF"/>
                </a:solidFill>
                <a:latin typeface="標楷體" panose="03000509000000000000" pitchFamily="65" charset="-120"/>
                <a:ea typeface="標楷體" panose="03000509000000000000" pitchFamily="65" charset="-120"/>
              </a:rPr>
              <a:t>※</a:t>
            </a:r>
            <a:r>
              <a:rPr lang="zh-TW" altLang="en-US" sz="2400" b="1" dirty="0" smtClean="0">
                <a:solidFill>
                  <a:srgbClr val="FF00FF"/>
                </a:solidFill>
                <a:latin typeface="標楷體" panose="03000509000000000000" pitchFamily="65" charset="-120"/>
                <a:ea typeface="標楷體" panose="03000509000000000000" pitchFamily="65" charset="-120"/>
              </a:rPr>
              <a:t>綜合：</a:t>
            </a:r>
            <a:r>
              <a:rPr lang="en-US" altLang="zh-TW" sz="2400" b="1" dirty="0" smtClean="0">
                <a:solidFill>
                  <a:srgbClr val="FF0000"/>
                </a:solidFill>
                <a:latin typeface="標楷體" panose="03000509000000000000" pitchFamily="65" charset="-120"/>
                <a:ea typeface="標楷體" panose="03000509000000000000" pitchFamily="65" charset="-120"/>
              </a:rPr>
              <a:t>1.</a:t>
            </a:r>
            <a:r>
              <a:rPr lang="zh-TW" altLang="en-US" sz="2400" b="1" dirty="0" smtClean="0">
                <a:solidFill>
                  <a:srgbClr val="FF0000"/>
                </a:solidFill>
                <a:latin typeface="標楷體" panose="03000509000000000000" pitchFamily="65" charset="-120"/>
                <a:ea typeface="標楷體" panose="03000509000000000000" pitchFamily="65" charset="-120"/>
              </a:rPr>
              <a:t>家庭</a:t>
            </a:r>
            <a:r>
              <a:rPr lang="zh-TW" altLang="en-US" sz="2400" b="1" dirty="0">
                <a:solidFill>
                  <a:srgbClr val="FF0000"/>
                </a:solidFill>
                <a:latin typeface="標楷體" panose="03000509000000000000" pitchFamily="65" charset="-120"/>
                <a:ea typeface="標楷體" panose="03000509000000000000" pitchFamily="65" charset="-120"/>
              </a:rPr>
              <a:t>諮詢</a:t>
            </a:r>
            <a:r>
              <a:rPr lang="zh-TW" altLang="en-US" sz="2400" b="1" dirty="0" smtClean="0">
                <a:solidFill>
                  <a:srgbClr val="FF0000"/>
                </a:solidFill>
                <a:latin typeface="標楷體" panose="03000509000000000000" pitchFamily="65" charset="-120"/>
                <a:ea typeface="標楷體" panose="03000509000000000000" pitchFamily="65" charset="-120"/>
              </a:rPr>
              <a:t>、</a:t>
            </a:r>
            <a:r>
              <a:rPr lang="en-US" altLang="zh-TW" sz="2400" b="1" dirty="0" smtClean="0">
                <a:solidFill>
                  <a:srgbClr val="FF0000"/>
                </a:solidFill>
                <a:latin typeface="標楷體" panose="03000509000000000000" pitchFamily="65" charset="-120"/>
                <a:ea typeface="標楷體" panose="03000509000000000000" pitchFamily="65" charset="-120"/>
              </a:rPr>
              <a:t>2.</a:t>
            </a:r>
            <a:r>
              <a:rPr lang="zh-TW" altLang="en-US" sz="2400" b="1" dirty="0" smtClean="0">
                <a:solidFill>
                  <a:srgbClr val="FF0000"/>
                </a:solidFill>
                <a:latin typeface="標楷體" panose="03000509000000000000" pitchFamily="65" charset="-120"/>
                <a:ea typeface="標楷體" panose="03000509000000000000" pitchFamily="65" charset="-120"/>
              </a:rPr>
              <a:t>輔導、</a:t>
            </a:r>
            <a:r>
              <a:rPr lang="en-US" altLang="zh-TW" sz="2400" b="1" dirty="0" smtClean="0">
                <a:solidFill>
                  <a:srgbClr val="FF0000"/>
                </a:solidFill>
                <a:latin typeface="標楷體" panose="03000509000000000000" pitchFamily="65" charset="-120"/>
                <a:ea typeface="標楷體" panose="03000509000000000000" pitchFamily="65" charset="-120"/>
              </a:rPr>
              <a:t>3.</a:t>
            </a:r>
            <a:r>
              <a:rPr lang="zh-TW" altLang="en-US" sz="2400" b="1" dirty="0" smtClean="0">
                <a:solidFill>
                  <a:srgbClr val="FF0000"/>
                </a:solidFill>
                <a:latin typeface="標楷體" panose="03000509000000000000" pitchFamily="65" charset="-120"/>
                <a:ea typeface="標楷體" panose="03000509000000000000" pitchFamily="65" charset="-120"/>
              </a:rPr>
              <a:t>親</a:t>
            </a:r>
            <a:r>
              <a:rPr lang="zh-TW" altLang="en-US" sz="2400" b="1" dirty="0">
                <a:solidFill>
                  <a:srgbClr val="FF0000"/>
                </a:solidFill>
                <a:latin typeface="標楷體" panose="03000509000000000000" pitchFamily="65" charset="-120"/>
                <a:ea typeface="標楷體" panose="03000509000000000000" pitchFamily="65" charset="-120"/>
              </a:rPr>
              <a:t>職</a:t>
            </a:r>
            <a:r>
              <a:rPr lang="zh-TW" altLang="en-US" sz="2400" b="1" dirty="0" smtClean="0">
                <a:solidFill>
                  <a:srgbClr val="FF0000"/>
                </a:solidFill>
                <a:latin typeface="標楷體" panose="03000509000000000000" pitchFamily="65" charset="-120"/>
                <a:ea typeface="標楷體" panose="03000509000000000000" pitchFamily="65" charset="-120"/>
              </a:rPr>
              <a:t>教育、</a:t>
            </a:r>
            <a:endParaRPr lang="en-US" altLang="zh-TW" sz="2400" b="1" dirty="0" smtClean="0">
              <a:solidFill>
                <a:srgbClr val="FF000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FF0000"/>
                </a:solidFill>
                <a:latin typeface="標楷體" panose="03000509000000000000" pitchFamily="65" charset="-120"/>
                <a:ea typeface="標楷體" panose="03000509000000000000" pitchFamily="65" charset="-120"/>
              </a:rPr>
              <a:t> </a:t>
            </a:r>
            <a:r>
              <a:rPr lang="zh-TW" altLang="en-US" sz="2400" b="1" dirty="0" smtClean="0">
                <a:solidFill>
                  <a:srgbClr val="FF0000"/>
                </a:solidFill>
                <a:latin typeface="標楷體" panose="03000509000000000000" pitchFamily="65" charset="-120"/>
                <a:ea typeface="標楷體" panose="03000509000000000000" pitchFamily="65" charset="-120"/>
              </a:rPr>
              <a:t>             </a:t>
            </a:r>
            <a:r>
              <a:rPr lang="en-US" altLang="zh-TW" sz="2400" b="1" dirty="0" smtClean="0">
                <a:solidFill>
                  <a:srgbClr val="7030A0"/>
                </a:solidFill>
                <a:latin typeface="標楷體" panose="03000509000000000000" pitchFamily="65" charset="-120"/>
                <a:ea typeface="標楷體" panose="03000509000000000000" pitchFamily="65" charset="-120"/>
              </a:rPr>
              <a:t>4.</a:t>
            </a:r>
            <a:r>
              <a:rPr lang="zh-TW" altLang="en-US" sz="2400" b="1" dirty="0" smtClean="0">
                <a:solidFill>
                  <a:srgbClr val="7030A0"/>
                </a:solidFill>
                <a:latin typeface="標楷體" panose="03000509000000000000" pitchFamily="65" charset="-120"/>
                <a:ea typeface="標楷體" panose="03000509000000000000" pitchFamily="65" charset="-120"/>
              </a:rPr>
              <a:t>特殊教育</a:t>
            </a:r>
            <a:r>
              <a:rPr lang="zh-TW" altLang="en-US" sz="2400" b="1" dirty="0">
                <a:solidFill>
                  <a:srgbClr val="7030A0"/>
                </a:solidFill>
                <a:latin typeface="標楷體" panose="03000509000000000000" pitchFamily="65" charset="-120"/>
                <a:ea typeface="標楷體" panose="03000509000000000000" pitchFamily="65" charset="-120"/>
              </a:rPr>
              <a:t>相關研習及</a:t>
            </a:r>
            <a:r>
              <a:rPr lang="zh-TW" altLang="en-US" sz="2400" b="1" dirty="0" smtClean="0">
                <a:solidFill>
                  <a:srgbClr val="7030A0"/>
                </a:solidFill>
                <a:latin typeface="標楷體" panose="03000509000000000000" pitchFamily="65" charset="-120"/>
                <a:ea typeface="標楷體" panose="03000509000000000000" pitchFamily="65" charset="-120"/>
              </a:rPr>
              <a:t>資訊、</a:t>
            </a:r>
            <a:r>
              <a:rPr lang="en-US" altLang="zh-TW" sz="2400" b="1" dirty="0" smtClean="0">
                <a:solidFill>
                  <a:srgbClr val="FF0000"/>
                </a:solidFill>
                <a:latin typeface="標楷體" panose="03000509000000000000" pitchFamily="65" charset="-120"/>
                <a:ea typeface="標楷體" panose="03000509000000000000" pitchFamily="65" charset="-120"/>
              </a:rPr>
              <a:t>5.</a:t>
            </a:r>
            <a:r>
              <a:rPr lang="zh-TW" altLang="en-US" sz="2400" b="1" dirty="0" smtClean="0">
                <a:solidFill>
                  <a:srgbClr val="FF0000"/>
                </a:solidFill>
                <a:latin typeface="標楷體" panose="03000509000000000000" pitchFamily="65" charset="-120"/>
                <a:ea typeface="標楷體" panose="03000509000000000000" pitchFamily="65" charset="-120"/>
              </a:rPr>
              <a:t>轉介、</a:t>
            </a:r>
            <a:endParaRPr lang="en-US" altLang="zh-TW" sz="2400" b="1" dirty="0" smtClean="0">
              <a:solidFill>
                <a:srgbClr val="FF0000"/>
              </a:solidFill>
              <a:latin typeface="標楷體" panose="03000509000000000000" pitchFamily="65" charset="-120"/>
              <a:ea typeface="標楷體" panose="03000509000000000000" pitchFamily="65" charset="-120"/>
            </a:endParaRPr>
          </a:p>
          <a:p>
            <a:pPr marL="0" lvl="0" indent="0">
              <a:buNone/>
            </a:pPr>
            <a:r>
              <a:rPr lang="zh-TW" altLang="en-US" sz="2400" b="1" dirty="0">
                <a:solidFill>
                  <a:srgbClr val="FF0000"/>
                </a:solidFill>
                <a:latin typeface="標楷體" panose="03000509000000000000" pitchFamily="65" charset="-120"/>
                <a:ea typeface="標楷體" panose="03000509000000000000" pitchFamily="65" charset="-120"/>
              </a:rPr>
              <a:t> </a:t>
            </a:r>
            <a:r>
              <a:rPr lang="zh-TW" altLang="en-US" sz="2400" b="1" dirty="0" smtClean="0">
                <a:solidFill>
                  <a:srgbClr val="FF0000"/>
                </a:solidFill>
                <a:latin typeface="標楷體" panose="03000509000000000000" pitchFamily="65" charset="-120"/>
                <a:ea typeface="標楷體" panose="03000509000000000000" pitchFamily="65" charset="-120"/>
              </a:rPr>
              <a:t>             </a:t>
            </a:r>
            <a:r>
              <a:rPr lang="en-US" altLang="zh-TW" sz="2400" b="1" dirty="0" smtClean="0">
                <a:solidFill>
                  <a:srgbClr val="7030A0"/>
                </a:solidFill>
                <a:latin typeface="標楷體" panose="03000509000000000000" pitchFamily="65" charset="-120"/>
                <a:ea typeface="標楷體" panose="03000509000000000000" pitchFamily="65" charset="-120"/>
              </a:rPr>
              <a:t>6.</a:t>
            </a:r>
            <a:r>
              <a:rPr lang="zh-TW" altLang="en-US" sz="2400" b="1" dirty="0" smtClean="0">
                <a:solidFill>
                  <a:srgbClr val="7030A0"/>
                </a:solidFill>
                <a:latin typeface="標楷體" panose="03000509000000000000" pitchFamily="65" charset="-120"/>
                <a:ea typeface="標楷體" panose="03000509000000000000" pitchFamily="65" charset="-120"/>
              </a:rPr>
              <a:t>協助家長</a:t>
            </a:r>
            <a:r>
              <a:rPr lang="zh-TW" altLang="en-US" sz="2400" b="1" dirty="0">
                <a:solidFill>
                  <a:srgbClr val="7030A0"/>
                </a:solidFill>
                <a:latin typeface="標楷體" panose="03000509000000000000" pitchFamily="65" charset="-120"/>
                <a:ea typeface="標楷體" panose="03000509000000000000" pitchFamily="65" charset="-120"/>
              </a:rPr>
              <a:t>申請相關</a:t>
            </a:r>
            <a:r>
              <a:rPr lang="zh-TW" altLang="en-US" sz="2400" b="1" dirty="0" smtClean="0">
                <a:solidFill>
                  <a:srgbClr val="7030A0"/>
                </a:solidFill>
                <a:latin typeface="標楷體" panose="03000509000000000000" pitchFamily="65" charset="-120"/>
                <a:ea typeface="標楷體" panose="03000509000000000000" pitchFamily="65" charset="-120"/>
              </a:rPr>
              <a:t>機構服務等。</a:t>
            </a:r>
            <a:endParaRPr lang="zh-TW" altLang="en-US" sz="2400" b="1" dirty="0">
              <a:solidFill>
                <a:srgbClr val="FF00FF"/>
              </a:solidFill>
              <a:latin typeface="標楷體" panose="03000509000000000000" pitchFamily="65" charset="-120"/>
              <a:ea typeface="標楷體" panose="03000509000000000000" pitchFamily="65" charset="-120"/>
            </a:endParaRPr>
          </a:p>
          <a:p>
            <a:pPr marL="0" indent="0">
              <a:buNone/>
            </a:pPr>
            <a:endParaRPr lang="zh-TW" altLang="en-US" sz="2400" dirty="0">
              <a:solidFill>
                <a:srgbClr val="0000FF"/>
              </a:solidFill>
              <a:latin typeface="標楷體" panose="03000509000000000000" pitchFamily="65" charset="-120"/>
              <a:ea typeface="標楷體" panose="03000509000000000000" pitchFamily="65" charset="-120"/>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43</a:t>
            </a:fld>
            <a:endParaRPr lang="zh-TW" altLang="en-US"/>
          </a:p>
        </p:txBody>
      </p:sp>
    </p:spTree>
    <p:extLst>
      <p:ext uri="{BB962C8B-B14F-4D97-AF65-F5344CB8AC3E}">
        <p14:creationId xmlns:p14="http://schemas.microsoft.com/office/powerpoint/2010/main" val="15089281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16632"/>
            <a:ext cx="8640960"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44</a:t>
            </a:fld>
            <a:endParaRPr lang="zh-TW" altLang="en-US"/>
          </a:p>
        </p:txBody>
      </p:sp>
    </p:spTree>
    <p:extLst>
      <p:ext uri="{BB962C8B-B14F-4D97-AF65-F5344CB8AC3E}">
        <p14:creationId xmlns:p14="http://schemas.microsoft.com/office/powerpoint/2010/main" val="21265161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6632"/>
            <a:ext cx="8568952"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45</a:t>
            </a:fld>
            <a:endParaRPr lang="zh-TW" altLang="en-US"/>
          </a:p>
        </p:txBody>
      </p:sp>
    </p:spTree>
    <p:extLst>
      <p:ext uri="{BB962C8B-B14F-4D97-AF65-F5344CB8AC3E}">
        <p14:creationId xmlns:p14="http://schemas.microsoft.com/office/powerpoint/2010/main" val="24203419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8424936"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46</a:t>
            </a:fld>
            <a:endParaRPr lang="zh-TW" altLang="en-US"/>
          </a:p>
        </p:txBody>
      </p:sp>
    </p:spTree>
    <p:extLst>
      <p:ext uri="{BB962C8B-B14F-4D97-AF65-F5344CB8AC3E}">
        <p14:creationId xmlns:p14="http://schemas.microsoft.com/office/powerpoint/2010/main" val="662192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58738"/>
            <a:ext cx="8280920" cy="674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47</a:t>
            </a:fld>
            <a:endParaRPr lang="zh-TW" altLang="en-US"/>
          </a:p>
        </p:txBody>
      </p:sp>
    </p:spTree>
    <p:extLst>
      <p:ext uri="{BB962C8B-B14F-4D97-AF65-F5344CB8AC3E}">
        <p14:creationId xmlns:p14="http://schemas.microsoft.com/office/powerpoint/2010/main" val="16282210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88640"/>
            <a:ext cx="8136904" cy="655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48</a:t>
            </a:fld>
            <a:endParaRPr lang="zh-TW" altLang="en-US"/>
          </a:p>
        </p:txBody>
      </p:sp>
    </p:spTree>
    <p:extLst>
      <p:ext uri="{BB962C8B-B14F-4D97-AF65-F5344CB8AC3E}">
        <p14:creationId xmlns:p14="http://schemas.microsoft.com/office/powerpoint/2010/main" val="18835835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88640"/>
            <a:ext cx="8496944"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49</a:t>
            </a:fld>
            <a:endParaRPr lang="zh-TW" altLang="en-US"/>
          </a:p>
        </p:txBody>
      </p:sp>
    </p:spTree>
    <p:extLst>
      <p:ext uri="{BB962C8B-B14F-4D97-AF65-F5344CB8AC3E}">
        <p14:creationId xmlns:p14="http://schemas.microsoft.com/office/powerpoint/2010/main" val="3163277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764704"/>
            <a:ext cx="7844408" cy="5400600"/>
          </a:xfrm>
          <a:solidFill>
            <a:schemeClr val="bg2"/>
          </a:solidFill>
          <a:ln w="12700">
            <a:solidFill>
              <a:srgbClr val="0000FF"/>
            </a:solidFill>
          </a:ln>
        </p:spPr>
        <p:txBody>
          <a:bodyPr/>
          <a:lstStyle/>
          <a:p>
            <a:pPr marL="0" lvl="0" indent="0" eaLnBrk="1" hangingPunct="1">
              <a:lnSpc>
                <a:spcPts val="2800"/>
              </a:lnSpc>
              <a:spcBef>
                <a:spcPct val="0"/>
              </a:spcBef>
              <a:buClrTx/>
              <a:buSzTx/>
              <a:buNone/>
            </a:pPr>
            <a:r>
              <a:rPr lang="zh-TW" altLang="en-US" sz="2400" dirty="0" smtClean="0">
                <a:solidFill>
                  <a:srgbClr val="008000"/>
                </a:solidFill>
                <a:latin typeface="+mn-ea"/>
              </a:rPr>
              <a:t>        </a:t>
            </a:r>
            <a:r>
              <a:rPr lang="zh-TW" altLang="zh-TW" sz="2400" dirty="0" smtClean="0">
                <a:solidFill>
                  <a:srgbClr val="008000"/>
                </a:solidFill>
                <a:latin typeface="+mn-ea"/>
              </a:rPr>
              <a:t>前項</a:t>
            </a:r>
            <a:r>
              <a:rPr lang="zh-TW" altLang="zh-TW" sz="2400" dirty="0">
                <a:solidFill>
                  <a:srgbClr val="008000"/>
                </a:solidFill>
                <a:latin typeface="+mn-ea"/>
              </a:rPr>
              <a:t>第五款所定</a:t>
            </a:r>
            <a:r>
              <a:rPr lang="zh-TW" altLang="zh-TW" sz="2400" b="1" dirty="0">
                <a:solidFill>
                  <a:srgbClr val="0000FF"/>
                </a:solidFill>
                <a:latin typeface="+mn-ea"/>
              </a:rPr>
              <a:t>轉銜輔導及服務</a:t>
            </a:r>
            <a:r>
              <a:rPr lang="zh-TW" altLang="zh-TW" sz="2400" dirty="0">
                <a:solidFill>
                  <a:srgbClr val="008000"/>
                </a:solidFill>
                <a:latin typeface="+mn-ea"/>
              </a:rPr>
              <a:t>，包括</a:t>
            </a:r>
            <a:r>
              <a:rPr lang="zh-TW" altLang="zh-TW" sz="2400" dirty="0">
                <a:solidFill>
                  <a:srgbClr val="C00000"/>
                </a:solidFill>
                <a:latin typeface="+mn-ea"/>
              </a:rPr>
              <a:t>升學輔導</a:t>
            </a:r>
            <a:r>
              <a:rPr lang="zh-TW" altLang="zh-TW" sz="2400" dirty="0" smtClean="0">
                <a:solidFill>
                  <a:srgbClr val="008000"/>
                </a:solidFill>
                <a:latin typeface="+mn-ea"/>
              </a:rPr>
              <a:t>、</a:t>
            </a:r>
            <a:endParaRPr lang="en-US" altLang="zh-TW" sz="2400" dirty="0" smtClean="0">
              <a:solidFill>
                <a:srgbClr val="008000"/>
              </a:solidFill>
              <a:latin typeface="+mn-ea"/>
            </a:endParaRPr>
          </a:p>
          <a:p>
            <a:pPr marL="0" lvl="0" indent="0" eaLnBrk="1" hangingPunct="1">
              <a:lnSpc>
                <a:spcPts val="2800"/>
              </a:lnSpc>
              <a:spcBef>
                <a:spcPct val="0"/>
              </a:spcBef>
              <a:buClrTx/>
              <a:buSzTx/>
              <a:buNone/>
            </a:pPr>
            <a:r>
              <a:rPr lang="zh-TW" altLang="en-US" sz="2400" dirty="0">
                <a:solidFill>
                  <a:srgbClr val="008000"/>
                </a:solidFill>
                <a:latin typeface="+mn-ea"/>
              </a:rPr>
              <a:t> </a:t>
            </a:r>
            <a:r>
              <a:rPr lang="zh-TW" altLang="en-US" sz="2400" dirty="0" smtClean="0">
                <a:solidFill>
                  <a:srgbClr val="008000"/>
                </a:solidFill>
                <a:latin typeface="+mn-ea"/>
              </a:rPr>
              <a:t>       </a:t>
            </a:r>
            <a:r>
              <a:rPr lang="zh-TW" altLang="zh-TW" sz="2400" dirty="0" smtClean="0">
                <a:solidFill>
                  <a:srgbClr val="C00000"/>
                </a:solidFill>
                <a:latin typeface="+mn-ea"/>
              </a:rPr>
              <a:t>生活</a:t>
            </a:r>
            <a:r>
              <a:rPr lang="zh-TW" altLang="zh-TW" sz="2400" dirty="0">
                <a:solidFill>
                  <a:srgbClr val="008000"/>
                </a:solidFill>
                <a:latin typeface="+mn-ea"/>
              </a:rPr>
              <a:t>、</a:t>
            </a:r>
            <a:r>
              <a:rPr lang="zh-TW" altLang="zh-TW" sz="2400" dirty="0">
                <a:solidFill>
                  <a:srgbClr val="C00000"/>
                </a:solidFill>
                <a:latin typeface="+mn-ea"/>
              </a:rPr>
              <a:t>就業</a:t>
            </a:r>
            <a:r>
              <a:rPr lang="zh-TW" altLang="zh-TW" sz="2400" dirty="0">
                <a:solidFill>
                  <a:srgbClr val="008000"/>
                </a:solidFill>
                <a:latin typeface="+mn-ea"/>
              </a:rPr>
              <a:t>、</a:t>
            </a:r>
            <a:r>
              <a:rPr lang="zh-TW" altLang="zh-TW" sz="2400" dirty="0">
                <a:solidFill>
                  <a:srgbClr val="C00000"/>
                </a:solidFill>
                <a:latin typeface="+mn-ea"/>
              </a:rPr>
              <a:t>心理輔導</a:t>
            </a:r>
            <a:r>
              <a:rPr lang="zh-TW" altLang="zh-TW" sz="2400" dirty="0">
                <a:solidFill>
                  <a:srgbClr val="008000"/>
                </a:solidFill>
                <a:latin typeface="+mn-ea"/>
              </a:rPr>
              <a:t>、</a:t>
            </a:r>
            <a:r>
              <a:rPr lang="zh-TW" altLang="zh-TW" sz="2400" dirty="0">
                <a:solidFill>
                  <a:srgbClr val="C00000"/>
                </a:solidFill>
                <a:latin typeface="+mn-ea"/>
              </a:rPr>
              <a:t>福利服務</a:t>
            </a:r>
            <a:r>
              <a:rPr lang="zh-TW" altLang="zh-TW" sz="2400" dirty="0">
                <a:solidFill>
                  <a:srgbClr val="008000"/>
                </a:solidFill>
                <a:latin typeface="+mn-ea"/>
              </a:rPr>
              <a:t>及</a:t>
            </a:r>
            <a:r>
              <a:rPr lang="zh-TW" altLang="zh-TW" sz="2400" dirty="0">
                <a:solidFill>
                  <a:srgbClr val="C00000"/>
                </a:solidFill>
                <a:latin typeface="+mn-ea"/>
              </a:rPr>
              <a:t>其他相關</a:t>
            </a:r>
            <a:r>
              <a:rPr lang="zh-TW" altLang="zh-TW" sz="2400" dirty="0" smtClean="0">
                <a:solidFill>
                  <a:srgbClr val="C00000"/>
                </a:solidFill>
                <a:latin typeface="+mn-ea"/>
              </a:rPr>
              <a:t>專業</a:t>
            </a:r>
            <a:endParaRPr lang="en-US" altLang="zh-TW" sz="2400" dirty="0" smtClean="0">
              <a:solidFill>
                <a:srgbClr val="C00000"/>
              </a:solidFill>
              <a:latin typeface="+mn-ea"/>
            </a:endParaRPr>
          </a:p>
          <a:p>
            <a:pPr marL="0" lvl="0" indent="0" eaLnBrk="1" hangingPunct="1">
              <a:lnSpc>
                <a:spcPts val="2800"/>
              </a:lnSpc>
              <a:spcBef>
                <a:spcPct val="0"/>
              </a:spcBef>
              <a:buClrTx/>
              <a:buSzTx/>
              <a:buNone/>
            </a:pPr>
            <a:r>
              <a:rPr lang="zh-TW" altLang="en-US" sz="2400" dirty="0">
                <a:solidFill>
                  <a:srgbClr val="C00000"/>
                </a:solidFill>
                <a:latin typeface="+mn-ea"/>
              </a:rPr>
              <a:t> </a:t>
            </a:r>
            <a:r>
              <a:rPr lang="zh-TW" altLang="en-US" sz="2400" dirty="0" smtClean="0">
                <a:solidFill>
                  <a:srgbClr val="C00000"/>
                </a:solidFill>
                <a:latin typeface="+mn-ea"/>
              </a:rPr>
              <a:t>       </a:t>
            </a:r>
            <a:r>
              <a:rPr lang="zh-TW" altLang="zh-TW" sz="2400" dirty="0" smtClean="0">
                <a:solidFill>
                  <a:srgbClr val="C00000"/>
                </a:solidFill>
                <a:latin typeface="+mn-ea"/>
              </a:rPr>
              <a:t>服務</a:t>
            </a:r>
            <a:r>
              <a:rPr lang="zh-TW" altLang="zh-TW" sz="2400" dirty="0">
                <a:solidFill>
                  <a:srgbClr val="008000"/>
                </a:solidFill>
                <a:latin typeface="+mn-ea"/>
              </a:rPr>
              <a:t>等項目。</a:t>
            </a:r>
            <a:endParaRPr lang="en-US" altLang="zh-TW" sz="2400" dirty="0">
              <a:solidFill>
                <a:srgbClr val="000000"/>
              </a:solidFill>
              <a:latin typeface="+mn-ea"/>
            </a:endParaRPr>
          </a:p>
          <a:p>
            <a:pPr marL="0" lvl="0" indent="0" eaLnBrk="1" hangingPunct="1">
              <a:lnSpc>
                <a:spcPts val="2800"/>
              </a:lnSpc>
              <a:spcBef>
                <a:spcPct val="0"/>
              </a:spcBef>
              <a:buClrTx/>
              <a:buSzTx/>
              <a:buNone/>
            </a:pPr>
            <a:r>
              <a:rPr lang="en-US" altLang="zh-TW" sz="2400" dirty="0">
                <a:solidFill>
                  <a:srgbClr val="7030A0"/>
                </a:solidFill>
                <a:latin typeface="+mn-ea"/>
              </a:rPr>
              <a:t>     </a:t>
            </a:r>
            <a:r>
              <a:rPr lang="zh-TW" altLang="en-US" sz="2400" dirty="0" smtClean="0">
                <a:solidFill>
                  <a:srgbClr val="7030A0"/>
                </a:solidFill>
                <a:latin typeface="+mn-ea"/>
              </a:rPr>
              <a:t>   </a:t>
            </a:r>
            <a:endParaRPr lang="en-US" altLang="zh-TW" sz="2400" dirty="0" smtClean="0">
              <a:solidFill>
                <a:srgbClr val="7030A0"/>
              </a:solidFill>
              <a:latin typeface="+mn-ea"/>
            </a:endParaRPr>
          </a:p>
          <a:p>
            <a:pPr marL="0" lvl="0" indent="0" eaLnBrk="1" hangingPunct="1">
              <a:lnSpc>
                <a:spcPts val="2800"/>
              </a:lnSpc>
              <a:spcBef>
                <a:spcPct val="0"/>
              </a:spcBef>
              <a:buClrTx/>
              <a:buSzTx/>
              <a:buNone/>
            </a:pPr>
            <a:r>
              <a:rPr lang="zh-TW" altLang="en-US" sz="2400" dirty="0">
                <a:solidFill>
                  <a:srgbClr val="7030A0"/>
                </a:solidFill>
                <a:latin typeface="+mn-ea"/>
              </a:rPr>
              <a:t> </a:t>
            </a:r>
            <a:r>
              <a:rPr lang="zh-TW" altLang="en-US" sz="2400" dirty="0" smtClean="0">
                <a:solidFill>
                  <a:srgbClr val="7030A0"/>
                </a:solidFill>
                <a:latin typeface="+mn-ea"/>
              </a:rPr>
              <a:t>       </a:t>
            </a:r>
            <a:r>
              <a:rPr lang="zh-TW" altLang="zh-TW" sz="2400" dirty="0" smtClean="0">
                <a:solidFill>
                  <a:srgbClr val="7030A0"/>
                </a:solidFill>
                <a:latin typeface="+mn-ea"/>
              </a:rPr>
              <a:t>參與</a:t>
            </a:r>
            <a:r>
              <a:rPr lang="zh-TW" altLang="zh-TW" sz="2400" dirty="0">
                <a:solidFill>
                  <a:srgbClr val="7030A0"/>
                </a:solidFill>
                <a:latin typeface="+mn-ea"/>
              </a:rPr>
              <a:t>訂定個別化教育計畫之</a:t>
            </a:r>
            <a:r>
              <a:rPr lang="zh-TW" altLang="zh-TW" sz="2400" b="1" dirty="0">
                <a:solidFill>
                  <a:srgbClr val="0000FF"/>
                </a:solidFill>
                <a:latin typeface="+mn-ea"/>
              </a:rPr>
              <a:t>人員</a:t>
            </a:r>
            <a:r>
              <a:rPr lang="zh-TW" altLang="zh-TW" sz="2400" dirty="0">
                <a:solidFill>
                  <a:srgbClr val="7030A0"/>
                </a:solidFill>
                <a:latin typeface="+mn-ea"/>
              </a:rPr>
              <a:t>，應包括</a:t>
            </a:r>
            <a:r>
              <a:rPr lang="zh-TW" altLang="zh-TW" sz="2400" dirty="0">
                <a:solidFill>
                  <a:srgbClr val="FF6600"/>
                </a:solidFill>
                <a:latin typeface="+mn-ea"/>
              </a:rPr>
              <a:t>學校</a:t>
            </a:r>
            <a:r>
              <a:rPr lang="zh-TW" altLang="zh-TW" sz="2400" dirty="0" smtClean="0">
                <a:solidFill>
                  <a:srgbClr val="FF6600"/>
                </a:solidFill>
                <a:latin typeface="+mn-ea"/>
              </a:rPr>
              <a:t>行政</a:t>
            </a:r>
            <a:endParaRPr lang="en-US" altLang="zh-TW" sz="2400" dirty="0" smtClean="0">
              <a:solidFill>
                <a:srgbClr val="FF6600"/>
              </a:solidFill>
              <a:latin typeface="+mn-ea"/>
            </a:endParaRPr>
          </a:p>
          <a:p>
            <a:pPr marL="0" lvl="0" indent="0" eaLnBrk="1" hangingPunct="1">
              <a:lnSpc>
                <a:spcPts val="2800"/>
              </a:lnSpc>
              <a:spcBef>
                <a:spcPct val="0"/>
              </a:spcBef>
              <a:buClrTx/>
              <a:buSzTx/>
              <a:buNone/>
            </a:pPr>
            <a:r>
              <a:rPr lang="zh-TW" altLang="en-US" sz="2400" dirty="0">
                <a:solidFill>
                  <a:srgbClr val="FF6600"/>
                </a:solidFill>
                <a:latin typeface="+mn-ea"/>
              </a:rPr>
              <a:t> </a:t>
            </a:r>
            <a:r>
              <a:rPr lang="zh-TW" altLang="en-US" sz="2400" dirty="0" smtClean="0">
                <a:solidFill>
                  <a:srgbClr val="FF6600"/>
                </a:solidFill>
                <a:latin typeface="+mn-ea"/>
              </a:rPr>
              <a:t>       </a:t>
            </a:r>
            <a:r>
              <a:rPr lang="zh-TW" altLang="zh-TW" sz="2400" dirty="0" smtClean="0">
                <a:solidFill>
                  <a:srgbClr val="FF6600"/>
                </a:solidFill>
                <a:latin typeface="+mn-ea"/>
              </a:rPr>
              <a:t>人員</a:t>
            </a:r>
            <a:r>
              <a:rPr lang="zh-TW" altLang="zh-TW" sz="2400" dirty="0">
                <a:solidFill>
                  <a:srgbClr val="7030A0"/>
                </a:solidFill>
                <a:latin typeface="+mn-ea"/>
              </a:rPr>
              <a:t>、</a:t>
            </a:r>
            <a:r>
              <a:rPr lang="zh-TW" altLang="zh-TW" sz="2400" dirty="0">
                <a:solidFill>
                  <a:srgbClr val="FF6600"/>
                </a:solidFill>
                <a:latin typeface="+mn-ea"/>
              </a:rPr>
              <a:t>特殊教育及相關教師</a:t>
            </a:r>
            <a:r>
              <a:rPr lang="zh-TW" altLang="zh-TW" sz="2400" dirty="0">
                <a:solidFill>
                  <a:srgbClr val="7030A0"/>
                </a:solidFill>
                <a:latin typeface="+mn-ea"/>
              </a:rPr>
              <a:t>、</a:t>
            </a:r>
            <a:r>
              <a:rPr lang="zh-TW" altLang="zh-TW" sz="2400" dirty="0">
                <a:solidFill>
                  <a:srgbClr val="FF6600"/>
                </a:solidFill>
                <a:latin typeface="+mn-ea"/>
              </a:rPr>
              <a:t>學生家長</a:t>
            </a:r>
            <a:r>
              <a:rPr lang="zh-TW" altLang="zh-TW" sz="2400" dirty="0">
                <a:solidFill>
                  <a:srgbClr val="7030A0"/>
                </a:solidFill>
                <a:latin typeface="+mn-ea"/>
              </a:rPr>
              <a:t>；必要時</a:t>
            </a:r>
            <a:r>
              <a:rPr lang="zh-TW" altLang="zh-TW" sz="2400" dirty="0" smtClean="0">
                <a:solidFill>
                  <a:srgbClr val="7030A0"/>
                </a:solidFill>
                <a:latin typeface="+mn-ea"/>
              </a:rPr>
              <a:t>，</a:t>
            </a:r>
            <a:endParaRPr lang="en-US" altLang="zh-TW" sz="2400" dirty="0" smtClean="0">
              <a:solidFill>
                <a:srgbClr val="7030A0"/>
              </a:solidFill>
              <a:latin typeface="+mn-ea"/>
            </a:endParaRPr>
          </a:p>
          <a:p>
            <a:pPr marL="0" lvl="0" indent="0" eaLnBrk="1" hangingPunct="1">
              <a:lnSpc>
                <a:spcPts val="2800"/>
              </a:lnSpc>
              <a:spcBef>
                <a:spcPct val="0"/>
              </a:spcBef>
              <a:buClrTx/>
              <a:buSzTx/>
              <a:buNone/>
            </a:pPr>
            <a:r>
              <a:rPr lang="zh-TW" altLang="en-US" sz="2400" dirty="0">
                <a:solidFill>
                  <a:srgbClr val="7030A0"/>
                </a:solidFill>
                <a:latin typeface="+mn-ea"/>
              </a:rPr>
              <a:t> </a:t>
            </a:r>
            <a:r>
              <a:rPr lang="zh-TW" altLang="en-US" sz="2400" dirty="0" smtClean="0">
                <a:solidFill>
                  <a:srgbClr val="7030A0"/>
                </a:solidFill>
                <a:latin typeface="+mn-ea"/>
              </a:rPr>
              <a:t>       </a:t>
            </a:r>
            <a:r>
              <a:rPr lang="zh-TW" altLang="zh-TW" sz="2400" dirty="0" smtClean="0">
                <a:solidFill>
                  <a:srgbClr val="7030A0"/>
                </a:solidFill>
                <a:latin typeface="+mn-ea"/>
              </a:rPr>
              <a:t>得</a:t>
            </a:r>
            <a:r>
              <a:rPr lang="zh-TW" altLang="zh-TW" sz="2400" dirty="0">
                <a:solidFill>
                  <a:srgbClr val="7030A0"/>
                </a:solidFill>
                <a:latin typeface="+mn-ea"/>
              </a:rPr>
              <a:t>邀請</a:t>
            </a:r>
            <a:r>
              <a:rPr lang="zh-TW" altLang="zh-TW" sz="2400" dirty="0">
                <a:solidFill>
                  <a:srgbClr val="FF00FF"/>
                </a:solidFill>
                <a:latin typeface="+mn-ea"/>
              </a:rPr>
              <a:t>相關專業人員</a:t>
            </a:r>
            <a:r>
              <a:rPr lang="zh-TW" altLang="zh-TW" sz="2400" dirty="0">
                <a:solidFill>
                  <a:srgbClr val="7030A0"/>
                </a:solidFill>
                <a:latin typeface="+mn-ea"/>
              </a:rPr>
              <a:t>及</a:t>
            </a:r>
            <a:r>
              <a:rPr lang="zh-TW" altLang="zh-TW" sz="2400" dirty="0">
                <a:solidFill>
                  <a:srgbClr val="FF00FF"/>
                </a:solidFill>
                <a:latin typeface="+mn-ea"/>
              </a:rPr>
              <a:t>學生本人</a:t>
            </a:r>
            <a:r>
              <a:rPr lang="zh-TW" altLang="zh-TW" sz="2400" dirty="0">
                <a:solidFill>
                  <a:srgbClr val="7030A0"/>
                </a:solidFill>
                <a:latin typeface="+mn-ea"/>
              </a:rPr>
              <a:t>參與，學生家長</a:t>
            </a:r>
            <a:r>
              <a:rPr lang="zh-TW" altLang="zh-TW" sz="2400" dirty="0" smtClean="0">
                <a:solidFill>
                  <a:srgbClr val="7030A0"/>
                </a:solidFill>
                <a:latin typeface="+mn-ea"/>
              </a:rPr>
              <a:t>亦</a:t>
            </a:r>
            <a:endParaRPr lang="en-US" altLang="zh-TW" sz="2400" dirty="0" smtClean="0">
              <a:solidFill>
                <a:srgbClr val="7030A0"/>
              </a:solidFill>
              <a:latin typeface="+mn-ea"/>
            </a:endParaRPr>
          </a:p>
          <a:p>
            <a:pPr marL="0" lvl="0" indent="0" eaLnBrk="1" hangingPunct="1">
              <a:lnSpc>
                <a:spcPts val="2800"/>
              </a:lnSpc>
              <a:spcBef>
                <a:spcPct val="0"/>
              </a:spcBef>
              <a:buClrTx/>
              <a:buSzTx/>
              <a:buNone/>
            </a:pPr>
            <a:r>
              <a:rPr lang="zh-TW" altLang="en-US" sz="2400" dirty="0">
                <a:solidFill>
                  <a:srgbClr val="7030A0"/>
                </a:solidFill>
                <a:latin typeface="+mn-ea"/>
              </a:rPr>
              <a:t> </a:t>
            </a:r>
            <a:r>
              <a:rPr lang="zh-TW" altLang="en-US" sz="2400" dirty="0" smtClean="0">
                <a:solidFill>
                  <a:srgbClr val="7030A0"/>
                </a:solidFill>
                <a:latin typeface="+mn-ea"/>
              </a:rPr>
              <a:t>       </a:t>
            </a:r>
            <a:r>
              <a:rPr lang="zh-TW" altLang="zh-TW" sz="2400" dirty="0" smtClean="0">
                <a:solidFill>
                  <a:srgbClr val="7030A0"/>
                </a:solidFill>
                <a:latin typeface="+mn-ea"/>
              </a:rPr>
              <a:t>得</a:t>
            </a:r>
            <a:r>
              <a:rPr lang="zh-TW" altLang="zh-TW" sz="2400" dirty="0">
                <a:solidFill>
                  <a:srgbClr val="7030A0"/>
                </a:solidFill>
                <a:latin typeface="+mn-ea"/>
              </a:rPr>
              <a:t>邀請</a:t>
            </a:r>
            <a:r>
              <a:rPr lang="zh-TW" altLang="zh-TW" sz="2400" dirty="0">
                <a:solidFill>
                  <a:srgbClr val="FF00FF"/>
                </a:solidFill>
                <a:latin typeface="+mn-ea"/>
              </a:rPr>
              <a:t>相關人員陪同</a:t>
            </a:r>
            <a:r>
              <a:rPr lang="zh-TW" altLang="zh-TW" sz="2400" dirty="0" smtClean="0">
                <a:solidFill>
                  <a:srgbClr val="7030A0"/>
                </a:solidFill>
                <a:latin typeface="+mn-ea"/>
              </a:rPr>
              <a:t>。</a:t>
            </a:r>
            <a:r>
              <a:rPr lang="zh-TW" altLang="en-US" sz="2400" dirty="0" smtClean="0">
                <a:solidFill>
                  <a:srgbClr val="7030A0"/>
                </a:solidFill>
                <a:latin typeface="+mn-ea"/>
              </a:rPr>
              <a:t>」</a:t>
            </a:r>
            <a:endParaRPr lang="en-US" altLang="zh-TW" sz="2400" dirty="0" smtClean="0">
              <a:solidFill>
                <a:srgbClr val="7030A0"/>
              </a:solidFill>
              <a:latin typeface="+mn-ea"/>
            </a:endParaRPr>
          </a:p>
          <a:p>
            <a:pPr marL="0" lvl="0" indent="0" eaLnBrk="1" hangingPunct="1">
              <a:lnSpc>
                <a:spcPts val="2800"/>
              </a:lnSpc>
              <a:spcBef>
                <a:spcPct val="0"/>
              </a:spcBef>
              <a:buClrTx/>
              <a:buSzTx/>
              <a:buNone/>
            </a:pPr>
            <a:endParaRPr lang="en-US" altLang="zh-TW" sz="2400" dirty="0">
              <a:solidFill>
                <a:srgbClr val="7030A0"/>
              </a:solidFill>
              <a:latin typeface="+mn-ea"/>
            </a:endParaRPr>
          </a:p>
          <a:p>
            <a:pPr marL="0" lvl="0" indent="0" eaLnBrk="1" hangingPunct="1">
              <a:lnSpc>
                <a:spcPts val="2700"/>
              </a:lnSpc>
              <a:spcBef>
                <a:spcPct val="0"/>
              </a:spcBef>
              <a:buClrTx/>
              <a:buSzTx/>
              <a:buNone/>
            </a:pPr>
            <a:r>
              <a:rPr lang="zh-TW" altLang="en-US" sz="2400" dirty="0" smtClean="0">
                <a:solidFill>
                  <a:srgbClr val="FF0000"/>
                </a:solidFill>
                <a:latin typeface="+mn-ea"/>
              </a:rPr>
              <a:t>        第十條</a:t>
            </a:r>
            <a:r>
              <a:rPr lang="zh-TW" altLang="en-US" sz="2400" dirty="0">
                <a:solidFill>
                  <a:srgbClr val="FF0000"/>
                </a:solidFill>
                <a:latin typeface="+mn-ea"/>
              </a:rPr>
              <a:t>：</a:t>
            </a:r>
            <a:r>
              <a:rPr lang="zh-TW" altLang="en-US" sz="2400" dirty="0">
                <a:solidFill>
                  <a:srgbClr val="0000FF"/>
                </a:solidFill>
                <a:latin typeface="+mn-ea"/>
              </a:rPr>
              <a:t>「</a:t>
            </a:r>
            <a:r>
              <a:rPr lang="zh-TW" altLang="zh-TW" sz="2400" dirty="0" smtClean="0">
                <a:solidFill>
                  <a:srgbClr val="0000FF"/>
                </a:solidFill>
                <a:latin typeface="+mn-ea"/>
              </a:rPr>
              <a:t>前</a:t>
            </a:r>
            <a:r>
              <a:rPr lang="zh-TW" altLang="zh-TW" sz="2400" dirty="0">
                <a:solidFill>
                  <a:srgbClr val="0000FF"/>
                </a:solidFill>
                <a:latin typeface="+mn-ea"/>
              </a:rPr>
              <a:t>條身心障礙學生個別化教育計畫</a:t>
            </a:r>
            <a:r>
              <a:rPr lang="zh-TW" altLang="zh-TW" sz="2400" dirty="0" smtClean="0">
                <a:solidFill>
                  <a:srgbClr val="0000FF"/>
                </a:solidFill>
                <a:latin typeface="+mn-ea"/>
              </a:rPr>
              <a:t>，</a:t>
            </a:r>
            <a:endParaRPr lang="en-US" altLang="zh-TW" sz="2400" dirty="0" smtClean="0">
              <a:solidFill>
                <a:srgbClr val="0000FF"/>
              </a:solidFill>
              <a:latin typeface="+mn-ea"/>
            </a:endParaRPr>
          </a:p>
          <a:p>
            <a:pPr marL="0" lvl="0" indent="0" eaLnBrk="1" hangingPunct="1">
              <a:lnSpc>
                <a:spcPts val="2700"/>
              </a:lnSpc>
              <a:spcBef>
                <a:spcPct val="0"/>
              </a:spcBef>
              <a:buClrTx/>
              <a:buSzTx/>
              <a:buNone/>
            </a:pPr>
            <a:r>
              <a:rPr lang="zh-TW" altLang="en-US" sz="2400" dirty="0">
                <a:solidFill>
                  <a:srgbClr val="0000FF"/>
                </a:solidFill>
                <a:latin typeface="+mn-ea"/>
              </a:rPr>
              <a:t> </a:t>
            </a:r>
            <a:r>
              <a:rPr lang="zh-TW" altLang="en-US" sz="2400" dirty="0" smtClean="0">
                <a:solidFill>
                  <a:srgbClr val="0000FF"/>
                </a:solidFill>
                <a:latin typeface="+mn-ea"/>
              </a:rPr>
              <a:t>       </a:t>
            </a:r>
            <a:r>
              <a:rPr lang="zh-TW" altLang="zh-TW" sz="2400" dirty="0" smtClean="0">
                <a:solidFill>
                  <a:srgbClr val="0000FF"/>
                </a:solidFill>
                <a:latin typeface="+mn-ea"/>
              </a:rPr>
              <a:t>學校</a:t>
            </a:r>
            <a:r>
              <a:rPr lang="zh-TW" altLang="zh-TW" sz="2400" dirty="0">
                <a:solidFill>
                  <a:srgbClr val="0000FF"/>
                </a:solidFill>
                <a:latin typeface="+mn-ea"/>
              </a:rPr>
              <a:t>應於</a:t>
            </a:r>
            <a:r>
              <a:rPr lang="zh-TW" altLang="zh-TW" sz="2400" dirty="0">
                <a:solidFill>
                  <a:srgbClr val="990000"/>
                </a:solidFill>
                <a:latin typeface="+mn-ea"/>
              </a:rPr>
              <a:t>新生及轉學生入學後一個月內訂定</a:t>
            </a:r>
            <a:r>
              <a:rPr lang="zh-TW" altLang="zh-TW" sz="2400" dirty="0">
                <a:solidFill>
                  <a:srgbClr val="0000FF"/>
                </a:solidFill>
                <a:latin typeface="+mn-ea"/>
              </a:rPr>
              <a:t>；</a:t>
            </a:r>
            <a:r>
              <a:rPr lang="zh-TW" altLang="zh-TW" sz="2400" dirty="0" smtClean="0">
                <a:solidFill>
                  <a:srgbClr val="0000FF"/>
                </a:solidFill>
                <a:latin typeface="+mn-ea"/>
              </a:rPr>
              <a:t>其餘</a:t>
            </a:r>
            <a:endParaRPr lang="en-US" altLang="zh-TW" sz="2400" dirty="0" smtClean="0">
              <a:solidFill>
                <a:srgbClr val="0000FF"/>
              </a:solidFill>
              <a:latin typeface="+mn-ea"/>
            </a:endParaRPr>
          </a:p>
          <a:p>
            <a:pPr marL="0" lvl="0" indent="0" eaLnBrk="1" hangingPunct="1">
              <a:lnSpc>
                <a:spcPts val="2700"/>
              </a:lnSpc>
              <a:spcBef>
                <a:spcPct val="0"/>
              </a:spcBef>
              <a:buClrTx/>
              <a:buSzTx/>
              <a:buNone/>
            </a:pPr>
            <a:r>
              <a:rPr lang="zh-TW" altLang="en-US" sz="2400" dirty="0">
                <a:solidFill>
                  <a:srgbClr val="0000FF"/>
                </a:solidFill>
                <a:latin typeface="+mn-ea"/>
              </a:rPr>
              <a:t> </a:t>
            </a:r>
            <a:r>
              <a:rPr lang="zh-TW" altLang="en-US" sz="2400" dirty="0" smtClean="0">
                <a:solidFill>
                  <a:srgbClr val="0000FF"/>
                </a:solidFill>
                <a:latin typeface="+mn-ea"/>
              </a:rPr>
              <a:t>       </a:t>
            </a:r>
            <a:r>
              <a:rPr lang="zh-TW" altLang="zh-TW" sz="2400" dirty="0" smtClean="0">
                <a:solidFill>
                  <a:srgbClr val="0000FF"/>
                </a:solidFill>
                <a:latin typeface="+mn-ea"/>
              </a:rPr>
              <a:t>在學</a:t>
            </a:r>
            <a:r>
              <a:rPr lang="zh-TW" altLang="zh-TW" sz="2400" dirty="0">
                <a:solidFill>
                  <a:srgbClr val="0000FF"/>
                </a:solidFill>
                <a:latin typeface="+mn-ea"/>
              </a:rPr>
              <a:t>學生之個別化教育計畫，應於</a:t>
            </a:r>
            <a:r>
              <a:rPr lang="zh-TW" altLang="zh-TW" sz="2400" dirty="0">
                <a:solidFill>
                  <a:srgbClr val="990000"/>
                </a:solidFill>
                <a:latin typeface="+mn-ea"/>
              </a:rPr>
              <a:t>開學前訂定</a:t>
            </a:r>
            <a:r>
              <a:rPr lang="zh-TW" altLang="zh-TW" sz="2400" dirty="0" smtClean="0">
                <a:solidFill>
                  <a:srgbClr val="0000FF"/>
                </a:solidFill>
                <a:latin typeface="+mn-ea"/>
              </a:rPr>
              <a:t>。</a:t>
            </a:r>
            <a:endParaRPr lang="en-US" altLang="zh-TW" sz="2400" dirty="0">
              <a:solidFill>
                <a:srgbClr val="0000FF"/>
              </a:solidFill>
              <a:latin typeface="+mn-ea"/>
            </a:endParaRPr>
          </a:p>
          <a:p>
            <a:pPr marL="0" lvl="0" indent="0" eaLnBrk="1" hangingPunct="1">
              <a:lnSpc>
                <a:spcPts val="2700"/>
              </a:lnSpc>
              <a:spcBef>
                <a:spcPct val="0"/>
              </a:spcBef>
              <a:buClrTx/>
              <a:buSzTx/>
              <a:buNone/>
            </a:pPr>
            <a:r>
              <a:rPr lang="zh-TW" altLang="en-US" sz="2400" dirty="0" smtClean="0">
                <a:solidFill>
                  <a:srgbClr val="FF0000"/>
                </a:solidFill>
                <a:latin typeface="+mn-ea"/>
              </a:rPr>
              <a:t>        </a:t>
            </a:r>
            <a:r>
              <a:rPr lang="zh-TW" altLang="zh-TW" sz="2400" dirty="0" smtClean="0">
                <a:solidFill>
                  <a:srgbClr val="FF00FF"/>
                </a:solidFill>
                <a:latin typeface="+mn-ea"/>
              </a:rPr>
              <a:t>前項</a:t>
            </a:r>
            <a:r>
              <a:rPr lang="zh-TW" altLang="zh-TW" sz="2400" dirty="0">
                <a:solidFill>
                  <a:srgbClr val="FF00FF"/>
                </a:solidFill>
                <a:latin typeface="+mn-ea"/>
              </a:rPr>
              <a:t>計畫，每學期應至少檢討一次</a:t>
            </a:r>
            <a:r>
              <a:rPr lang="zh-TW" altLang="zh-TW" sz="2400" dirty="0" smtClean="0">
                <a:solidFill>
                  <a:srgbClr val="FF00FF"/>
                </a:solidFill>
                <a:latin typeface="+mn-ea"/>
              </a:rPr>
              <a:t>。</a:t>
            </a:r>
            <a:r>
              <a:rPr lang="zh-TW" altLang="en-US" sz="2400" dirty="0" smtClean="0">
                <a:solidFill>
                  <a:srgbClr val="FF00FF"/>
                </a:solidFill>
                <a:latin typeface="+mn-ea"/>
              </a:rPr>
              <a:t>」</a:t>
            </a:r>
            <a:endParaRPr lang="zh-TW" altLang="en-US" sz="2400" dirty="0">
              <a:solidFill>
                <a:srgbClr val="FF00FF"/>
              </a:solidFill>
              <a:latin typeface="+mn-ea"/>
            </a:endParaRPr>
          </a:p>
          <a:p>
            <a:pPr marL="0" lvl="0" indent="0" eaLnBrk="1" hangingPunct="1">
              <a:lnSpc>
                <a:spcPts val="2800"/>
              </a:lnSpc>
              <a:spcBef>
                <a:spcPct val="0"/>
              </a:spcBef>
              <a:buClrTx/>
              <a:buSzTx/>
              <a:buNone/>
            </a:pPr>
            <a:endParaRPr lang="zh-TW" altLang="zh-TW" sz="2400" dirty="0">
              <a:solidFill>
                <a:srgbClr val="7030A0"/>
              </a:solidFill>
              <a:latin typeface="+mn-ea"/>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5</a:t>
            </a:fld>
            <a:endParaRPr lang="zh-TW" altLang="en-US"/>
          </a:p>
        </p:txBody>
      </p:sp>
    </p:spTree>
    <p:extLst>
      <p:ext uri="{BB962C8B-B14F-4D97-AF65-F5344CB8AC3E}">
        <p14:creationId xmlns:p14="http://schemas.microsoft.com/office/powerpoint/2010/main" val="31244511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2656"/>
            <a:ext cx="8208912"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50</a:t>
            </a:fld>
            <a:endParaRPr lang="zh-TW" altLang="en-US"/>
          </a:p>
        </p:txBody>
      </p:sp>
    </p:spTree>
    <p:extLst>
      <p:ext uri="{BB962C8B-B14F-4D97-AF65-F5344CB8AC3E}">
        <p14:creationId xmlns:p14="http://schemas.microsoft.com/office/powerpoint/2010/main" val="25570851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539552" y="980728"/>
            <a:ext cx="8136904" cy="4608512"/>
          </a:xfrm>
          <a:solidFill>
            <a:srgbClr val="FFFFCC"/>
          </a:solidFill>
          <a:ln w="19050">
            <a:solidFill>
              <a:schemeClr val="bg2">
                <a:lumMod val="10000"/>
              </a:schemeClr>
            </a:solidFill>
          </a:ln>
        </p:spPr>
        <p:txBody>
          <a:bodyPr/>
          <a:lstStyle/>
          <a:p>
            <a:pPr marL="0" lvl="0" indent="0">
              <a:buClr>
                <a:srgbClr val="0F6FC6"/>
              </a:buClr>
              <a:buNone/>
            </a:pPr>
            <a:endParaRPr lang="en-US" altLang="zh-TW" sz="2800"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要項</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二</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：學生</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所需特殊教育、相關服務與支持</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策略</a:t>
            </a:r>
            <a:endPar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endParaRPr lang="en-US" altLang="zh-TW" sz="2800" b="1" i="1" dirty="0" smtClean="0">
              <a:solidFill>
                <a:srgbClr val="00206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800" b="1" dirty="0" smtClean="0">
                <a:solidFill>
                  <a:srgbClr val="002060"/>
                </a:solidFill>
                <a:effectLst>
                  <a:outerShdw blurRad="38100" dist="38100" dir="2700000" algn="tl">
                    <a:srgbClr val="000000">
                      <a:alpha val="43137"/>
                    </a:srgbClr>
                  </a:outerShdw>
                </a:effectLst>
                <a:latin typeface="新細明體"/>
              </a:rPr>
              <a:t>更新</a:t>
            </a:r>
            <a:r>
              <a:rPr lang="zh-TW" altLang="en-US" sz="2800" b="1" dirty="0">
                <a:solidFill>
                  <a:srgbClr val="002060"/>
                </a:solidFill>
                <a:effectLst>
                  <a:outerShdw blurRad="38100" dist="38100" dir="2700000" algn="tl">
                    <a:srgbClr val="000000">
                      <a:alpha val="43137"/>
                    </a:srgbClr>
                  </a:outerShdw>
                </a:effectLst>
                <a:latin typeface="新細明體"/>
              </a:rPr>
              <a:t>推動</a:t>
            </a:r>
            <a:r>
              <a:rPr lang="zh-TW" altLang="en-US" sz="2800" b="1" dirty="0" smtClean="0">
                <a:solidFill>
                  <a:srgbClr val="002060"/>
                </a:solidFill>
                <a:effectLst>
                  <a:outerShdw blurRad="38100" dist="38100" dir="2700000" algn="tl">
                    <a:srgbClr val="000000">
                      <a:alpha val="43137"/>
                    </a:srgbClr>
                  </a:outerShdw>
                </a:effectLst>
                <a:latin typeface="新細明體"/>
              </a:rPr>
              <a:t>：</a:t>
            </a:r>
            <a:r>
              <a:rPr lang="zh-TW" altLang="en-US" sz="2400" b="1" dirty="0" smtClean="0">
                <a:solidFill>
                  <a:srgbClr val="990000"/>
                </a:solidFill>
                <a:effectLst>
                  <a:outerShdw blurRad="38100" dist="38100" dir="2700000" algn="tl">
                    <a:srgbClr val="000000">
                      <a:alpha val="43137"/>
                    </a:srgbClr>
                  </a:outerShdw>
                </a:effectLst>
                <a:latin typeface="新細明體"/>
              </a:rPr>
              <a:t>  </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990000"/>
                </a:solidFill>
                <a:effectLst>
                  <a:outerShdw blurRad="38100" dist="38100" dir="2700000" algn="tl">
                    <a:srgbClr val="000000">
                      <a:alpha val="43137"/>
                    </a:srgbClr>
                  </a:outerShdw>
                </a:effectLst>
                <a:latin typeface="新細明體"/>
              </a:rPr>
              <a:t> </a:t>
            </a:r>
            <a:r>
              <a:rPr lang="zh-TW" altLang="en-US" sz="2400" b="1" dirty="0" smtClean="0">
                <a:solidFill>
                  <a:srgbClr val="990000"/>
                </a:solidFill>
                <a:effectLst>
                  <a:outerShdw blurRad="38100" dist="38100" dir="2700000" algn="tl">
                    <a:srgbClr val="000000">
                      <a:alpha val="43137"/>
                    </a:srgbClr>
                  </a:outerShdw>
                </a:effectLst>
                <a:latin typeface="新細明體"/>
              </a:rPr>
              <a:t> （</a:t>
            </a:r>
            <a:r>
              <a:rPr lang="zh-TW" altLang="en-US" sz="2400" b="1" dirty="0">
                <a:solidFill>
                  <a:srgbClr val="990000"/>
                </a:solidFill>
                <a:effectLst>
                  <a:outerShdw blurRad="38100" dist="38100" dir="2700000" algn="tl">
                    <a:srgbClr val="000000">
                      <a:alpha val="43137"/>
                    </a:srgbClr>
                  </a:outerShdw>
                </a:effectLst>
                <a:latin typeface="新細明體"/>
              </a:rPr>
              <a:t>一</a:t>
            </a:r>
            <a:r>
              <a:rPr lang="zh-TW" altLang="en-US" sz="2400" b="1" dirty="0" smtClean="0">
                <a:solidFill>
                  <a:srgbClr val="990000"/>
                </a:solidFill>
                <a:effectLst>
                  <a:outerShdw blurRad="38100" dist="38100" dir="2700000" algn="tl">
                    <a:srgbClr val="000000">
                      <a:alpha val="43137"/>
                    </a:srgbClr>
                  </a:outerShdw>
                </a:effectLst>
                <a:latin typeface="新細明體"/>
              </a:rPr>
              <a:t>）身心</a:t>
            </a:r>
            <a:r>
              <a:rPr lang="zh-TW" altLang="en-US" sz="2400" b="1" dirty="0">
                <a:solidFill>
                  <a:srgbClr val="990000"/>
                </a:solidFill>
                <a:effectLst>
                  <a:outerShdw blurRad="38100" dist="38100" dir="2700000" algn="tl">
                    <a:srgbClr val="000000">
                      <a:alpha val="43137"/>
                    </a:srgbClr>
                  </a:outerShdw>
                </a:effectLst>
                <a:latin typeface="新細明體"/>
              </a:rPr>
              <a:t>障礙學生各項個別化</a:t>
            </a:r>
            <a:r>
              <a:rPr lang="zh-TW" altLang="en-US" sz="2400" b="1" dirty="0" smtClean="0">
                <a:solidFill>
                  <a:srgbClr val="990000"/>
                </a:solidFill>
                <a:effectLst>
                  <a:outerShdw blurRad="38100" dist="38100" dir="2700000" algn="tl">
                    <a:srgbClr val="000000">
                      <a:alpha val="43137"/>
                    </a:srgbClr>
                  </a:outerShdw>
                </a:effectLst>
                <a:latin typeface="新細明體"/>
              </a:rPr>
              <a:t>計畫的發展與關連</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0000FF"/>
                </a:solidFill>
                <a:effectLst>
                  <a:outerShdw blurRad="38100" dist="38100" dir="2700000" algn="tl">
                    <a:srgbClr val="000000">
                      <a:alpha val="43137"/>
                    </a:srgbClr>
                  </a:outerShdw>
                </a:effectLst>
                <a:latin typeface="新細明體"/>
              </a:rPr>
              <a:t>  （二）</a:t>
            </a:r>
            <a:r>
              <a:rPr lang="zh-TW" altLang="en-US" sz="2400" b="1" dirty="0">
                <a:solidFill>
                  <a:srgbClr val="0000FF"/>
                </a:solidFill>
                <a:effectLst>
                  <a:outerShdw blurRad="38100" dist="38100" dir="2700000" algn="tl">
                    <a:srgbClr val="000000">
                      <a:alpha val="43137"/>
                    </a:srgbClr>
                  </a:outerShdw>
                </a:effectLst>
                <a:latin typeface="新細明體"/>
              </a:rPr>
              <a:t>身心障礙學生個別化關鍵性介入及</a:t>
            </a:r>
            <a:r>
              <a:rPr lang="zh-TW" altLang="en-US" sz="2400" b="1" dirty="0" smtClean="0">
                <a:solidFill>
                  <a:srgbClr val="0000FF"/>
                </a:solidFill>
                <a:effectLst>
                  <a:outerShdw blurRad="38100" dist="38100" dir="2700000" algn="tl">
                    <a:srgbClr val="000000">
                      <a:alpha val="43137"/>
                    </a:srgbClr>
                  </a:outerShdw>
                </a:effectLst>
                <a:latin typeface="新細明體"/>
              </a:rPr>
              <a:t>有效支持策略</a:t>
            </a:r>
            <a:endParaRPr lang="en-US" altLang="zh-TW" sz="2400" b="1" dirty="0" smtClean="0">
              <a:solidFill>
                <a:srgbClr val="0000FF"/>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0000FF"/>
                </a:solidFill>
                <a:effectLst>
                  <a:outerShdw blurRad="38100" dist="38100" dir="2700000" algn="tl">
                    <a:srgbClr val="000000">
                      <a:alpha val="43137"/>
                    </a:srgbClr>
                  </a:outerShdw>
                </a:effectLst>
                <a:latin typeface="新細明體"/>
              </a:rPr>
              <a:t> </a:t>
            </a:r>
            <a:endParaRPr lang="en-US" altLang="zh-TW" sz="2400" b="1" dirty="0" smtClean="0">
              <a:solidFill>
                <a:srgbClr val="0000FF"/>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FF00FF"/>
                </a:solidFill>
                <a:effectLst>
                  <a:outerShdw blurRad="38100" dist="38100" dir="2700000" algn="tl">
                    <a:srgbClr val="000000">
                      <a:alpha val="43137"/>
                    </a:srgbClr>
                  </a:outerShdw>
                </a:effectLst>
                <a:latin typeface="新細明體"/>
              </a:rPr>
              <a:t>  （三）</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學校提供身心障礙</a:t>
            </a:r>
            <a:r>
              <a:rPr lang="zh-TW" altLang="en-US" sz="24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學生法定</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支持</a:t>
            </a:r>
            <a:r>
              <a:rPr lang="zh-TW" altLang="en-US" sz="24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服務及考試服務</a:t>
            </a:r>
            <a:endParaRPr lang="en-US" altLang="zh-TW" sz="2400" b="1" dirty="0">
              <a:solidFill>
                <a:srgbClr val="FF00FF"/>
              </a:solidFill>
              <a:effectLst>
                <a:outerShdw blurRad="38100" dist="38100" dir="2700000" algn="tl">
                  <a:srgbClr val="000000">
                    <a:alpha val="43137"/>
                  </a:srgbClr>
                </a:outerShdw>
              </a:effectLst>
              <a:latin typeface="新細明體"/>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51</a:t>
            </a:fld>
            <a:endParaRPr lang="zh-TW" altLang="en-US"/>
          </a:p>
        </p:txBody>
      </p:sp>
    </p:spTree>
    <p:extLst>
      <p:ext uri="{BB962C8B-B14F-4D97-AF65-F5344CB8AC3E}">
        <p14:creationId xmlns:p14="http://schemas.microsoft.com/office/powerpoint/2010/main" val="12029182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1475656" y="1124744"/>
            <a:ext cx="7200800" cy="792088"/>
          </a:xfrm>
          <a:solidFill>
            <a:schemeClr val="accent1">
              <a:lumMod val="40000"/>
              <a:lumOff val="60000"/>
            </a:schemeClr>
          </a:solidFill>
          <a:ln>
            <a:solidFill>
              <a:schemeClr val="accent1">
                <a:lumMod val="50000"/>
              </a:schemeClr>
            </a:solidFill>
          </a:ln>
        </p:spPr>
        <p:txBody>
          <a:bodyPr>
            <a:normAutofit fontScale="90000"/>
          </a:bodyPr>
          <a:lstStyle/>
          <a:p>
            <a:r>
              <a:rPr lang="en-US" altLang="zh-TW" dirty="0" smtClean="0">
                <a:solidFill>
                  <a:srgbClr val="0000FF"/>
                </a:solidFill>
              </a:rPr>
              <a:t/>
            </a:r>
            <a:br>
              <a:rPr lang="en-US" altLang="zh-TW" dirty="0" smtClean="0">
                <a:solidFill>
                  <a:srgbClr val="0000FF"/>
                </a:solidFill>
              </a:rPr>
            </a:br>
            <a:r>
              <a:rPr lang="zh-TW" altLang="en-US" sz="2700" b="1" dirty="0" smtClean="0">
                <a:solidFill>
                  <a:srgbClr val="0000FF"/>
                </a:solidFill>
                <a:effectLst>
                  <a:outerShdw blurRad="38100" dist="38100" dir="2700000" algn="tl">
                    <a:srgbClr val="000000">
                      <a:alpha val="43137"/>
                    </a:srgbClr>
                  </a:outerShdw>
                </a:effectLst>
              </a:rPr>
              <a:t> </a:t>
            </a:r>
            <a:r>
              <a:rPr lang="zh-TW" altLang="en-US" sz="2700" b="1" dirty="0" smtClean="0">
                <a:solidFill>
                  <a:srgbClr val="990000"/>
                </a:solidFill>
                <a:effectLst>
                  <a:outerShdw blurRad="38100" dist="38100" dir="2700000" algn="tl">
                    <a:srgbClr val="000000">
                      <a:alpha val="43137"/>
                    </a:srgbClr>
                  </a:outerShdw>
                </a:effectLst>
                <a:latin typeface="新細明體"/>
                <a:ea typeface="新細明體"/>
                <a:cs typeface="+mn-cs"/>
              </a:rPr>
              <a:t>（一</a:t>
            </a:r>
            <a:r>
              <a:rPr lang="zh-TW" altLang="en-US" sz="2700" b="1" dirty="0">
                <a:solidFill>
                  <a:srgbClr val="990000"/>
                </a:solidFill>
                <a:effectLst>
                  <a:outerShdw blurRad="38100" dist="38100" dir="2700000" algn="tl">
                    <a:srgbClr val="000000">
                      <a:alpha val="43137"/>
                    </a:srgbClr>
                  </a:outerShdw>
                </a:effectLst>
                <a:latin typeface="新細明體"/>
                <a:ea typeface="新細明體"/>
                <a:cs typeface="+mn-cs"/>
              </a:rPr>
              <a:t>）身心障礙學生各項個別化計畫的發展與關連</a:t>
            </a:r>
            <a:r>
              <a:rPr lang="zh-TW" altLang="en-US" b="1" dirty="0">
                <a:solidFill>
                  <a:srgbClr val="0000FF"/>
                </a:solidFill>
                <a:effectLst/>
                <a:latin typeface="新細明體" panose="02020500000000000000" pitchFamily="18" charset="-120"/>
                <a:ea typeface="新細明體" panose="02020500000000000000" pitchFamily="18" charset="-120"/>
              </a:rPr>
              <a:t/>
            </a:r>
            <a:br>
              <a:rPr lang="zh-TW" altLang="en-US" b="1" dirty="0">
                <a:solidFill>
                  <a:srgbClr val="0000FF"/>
                </a:solidFill>
                <a:effectLst/>
                <a:latin typeface="新細明體" panose="02020500000000000000" pitchFamily="18" charset="-120"/>
                <a:ea typeface="新細明體" panose="02020500000000000000" pitchFamily="18" charset="-120"/>
              </a:rPr>
            </a:br>
            <a:endParaRPr lang="en-US" altLang="zh-TW" b="1" dirty="0">
              <a:solidFill>
                <a:srgbClr val="336666"/>
              </a:solidFill>
              <a:effectLst/>
              <a:latin typeface="新細明體" panose="02020500000000000000" pitchFamily="18" charset="-120"/>
              <a:ea typeface="新細明體" panose="02020500000000000000" pitchFamily="18" charset="-120"/>
            </a:endParaRPr>
          </a:p>
        </p:txBody>
      </p:sp>
      <p:sp>
        <p:nvSpPr>
          <p:cNvPr id="275459" name="Rectangle 3"/>
          <p:cNvSpPr>
            <a:spLocks noGrp="1" noChangeArrowheads="1"/>
          </p:cNvSpPr>
          <p:nvPr>
            <p:ph type="body" idx="1"/>
          </p:nvPr>
        </p:nvSpPr>
        <p:spPr>
          <a:xfrm>
            <a:off x="1475656" y="2132856"/>
            <a:ext cx="7200800" cy="3888432"/>
          </a:xfrm>
          <a:solidFill>
            <a:schemeClr val="accent2">
              <a:lumMod val="20000"/>
              <a:lumOff val="80000"/>
            </a:schemeClr>
          </a:solidFill>
          <a:ln>
            <a:solidFill>
              <a:schemeClr val="accent2">
                <a:lumMod val="50000"/>
              </a:schemeClr>
            </a:solidFill>
          </a:ln>
        </p:spPr>
        <p:txBody>
          <a:bodyPr/>
          <a:lstStyle/>
          <a:p>
            <a:pPr marL="82550" indent="0">
              <a:buNone/>
            </a:pPr>
            <a:r>
              <a:rPr lang="zh-TW" altLang="en-US" dirty="0" smtClean="0">
                <a:latin typeface="新細明體" panose="02020500000000000000" pitchFamily="18" charset="-120"/>
                <a:ea typeface="新細明體" panose="02020500000000000000" pitchFamily="18" charset="-120"/>
              </a:rPr>
              <a:t>   （</a:t>
            </a:r>
            <a:r>
              <a:rPr lang="en-US" altLang="zh-TW" dirty="0" smtClean="0">
                <a:latin typeface="新細明體" panose="02020500000000000000" pitchFamily="18" charset="-120"/>
                <a:ea typeface="新細明體" panose="02020500000000000000" pitchFamily="18" charset="-120"/>
              </a:rPr>
              <a:t>1</a:t>
            </a:r>
            <a:r>
              <a:rPr lang="zh-TW" altLang="en-US" dirty="0" smtClean="0">
                <a:latin typeface="新細明體" panose="02020500000000000000" pitchFamily="18" charset="-120"/>
                <a:ea typeface="新細明體" panose="02020500000000000000" pitchFamily="18" charset="-120"/>
              </a:rPr>
              <a:t>） </a:t>
            </a:r>
            <a:r>
              <a:rPr lang="en-US" altLang="zh-TW" dirty="0" smtClean="0">
                <a:solidFill>
                  <a:srgbClr val="0000FF"/>
                </a:solidFill>
                <a:latin typeface="新細明體" panose="02020500000000000000" pitchFamily="18" charset="-120"/>
                <a:ea typeface="新細明體" panose="02020500000000000000" pitchFamily="18" charset="-120"/>
              </a:rPr>
              <a:t>ISP</a:t>
            </a:r>
            <a:r>
              <a:rPr lang="en-US" altLang="zh-TW" dirty="0" smtClean="0">
                <a:latin typeface="新細明體" panose="02020500000000000000" pitchFamily="18" charset="-120"/>
                <a:ea typeface="新細明體" panose="02020500000000000000" pitchFamily="18" charset="-120"/>
              </a:rPr>
              <a:t>  </a:t>
            </a:r>
            <a:r>
              <a:rPr lang="zh-TW" altLang="en-US" dirty="0" smtClean="0">
                <a:latin typeface="新細明體" panose="02020500000000000000" pitchFamily="18" charset="-120"/>
                <a:ea typeface="新細明體" panose="02020500000000000000" pitchFamily="18" charset="-120"/>
              </a:rPr>
              <a:t> （</a:t>
            </a:r>
            <a:r>
              <a:rPr lang="zh-TW" altLang="en-US" dirty="0">
                <a:latin typeface="新細明體" panose="02020500000000000000" pitchFamily="18" charset="-120"/>
                <a:ea typeface="新細明體" panose="02020500000000000000" pitchFamily="18" charset="-120"/>
              </a:rPr>
              <a:t>個別化</a:t>
            </a:r>
            <a:r>
              <a:rPr lang="zh-TW" altLang="zh-TW" dirty="0">
                <a:solidFill>
                  <a:srgbClr val="FF33CC"/>
                </a:solidFill>
                <a:latin typeface="新細明體" panose="02020500000000000000" pitchFamily="18" charset="-120"/>
                <a:ea typeface="新細明體" panose="02020500000000000000" pitchFamily="18" charset="-120"/>
              </a:rPr>
              <a:t>支持輔助</a:t>
            </a:r>
            <a:r>
              <a:rPr lang="zh-TW" altLang="en-US" dirty="0">
                <a:latin typeface="新細明體" panose="02020500000000000000" pitchFamily="18" charset="-120"/>
                <a:ea typeface="新細明體" panose="02020500000000000000" pitchFamily="18" charset="-120"/>
              </a:rPr>
              <a:t>計畫）</a:t>
            </a:r>
          </a:p>
          <a:p>
            <a:pPr marL="82550" indent="0">
              <a:buNone/>
            </a:pPr>
            <a:r>
              <a:rPr lang="zh-TW" altLang="en-US" dirty="0" smtClean="0">
                <a:latin typeface="新細明體" panose="02020500000000000000" pitchFamily="18" charset="-120"/>
                <a:ea typeface="新細明體" panose="02020500000000000000" pitchFamily="18" charset="-120"/>
              </a:rPr>
              <a:t>   （</a:t>
            </a:r>
            <a:r>
              <a:rPr lang="en-US" altLang="zh-TW" dirty="0" smtClean="0">
                <a:latin typeface="新細明體" panose="02020500000000000000" pitchFamily="18" charset="-120"/>
                <a:ea typeface="新細明體" panose="02020500000000000000" pitchFamily="18" charset="-120"/>
              </a:rPr>
              <a:t>2</a:t>
            </a:r>
            <a:r>
              <a:rPr lang="zh-TW" altLang="en-US" dirty="0" smtClean="0">
                <a:latin typeface="新細明體" panose="02020500000000000000" pitchFamily="18" charset="-120"/>
                <a:ea typeface="新細明體" panose="02020500000000000000" pitchFamily="18" charset="-120"/>
              </a:rPr>
              <a:t>） </a:t>
            </a:r>
            <a:r>
              <a:rPr lang="en-US" altLang="zh-TW" dirty="0" smtClean="0">
                <a:solidFill>
                  <a:srgbClr val="FF0000"/>
                </a:solidFill>
                <a:latin typeface="新細明體" panose="02020500000000000000" pitchFamily="18" charset="-120"/>
                <a:ea typeface="新細明體" panose="02020500000000000000" pitchFamily="18" charset="-120"/>
              </a:rPr>
              <a:t>IFSP</a:t>
            </a:r>
            <a:r>
              <a:rPr lang="zh-TW" altLang="en-US" dirty="0" smtClean="0">
                <a:latin typeface="新細明體" panose="02020500000000000000" pitchFamily="18" charset="-120"/>
                <a:ea typeface="新細明體" panose="02020500000000000000" pitchFamily="18" charset="-120"/>
              </a:rPr>
              <a:t> （</a:t>
            </a:r>
            <a:r>
              <a:rPr lang="zh-TW" altLang="en-US" dirty="0">
                <a:latin typeface="新細明體" panose="02020500000000000000" pitchFamily="18" charset="-120"/>
                <a:ea typeface="新細明體" panose="02020500000000000000" pitchFamily="18" charset="-120"/>
              </a:rPr>
              <a:t>個別化</a:t>
            </a:r>
            <a:r>
              <a:rPr lang="zh-TW" altLang="en-US" dirty="0">
                <a:solidFill>
                  <a:srgbClr val="FF33CC"/>
                </a:solidFill>
                <a:latin typeface="新細明體" panose="02020500000000000000" pitchFamily="18" charset="-120"/>
                <a:ea typeface="新細明體" panose="02020500000000000000" pitchFamily="18" charset="-120"/>
              </a:rPr>
              <a:t>家庭服務</a:t>
            </a:r>
            <a:r>
              <a:rPr lang="zh-TW" altLang="en-US" dirty="0">
                <a:latin typeface="新細明體" panose="02020500000000000000" pitchFamily="18" charset="-120"/>
                <a:ea typeface="新細明體" panose="02020500000000000000" pitchFamily="18" charset="-120"/>
              </a:rPr>
              <a:t>計畫）</a:t>
            </a:r>
          </a:p>
          <a:p>
            <a:pPr marL="82550" indent="0">
              <a:buNone/>
            </a:pPr>
            <a:r>
              <a:rPr lang="zh-TW" altLang="en-US" dirty="0" smtClean="0">
                <a:latin typeface="新細明體" panose="02020500000000000000" pitchFamily="18" charset="-120"/>
                <a:ea typeface="新細明體" panose="02020500000000000000" pitchFamily="18" charset="-120"/>
              </a:rPr>
              <a:t>   （</a:t>
            </a:r>
            <a:r>
              <a:rPr lang="en-US" altLang="zh-TW" dirty="0" smtClean="0">
                <a:latin typeface="新細明體" panose="02020500000000000000" pitchFamily="18" charset="-120"/>
                <a:ea typeface="新細明體" panose="02020500000000000000" pitchFamily="18" charset="-120"/>
              </a:rPr>
              <a:t>3</a:t>
            </a:r>
            <a:r>
              <a:rPr lang="zh-TW" altLang="en-US" dirty="0" smtClean="0">
                <a:latin typeface="新細明體" panose="02020500000000000000" pitchFamily="18" charset="-120"/>
                <a:ea typeface="新細明體" panose="02020500000000000000" pitchFamily="18" charset="-120"/>
              </a:rPr>
              <a:t>） </a:t>
            </a:r>
            <a:r>
              <a:rPr lang="en-US" altLang="zh-TW" dirty="0" smtClean="0">
                <a:solidFill>
                  <a:srgbClr val="7030A0"/>
                </a:solidFill>
                <a:latin typeface="新細明體" panose="02020500000000000000" pitchFamily="18" charset="-120"/>
                <a:ea typeface="新細明體" panose="02020500000000000000" pitchFamily="18" charset="-120"/>
              </a:rPr>
              <a:t>IEP </a:t>
            </a:r>
            <a:r>
              <a:rPr lang="en-US" altLang="zh-TW" dirty="0" smtClean="0">
                <a:latin typeface="新細明體" panose="02020500000000000000" pitchFamily="18" charset="-120"/>
                <a:ea typeface="新細明體" panose="02020500000000000000" pitchFamily="18" charset="-120"/>
              </a:rPr>
              <a:t> </a:t>
            </a:r>
            <a:r>
              <a:rPr lang="zh-TW" altLang="en-US" dirty="0" smtClean="0">
                <a:latin typeface="新細明體" panose="02020500000000000000" pitchFamily="18" charset="-120"/>
                <a:ea typeface="新細明體" panose="02020500000000000000" pitchFamily="18" charset="-120"/>
              </a:rPr>
              <a:t> （</a:t>
            </a:r>
            <a:r>
              <a:rPr lang="zh-TW" altLang="en-US" dirty="0">
                <a:latin typeface="新細明體" panose="02020500000000000000" pitchFamily="18" charset="-120"/>
                <a:ea typeface="新細明體" panose="02020500000000000000" pitchFamily="18" charset="-120"/>
              </a:rPr>
              <a:t>個別化</a:t>
            </a:r>
            <a:r>
              <a:rPr lang="zh-TW" altLang="en-US" dirty="0">
                <a:solidFill>
                  <a:srgbClr val="FF33CC"/>
                </a:solidFill>
                <a:latin typeface="新細明體" panose="02020500000000000000" pitchFamily="18" charset="-120"/>
                <a:ea typeface="新細明體" panose="02020500000000000000" pitchFamily="18" charset="-120"/>
              </a:rPr>
              <a:t>教育</a:t>
            </a:r>
            <a:r>
              <a:rPr lang="zh-TW" altLang="en-US" dirty="0">
                <a:latin typeface="新細明體" panose="02020500000000000000" pitchFamily="18" charset="-120"/>
                <a:ea typeface="新細明體" panose="02020500000000000000" pitchFamily="18" charset="-120"/>
              </a:rPr>
              <a:t>計畫）</a:t>
            </a:r>
          </a:p>
          <a:p>
            <a:pPr marL="82550" indent="0">
              <a:buNone/>
            </a:pPr>
            <a:r>
              <a:rPr lang="zh-TW" altLang="en-US" dirty="0" smtClean="0">
                <a:latin typeface="新細明體" panose="02020500000000000000" pitchFamily="18" charset="-120"/>
                <a:ea typeface="新細明體" panose="02020500000000000000" pitchFamily="18" charset="-120"/>
              </a:rPr>
              <a:t>   （</a:t>
            </a:r>
            <a:r>
              <a:rPr lang="en-US" altLang="zh-TW" dirty="0" smtClean="0">
                <a:latin typeface="新細明體" panose="02020500000000000000" pitchFamily="18" charset="-120"/>
                <a:ea typeface="新細明體" panose="02020500000000000000" pitchFamily="18" charset="-120"/>
              </a:rPr>
              <a:t>4</a:t>
            </a:r>
            <a:r>
              <a:rPr lang="zh-TW" altLang="en-US" dirty="0" smtClean="0">
                <a:latin typeface="新細明體" panose="02020500000000000000" pitchFamily="18" charset="-120"/>
                <a:ea typeface="新細明體" panose="02020500000000000000" pitchFamily="18" charset="-120"/>
              </a:rPr>
              <a:t>） </a:t>
            </a:r>
            <a:r>
              <a:rPr lang="en-US" altLang="zh-TW" dirty="0" smtClean="0">
                <a:solidFill>
                  <a:srgbClr val="C00000"/>
                </a:solidFill>
                <a:latin typeface="新細明體" panose="02020500000000000000" pitchFamily="18" charset="-120"/>
                <a:ea typeface="新細明體" panose="02020500000000000000" pitchFamily="18" charset="-120"/>
              </a:rPr>
              <a:t>ITP </a:t>
            </a:r>
            <a:r>
              <a:rPr lang="en-US" altLang="zh-TW" dirty="0" smtClean="0">
                <a:latin typeface="新細明體" panose="02020500000000000000" pitchFamily="18" charset="-120"/>
                <a:ea typeface="新細明體" panose="02020500000000000000" pitchFamily="18" charset="-120"/>
              </a:rPr>
              <a:t> </a:t>
            </a:r>
            <a:r>
              <a:rPr lang="zh-TW" altLang="en-US" dirty="0" smtClean="0">
                <a:latin typeface="新細明體" panose="02020500000000000000" pitchFamily="18" charset="-120"/>
                <a:ea typeface="新細明體" panose="02020500000000000000" pitchFamily="18" charset="-120"/>
              </a:rPr>
              <a:t> （個別</a:t>
            </a:r>
            <a:r>
              <a:rPr lang="zh-TW" altLang="en-US" dirty="0">
                <a:latin typeface="新細明體" panose="02020500000000000000" pitchFamily="18" charset="-120"/>
                <a:ea typeface="新細明體" panose="02020500000000000000" pitchFamily="18" charset="-120"/>
              </a:rPr>
              <a:t>化</a:t>
            </a:r>
            <a:r>
              <a:rPr lang="zh-TW" altLang="en-US" dirty="0">
                <a:solidFill>
                  <a:srgbClr val="FF33CC"/>
                </a:solidFill>
                <a:latin typeface="新細明體" panose="02020500000000000000" pitchFamily="18" charset="-120"/>
                <a:ea typeface="新細明體" panose="02020500000000000000" pitchFamily="18" charset="-120"/>
              </a:rPr>
              <a:t>轉銜</a:t>
            </a:r>
            <a:r>
              <a:rPr lang="zh-TW" altLang="en-US" dirty="0">
                <a:latin typeface="新細明體" panose="02020500000000000000" pitchFamily="18" charset="-120"/>
                <a:ea typeface="新細明體" panose="02020500000000000000" pitchFamily="18" charset="-120"/>
              </a:rPr>
              <a:t>計畫）</a:t>
            </a:r>
          </a:p>
          <a:p>
            <a:pPr marL="82550" indent="0">
              <a:buNone/>
            </a:pPr>
            <a:r>
              <a:rPr lang="zh-TW" altLang="en-US" dirty="0" smtClean="0"/>
              <a:t>   </a:t>
            </a:r>
            <a:r>
              <a:rPr lang="zh-TW" altLang="en-US" dirty="0" smtClean="0">
                <a:latin typeface="新細明體" panose="02020500000000000000" pitchFamily="18" charset="-120"/>
                <a:ea typeface="新細明體" panose="02020500000000000000" pitchFamily="18" charset="-120"/>
              </a:rPr>
              <a:t>（</a:t>
            </a:r>
            <a:r>
              <a:rPr lang="en-US" altLang="zh-TW" dirty="0" smtClean="0">
                <a:latin typeface="新細明體" panose="02020500000000000000" pitchFamily="18" charset="-120"/>
                <a:ea typeface="新細明體" panose="02020500000000000000" pitchFamily="18" charset="-120"/>
              </a:rPr>
              <a:t>5</a:t>
            </a:r>
            <a:r>
              <a:rPr lang="zh-TW" altLang="en-US" dirty="0" smtClean="0">
                <a:latin typeface="新細明體" panose="02020500000000000000" pitchFamily="18" charset="-120"/>
                <a:ea typeface="新細明體" panose="02020500000000000000" pitchFamily="18" charset="-120"/>
              </a:rPr>
              <a:t>） </a:t>
            </a:r>
            <a:r>
              <a:rPr lang="en-US" altLang="zh-TW" dirty="0" smtClean="0">
                <a:solidFill>
                  <a:schemeClr val="accent4">
                    <a:lumMod val="50000"/>
                  </a:schemeClr>
                </a:solidFill>
                <a:latin typeface="新細明體" panose="02020500000000000000" pitchFamily="18" charset="-120"/>
                <a:ea typeface="新細明體" panose="02020500000000000000" pitchFamily="18" charset="-120"/>
              </a:rPr>
              <a:t>IHP</a:t>
            </a:r>
            <a:r>
              <a:rPr lang="zh-TW" altLang="en-US" dirty="0" smtClean="0">
                <a:solidFill>
                  <a:schemeClr val="accent4">
                    <a:lumMod val="50000"/>
                  </a:schemeClr>
                </a:solidFill>
                <a:latin typeface="新細明體" panose="02020500000000000000" pitchFamily="18" charset="-120"/>
                <a:ea typeface="新細明體" panose="02020500000000000000" pitchFamily="18" charset="-120"/>
              </a:rPr>
              <a:t> </a:t>
            </a:r>
            <a:r>
              <a:rPr lang="en-US" altLang="zh-TW" dirty="0" smtClean="0">
                <a:latin typeface="新細明體" panose="02020500000000000000" pitchFamily="18" charset="-120"/>
                <a:ea typeface="新細明體" panose="02020500000000000000" pitchFamily="18" charset="-120"/>
              </a:rPr>
              <a:t> </a:t>
            </a:r>
            <a:r>
              <a:rPr lang="zh-TW" altLang="en-US" dirty="0" smtClean="0">
                <a:latin typeface="新細明體" panose="02020500000000000000" pitchFamily="18" charset="-120"/>
                <a:ea typeface="新細明體" panose="02020500000000000000" pitchFamily="18" charset="-120"/>
              </a:rPr>
              <a:t> （個別化</a:t>
            </a:r>
            <a:r>
              <a:rPr lang="zh-TW" altLang="en-US" dirty="0" smtClean="0">
                <a:solidFill>
                  <a:srgbClr val="FF00FF"/>
                </a:solidFill>
                <a:latin typeface="新細明體" panose="02020500000000000000" pitchFamily="18" charset="-120"/>
                <a:ea typeface="新細明體" panose="02020500000000000000" pitchFamily="18" charset="-120"/>
              </a:rPr>
              <a:t>慣常</a:t>
            </a:r>
            <a:r>
              <a:rPr lang="zh-TW" altLang="en-US" dirty="0" smtClean="0">
                <a:solidFill>
                  <a:srgbClr val="FF33CC"/>
                </a:solidFill>
                <a:latin typeface="新細明體" panose="02020500000000000000" pitchFamily="18" charset="-120"/>
                <a:ea typeface="新細明體" panose="02020500000000000000" pitchFamily="18" charset="-120"/>
              </a:rPr>
              <a:t>服務</a:t>
            </a:r>
            <a:r>
              <a:rPr lang="zh-TW" altLang="en-US" dirty="0">
                <a:latin typeface="新細明體" panose="02020500000000000000" pitchFamily="18" charset="-120"/>
                <a:ea typeface="新細明體" panose="02020500000000000000" pitchFamily="18" charset="-120"/>
              </a:rPr>
              <a:t>計畫）</a:t>
            </a:r>
          </a:p>
          <a:p>
            <a:endParaRPr lang="en-US" altLang="zh-TW" dirty="0"/>
          </a:p>
        </p:txBody>
      </p:sp>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52</a:t>
            </a:fld>
            <a:endParaRPr lang="zh-TW" altLang="en-US"/>
          </a:p>
        </p:txBody>
      </p:sp>
    </p:spTree>
    <p:extLst>
      <p:ext uri="{BB962C8B-B14F-4D97-AF65-F5344CB8AC3E}">
        <p14:creationId xmlns:p14="http://schemas.microsoft.com/office/powerpoint/2010/main" val="26164161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3" name="Rectangle 3"/>
          <p:cNvSpPr>
            <a:spLocks noGrp="1" noChangeArrowheads="1"/>
          </p:cNvSpPr>
          <p:nvPr>
            <p:ph type="body" idx="1"/>
          </p:nvPr>
        </p:nvSpPr>
        <p:spPr/>
        <p:txBody>
          <a:bodyPr/>
          <a:lstStyle/>
          <a:p>
            <a:pPr marL="82550" indent="0">
              <a:buNone/>
            </a:pPr>
            <a:endParaRPr lang="zh-TW" altLang="en-US" dirty="0"/>
          </a:p>
        </p:txBody>
      </p:sp>
      <p:sp>
        <p:nvSpPr>
          <p:cNvPr id="276484" name="AutoShape 4"/>
          <p:cNvSpPr>
            <a:spLocks noChangeArrowheads="1"/>
          </p:cNvSpPr>
          <p:nvPr/>
        </p:nvSpPr>
        <p:spPr bwMode="auto">
          <a:xfrm>
            <a:off x="4031457" y="1896518"/>
            <a:ext cx="2233612" cy="914400"/>
          </a:xfrm>
          <a:prstGeom prst="roundRect">
            <a:avLst>
              <a:gd name="adj" fmla="val 16667"/>
            </a:avLst>
          </a:prstGeom>
          <a:solidFill>
            <a:schemeClr val="accent3">
              <a:lumMod val="20000"/>
              <a:lumOff val="80000"/>
            </a:schemeClr>
          </a:solidFill>
          <a:ln w="9525">
            <a:solidFill>
              <a:schemeClr val="tx1"/>
            </a:solidFill>
            <a:round/>
            <a:headEnd/>
            <a:tailEnd/>
          </a:ln>
          <a:effectLst/>
          <a:extLst/>
        </p:spPr>
        <p:txBody>
          <a:bodyPr wrap="none" anchor="ctr"/>
          <a:lstStyle/>
          <a:p>
            <a:pPr algn="ctr"/>
            <a:r>
              <a:rPr lang="en-US" altLang="zh-TW" sz="2800" b="1">
                <a:solidFill>
                  <a:srgbClr val="FF0000"/>
                </a:solidFill>
                <a:latin typeface="Calibri" pitchFamily="34" charset="0"/>
              </a:rPr>
              <a:t>ISP</a:t>
            </a:r>
          </a:p>
        </p:txBody>
      </p:sp>
      <p:sp>
        <p:nvSpPr>
          <p:cNvPr id="276485" name="AutoShape 5"/>
          <p:cNvSpPr>
            <a:spLocks noChangeArrowheads="1"/>
          </p:cNvSpPr>
          <p:nvPr/>
        </p:nvSpPr>
        <p:spPr bwMode="auto">
          <a:xfrm>
            <a:off x="1547664" y="4285384"/>
            <a:ext cx="1439863" cy="647700"/>
          </a:xfrm>
          <a:prstGeom prst="roundRect">
            <a:avLst>
              <a:gd name="adj" fmla="val 16667"/>
            </a:avLst>
          </a:prstGeom>
          <a:solidFill>
            <a:srgbClr val="FFFF00"/>
          </a:solidFill>
          <a:ln w="9525">
            <a:solidFill>
              <a:schemeClr val="tx1"/>
            </a:solidFill>
            <a:round/>
            <a:headEnd/>
            <a:tailEnd/>
          </a:ln>
          <a:effectLst/>
          <a:extLst/>
        </p:spPr>
        <p:txBody>
          <a:bodyPr wrap="none" anchor="ctr"/>
          <a:lstStyle/>
          <a:p>
            <a:pPr algn="ctr"/>
            <a:r>
              <a:rPr lang="en-US" altLang="zh-TW" sz="2800" b="1">
                <a:solidFill>
                  <a:srgbClr val="0000FF"/>
                </a:solidFill>
                <a:latin typeface="Calibri" pitchFamily="34" charset="0"/>
              </a:rPr>
              <a:t>IFSP</a:t>
            </a:r>
          </a:p>
        </p:txBody>
      </p:sp>
      <p:sp>
        <p:nvSpPr>
          <p:cNvPr id="276486" name="AutoShape 6"/>
          <p:cNvSpPr>
            <a:spLocks noChangeArrowheads="1"/>
          </p:cNvSpPr>
          <p:nvPr/>
        </p:nvSpPr>
        <p:spPr bwMode="auto">
          <a:xfrm>
            <a:off x="3275807" y="4264746"/>
            <a:ext cx="1511300" cy="647700"/>
          </a:xfrm>
          <a:prstGeom prst="roundRect">
            <a:avLst>
              <a:gd name="adj" fmla="val 16667"/>
            </a:avLst>
          </a:prstGeom>
          <a:solidFill>
            <a:schemeClr val="accent4">
              <a:lumMod val="40000"/>
              <a:lumOff val="60000"/>
            </a:schemeClr>
          </a:solidFill>
          <a:ln w="9525">
            <a:solidFill>
              <a:schemeClr val="tx1"/>
            </a:solidFill>
            <a:round/>
            <a:headEnd/>
            <a:tailEnd/>
          </a:ln>
          <a:effectLst/>
          <a:extLst/>
        </p:spPr>
        <p:txBody>
          <a:bodyPr wrap="none" anchor="ctr"/>
          <a:lstStyle/>
          <a:p>
            <a:pPr algn="ctr"/>
            <a:r>
              <a:rPr lang="en-US" altLang="zh-TW" sz="2800" b="1">
                <a:solidFill>
                  <a:srgbClr val="FF33CC"/>
                </a:solidFill>
                <a:latin typeface="Calibri" pitchFamily="34" charset="0"/>
              </a:rPr>
              <a:t>IEP</a:t>
            </a:r>
          </a:p>
        </p:txBody>
      </p:sp>
      <p:sp>
        <p:nvSpPr>
          <p:cNvPr id="276487" name="AutoShape 7"/>
          <p:cNvSpPr>
            <a:spLocks noChangeArrowheads="1"/>
          </p:cNvSpPr>
          <p:nvPr/>
        </p:nvSpPr>
        <p:spPr bwMode="auto">
          <a:xfrm>
            <a:off x="5185147" y="4264746"/>
            <a:ext cx="1635125" cy="647700"/>
          </a:xfrm>
          <a:prstGeom prst="roundRect">
            <a:avLst>
              <a:gd name="adj" fmla="val 16667"/>
            </a:avLst>
          </a:prstGeom>
          <a:solidFill>
            <a:schemeClr val="accent5">
              <a:lumMod val="20000"/>
              <a:lumOff val="80000"/>
            </a:schemeClr>
          </a:solidFill>
          <a:ln w="9525">
            <a:solidFill>
              <a:schemeClr val="tx1"/>
            </a:solidFill>
            <a:round/>
            <a:headEnd/>
            <a:tailEnd/>
          </a:ln>
          <a:effectLst/>
          <a:extLst/>
        </p:spPr>
        <p:txBody>
          <a:bodyPr wrap="none" anchor="ctr"/>
          <a:lstStyle/>
          <a:p>
            <a:pPr algn="ctr"/>
            <a:r>
              <a:rPr lang="en-US" altLang="zh-TW" sz="2800" b="1">
                <a:solidFill>
                  <a:srgbClr val="AA8A14"/>
                </a:solidFill>
                <a:latin typeface="Calibri" pitchFamily="34" charset="0"/>
              </a:rPr>
              <a:t>ITP</a:t>
            </a:r>
          </a:p>
        </p:txBody>
      </p:sp>
      <p:sp>
        <p:nvSpPr>
          <p:cNvPr id="276488" name="AutoShape 8"/>
          <p:cNvSpPr>
            <a:spLocks noChangeArrowheads="1"/>
          </p:cNvSpPr>
          <p:nvPr/>
        </p:nvSpPr>
        <p:spPr bwMode="auto">
          <a:xfrm>
            <a:off x="7164288" y="4285384"/>
            <a:ext cx="1584325" cy="649287"/>
          </a:xfrm>
          <a:prstGeom prst="roundRect">
            <a:avLst>
              <a:gd name="adj" fmla="val 16667"/>
            </a:avLst>
          </a:prstGeom>
          <a:solidFill>
            <a:schemeClr val="accent6">
              <a:lumMod val="20000"/>
              <a:lumOff val="80000"/>
            </a:schemeClr>
          </a:solidFill>
          <a:ln w="9525">
            <a:solidFill>
              <a:schemeClr val="tx1"/>
            </a:solidFill>
            <a:round/>
            <a:headEnd/>
            <a:tailEnd/>
          </a:ln>
          <a:effectLst/>
          <a:extLst/>
        </p:spPr>
        <p:txBody>
          <a:bodyPr wrap="none" anchor="ctr"/>
          <a:lstStyle/>
          <a:p>
            <a:pPr algn="ctr"/>
            <a:r>
              <a:rPr lang="en-US" altLang="zh-TW" sz="2800" b="1">
                <a:solidFill>
                  <a:srgbClr val="8DC765"/>
                </a:solidFill>
                <a:latin typeface="Calibri" pitchFamily="34" charset="0"/>
              </a:rPr>
              <a:t>IHP</a:t>
            </a:r>
          </a:p>
        </p:txBody>
      </p:sp>
      <p:sp>
        <p:nvSpPr>
          <p:cNvPr id="276489" name="Line 9"/>
          <p:cNvSpPr>
            <a:spLocks noChangeShapeType="1"/>
          </p:cNvSpPr>
          <p:nvPr/>
        </p:nvSpPr>
        <p:spPr bwMode="auto">
          <a:xfrm>
            <a:off x="4427538" y="3284538"/>
            <a:ext cx="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276490" name="Line 10"/>
          <p:cNvSpPr>
            <a:spLocks noChangeShapeType="1"/>
          </p:cNvSpPr>
          <p:nvPr/>
        </p:nvSpPr>
        <p:spPr bwMode="auto">
          <a:xfrm>
            <a:off x="4427538" y="3284538"/>
            <a:ext cx="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276491" name="Line 11"/>
          <p:cNvSpPr>
            <a:spLocks noChangeShapeType="1"/>
          </p:cNvSpPr>
          <p:nvPr/>
        </p:nvSpPr>
        <p:spPr bwMode="auto">
          <a:xfrm flipH="1">
            <a:off x="2159397" y="2828056"/>
            <a:ext cx="2951163"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276492" name="Line 12"/>
          <p:cNvSpPr>
            <a:spLocks noChangeShapeType="1"/>
          </p:cNvSpPr>
          <p:nvPr/>
        </p:nvSpPr>
        <p:spPr bwMode="auto">
          <a:xfrm flipH="1">
            <a:off x="3886597" y="2828057"/>
            <a:ext cx="1223963"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276493" name="Line 13"/>
          <p:cNvSpPr>
            <a:spLocks noChangeShapeType="1"/>
          </p:cNvSpPr>
          <p:nvPr/>
        </p:nvSpPr>
        <p:spPr bwMode="auto">
          <a:xfrm>
            <a:off x="5135563" y="2828058"/>
            <a:ext cx="720725"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276495" name="Line 15"/>
          <p:cNvSpPr>
            <a:spLocks noChangeShapeType="1"/>
          </p:cNvSpPr>
          <p:nvPr/>
        </p:nvSpPr>
        <p:spPr bwMode="auto">
          <a:xfrm>
            <a:off x="5148263" y="2828058"/>
            <a:ext cx="2736850"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solidFill>
                <a:prstClr val="black"/>
              </a:solidFill>
              <a:latin typeface="Calibri" pitchFamily="34" charset="0"/>
            </a:endParaRPr>
          </a:p>
        </p:txBody>
      </p:sp>
      <p:sp>
        <p:nvSpPr>
          <p:cNvPr id="15" name="Rectangle 2"/>
          <p:cNvSpPr>
            <a:spLocks noGrp="1" noChangeArrowheads="1"/>
          </p:cNvSpPr>
          <p:nvPr>
            <p:ph type="title"/>
          </p:nvPr>
        </p:nvSpPr>
        <p:spPr>
          <a:xfrm>
            <a:off x="1619871" y="476672"/>
            <a:ext cx="7056784" cy="792088"/>
          </a:xfrm>
          <a:solidFill>
            <a:schemeClr val="accent1">
              <a:lumMod val="40000"/>
              <a:lumOff val="60000"/>
            </a:schemeClr>
          </a:solidFill>
          <a:ln>
            <a:solidFill>
              <a:schemeClr val="accent1">
                <a:lumMod val="50000"/>
              </a:schemeClr>
            </a:solidFill>
          </a:ln>
        </p:spPr>
        <p:txBody>
          <a:bodyPr>
            <a:normAutofit fontScale="90000"/>
          </a:bodyPr>
          <a:lstStyle/>
          <a:p>
            <a:r>
              <a:rPr lang="en-US" altLang="zh-TW" dirty="0" smtClean="0">
                <a:solidFill>
                  <a:srgbClr val="0000FF"/>
                </a:solidFill>
              </a:rPr>
              <a:t/>
            </a:r>
            <a:br>
              <a:rPr lang="en-US" altLang="zh-TW" dirty="0" smtClean="0">
                <a:solidFill>
                  <a:srgbClr val="0000FF"/>
                </a:solidFill>
              </a:rPr>
            </a:br>
            <a:r>
              <a:rPr lang="zh-TW" altLang="en-US" sz="2700" b="1" dirty="0" smtClean="0">
                <a:solidFill>
                  <a:srgbClr val="990000"/>
                </a:solidFill>
                <a:effectLst>
                  <a:outerShdw blurRad="38100" dist="38100" dir="2700000" algn="tl">
                    <a:srgbClr val="000000">
                      <a:alpha val="43137"/>
                    </a:srgbClr>
                  </a:outerShdw>
                </a:effectLst>
                <a:latin typeface="新細明體"/>
                <a:ea typeface="新細明體"/>
                <a:cs typeface="+mn-cs"/>
              </a:rPr>
              <a:t>（一</a:t>
            </a:r>
            <a:r>
              <a:rPr lang="zh-TW" altLang="en-US" sz="2700" b="1" dirty="0">
                <a:solidFill>
                  <a:srgbClr val="990000"/>
                </a:solidFill>
                <a:effectLst>
                  <a:outerShdw blurRad="38100" dist="38100" dir="2700000" algn="tl">
                    <a:srgbClr val="000000">
                      <a:alpha val="43137"/>
                    </a:srgbClr>
                  </a:outerShdw>
                </a:effectLst>
                <a:latin typeface="新細明體"/>
                <a:ea typeface="新細明體"/>
                <a:cs typeface="+mn-cs"/>
              </a:rPr>
              <a:t>）身心障礙學生各項個別化計畫的發展與關連</a:t>
            </a:r>
            <a:r>
              <a:rPr lang="zh-TW" altLang="en-US" sz="2700" b="1" dirty="0">
                <a:solidFill>
                  <a:srgbClr val="0000FF"/>
                </a:solidFill>
                <a:effectLst/>
                <a:latin typeface="新細明體" panose="02020500000000000000" pitchFamily="18" charset="-120"/>
                <a:ea typeface="新細明體" panose="02020500000000000000" pitchFamily="18" charset="-120"/>
              </a:rPr>
              <a:t/>
            </a:r>
            <a:br>
              <a:rPr lang="zh-TW" altLang="en-US" sz="2700" b="1" dirty="0">
                <a:solidFill>
                  <a:srgbClr val="0000FF"/>
                </a:solidFill>
                <a:effectLst/>
                <a:latin typeface="新細明體" panose="02020500000000000000" pitchFamily="18" charset="-120"/>
                <a:ea typeface="新細明體" panose="02020500000000000000" pitchFamily="18" charset="-120"/>
              </a:rPr>
            </a:br>
            <a:endParaRPr lang="en-US" altLang="zh-TW" sz="2700" b="1" dirty="0">
              <a:solidFill>
                <a:srgbClr val="336666"/>
              </a:solidFill>
              <a:effectLst/>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53</a:t>
            </a:fld>
            <a:endParaRPr lang="zh-TW" altLang="en-US"/>
          </a:p>
        </p:txBody>
      </p:sp>
    </p:spTree>
    <p:extLst>
      <p:ext uri="{BB962C8B-B14F-4D97-AF65-F5344CB8AC3E}">
        <p14:creationId xmlns:p14="http://schemas.microsoft.com/office/powerpoint/2010/main" val="29883716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259632" y="908720"/>
            <a:ext cx="7632848" cy="936104"/>
          </a:xfrm>
          <a:solidFill>
            <a:schemeClr val="accent2">
              <a:lumMod val="40000"/>
              <a:lumOff val="60000"/>
            </a:schemeClr>
          </a:solidFill>
          <a:ln>
            <a:solidFill>
              <a:schemeClr val="accent2">
                <a:lumMod val="50000"/>
              </a:schemeClr>
            </a:solidFill>
          </a:ln>
        </p:spPr>
        <p:txBody>
          <a:bodyPr>
            <a:normAutofit/>
          </a:bodyPr>
          <a:lstStyle/>
          <a:p>
            <a:r>
              <a:rPr lang="zh-TW" altLang="en-US" sz="2400" b="1" dirty="0">
                <a:solidFill>
                  <a:srgbClr val="0000FF"/>
                </a:solidFill>
                <a:effectLst>
                  <a:outerShdw blurRad="38100" dist="38100" dir="2700000" algn="tl">
                    <a:srgbClr val="000000">
                      <a:alpha val="43137"/>
                    </a:srgbClr>
                  </a:outerShdw>
                </a:effectLst>
                <a:latin typeface="新細明體"/>
                <a:ea typeface="新細明體"/>
                <a:cs typeface="+mn-cs"/>
              </a:rPr>
              <a:t> （二）身心障礙學生個別化關鍵性介入及有效支持策略</a:t>
            </a:r>
            <a:endParaRPr lang="zh-TW" altLang="en-US" sz="4000" dirty="0"/>
          </a:p>
        </p:txBody>
      </p:sp>
      <p:sp>
        <p:nvSpPr>
          <p:cNvPr id="3" name="內容版面配置區 2"/>
          <p:cNvSpPr>
            <a:spLocks noGrp="1"/>
          </p:cNvSpPr>
          <p:nvPr>
            <p:ph idx="1"/>
          </p:nvPr>
        </p:nvSpPr>
        <p:spPr>
          <a:xfrm>
            <a:off x="1259632" y="2132856"/>
            <a:ext cx="7643366" cy="3888432"/>
          </a:xfrm>
          <a:solidFill>
            <a:schemeClr val="accent5">
              <a:lumMod val="20000"/>
              <a:lumOff val="80000"/>
            </a:schemeClr>
          </a:solidFill>
          <a:ln w="19050">
            <a:solidFill>
              <a:schemeClr val="bg2">
                <a:lumMod val="10000"/>
              </a:schemeClr>
            </a:solidFill>
          </a:ln>
        </p:spPr>
        <p:txBody>
          <a:bodyPr/>
          <a:lstStyle/>
          <a:p>
            <a:pPr marL="82550" indent="0">
              <a:buNone/>
            </a:pPr>
            <a:r>
              <a:rPr lang="zh-TW" altLang="en-US" sz="2400" b="1" i="1" dirty="0" smtClean="0">
                <a:solidFill>
                  <a:srgbClr val="7030A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en-US" b="1" i="1" dirty="0" smtClean="0">
                <a:solidFill>
                  <a:srgbClr val="7030A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特殊教育</a:t>
            </a:r>
            <a:r>
              <a:rPr lang="zh-TW" altLang="en-US" b="1" i="1" dirty="0">
                <a:solidFill>
                  <a:srgbClr val="7030A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支持系統</a:t>
            </a:r>
            <a:endParaRPr lang="en-US" altLang="zh-TW" b="1" i="1" dirty="0">
              <a:solidFill>
                <a:srgbClr val="7030A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400" b="1" i="1" dirty="0" smtClean="0">
                <a:solidFill>
                  <a:srgbClr val="FF3300"/>
                </a:solidFill>
                <a:latin typeface="新細明體" panose="02020500000000000000" pitchFamily="18" charset="-120"/>
                <a:ea typeface="新細明體" panose="02020500000000000000" pitchFamily="18" charset="-120"/>
              </a:rPr>
              <a:t>             （</a:t>
            </a:r>
            <a:r>
              <a:rPr lang="en-US" altLang="zh-TW" sz="2400" b="1" i="1" dirty="0" smtClean="0">
                <a:solidFill>
                  <a:srgbClr val="FF3300"/>
                </a:solidFill>
                <a:latin typeface="新細明體" panose="02020500000000000000" pitchFamily="18" charset="-120"/>
                <a:ea typeface="新細明體" panose="02020500000000000000" pitchFamily="18" charset="-120"/>
              </a:rPr>
              <a:t>support </a:t>
            </a:r>
            <a:r>
              <a:rPr lang="en-US" altLang="zh-TW" sz="2400" b="1" i="1" dirty="0">
                <a:solidFill>
                  <a:srgbClr val="FF3300"/>
                </a:solidFill>
                <a:latin typeface="新細明體" panose="02020500000000000000" pitchFamily="18" charset="-120"/>
                <a:ea typeface="新細明體" panose="02020500000000000000" pitchFamily="18" charset="-120"/>
              </a:rPr>
              <a:t>system of </a:t>
            </a:r>
            <a:r>
              <a:rPr lang="en-US" altLang="zh-TW" sz="2400" b="1" i="1" dirty="0" smtClean="0">
                <a:solidFill>
                  <a:srgbClr val="FF3300"/>
                </a:solidFill>
                <a:latin typeface="新細明體" panose="02020500000000000000" pitchFamily="18" charset="-120"/>
                <a:ea typeface="新細明體" panose="02020500000000000000" pitchFamily="18" charset="-120"/>
              </a:rPr>
              <a:t>special </a:t>
            </a:r>
            <a:r>
              <a:rPr lang="en-US" altLang="zh-TW" sz="2400" b="1" i="1" dirty="0">
                <a:solidFill>
                  <a:srgbClr val="FF3300"/>
                </a:solidFill>
                <a:latin typeface="新細明體" panose="02020500000000000000" pitchFamily="18" charset="-120"/>
                <a:ea typeface="新細明體" panose="02020500000000000000" pitchFamily="18" charset="-120"/>
              </a:rPr>
              <a:t>education</a:t>
            </a:r>
            <a:r>
              <a:rPr lang="zh-TW" altLang="en-US" sz="2400" b="1" i="1" dirty="0">
                <a:solidFill>
                  <a:srgbClr val="FF3300"/>
                </a:solidFill>
                <a:latin typeface="新細明體" panose="02020500000000000000" pitchFamily="18" charset="-120"/>
                <a:ea typeface="新細明體" panose="02020500000000000000" pitchFamily="18" charset="-120"/>
              </a:rPr>
              <a:t>）</a:t>
            </a:r>
          </a:p>
          <a:p>
            <a:pPr marL="82550" indent="0">
              <a:buNone/>
            </a:pPr>
            <a:endParaRPr lang="en-US" altLang="zh-TW" sz="2400" b="1" i="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800" b="1" dirty="0" smtClean="0">
                <a:solidFill>
                  <a:srgbClr val="3030F8"/>
                </a:solidFill>
                <a:latin typeface="新細明體" panose="02020500000000000000" pitchFamily="18" charset="-120"/>
                <a:ea typeface="新細明體" panose="02020500000000000000" pitchFamily="18" charset="-120"/>
              </a:rPr>
              <a:t> 　      （</a:t>
            </a:r>
            <a:r>
              <a:rPr lang="en-US" altLang="zh-TW" sz="2800" b="1" dirty="0" smtClean="0">
                <a:solidFill>
                  <a:srgbClr val="3030F8"/>
                </a:solidFill>
                <a:latin typeface="新細明體" panose="02020500000000000000" pitchFamily="18" charset="-120"/>
                <a:ea typeface="新細明體" panose="02020500000000000000" pitchFamily="18" charset="-120"/>
              </a:rPr>
              <a:t>1</a:t>
            </a:r>
            <a:r>
              <a:rPr lang="zh-TW" altLang="en-US" sz="2800" b="1" dirty="0" smtClean="0">
                <a:solidFill>
                  <a:srgbClr val="3030F8"/>
                </a:solidFill>
                <a:latin typeface="新細明體" panose="02020500000000000000" pitchFamily="18" charset="-120"/>
                <a:ea typeface="新細明體" panose="02020500000000000000" pitchFamily="18" charset="-120"/>
              </a:rPr>
              <a:t>）個別化支持策略</a:t>
            </a:r>
            <a:r>
              <a:rPr lang="zh-TW" altLang="en-US" sz="2800" b="1" dirty="0">
                <a:solidFill>
                  <a:srgbClr val="3030F8"/>
                </a:solidFill>
                <a:latin typeface="新細明體" panose="02020500000000000000" pitchFamily="18" charset="-120"/>
                <a:ea typeface="新細明體" panose="02020500000000000000" pitchFamily="18" charset="-120"/>
              </a:rPr>
              <a:t>。</a:t>
            </a:r>
            <a:endParaRPr lang="zh-TW" altLang="en-US" sz="2800" b="1" dirty="0">
              <a:solidFill>
                <a:srgbClr val="FF00FF"/>
              </a:solidFill>
            </a:endParaRPr>
          </a:p>
          <a:p>
            <a:pPr marL="82550" lvl="0" indent="0">
              <a:buNone/>
            </a:pPr>
            <a:r>
              <a:rPr lang="zh-TW" altLang="en-US" sz="2800" b="1" dirty="0">
                <a:solidFill>
                  <a:srgbClr val="3030F8"/>
                </a:solidFill>
                <a:latin typeface="新細明體" panose="02020500000000000000" pitchFamily="18" charset="-120"/>
                <a:ea typeface="新細明體" panose="02020500000000000000" pitchFamily="18" charset="-120"/>
              </a:rPr>
              <a:t> </a:t>
            </a:r>
            <a:r>
              <a:rPr lang="zh-TW" altLang="en-US" sz="2800" b="1" dirty="0" smtClean="0">
                <a:solidFill>
                  <a:srgbClr val="3030F8"/>
                </a:solidFill>
                <a:latin typeface="新細明體" panose="02020500000000000000" pitchFamily="18" charset="-120"/>
                <a:ea typeface="新細明體" panose="02020500000000000000" pitchFamily="18" charset="-120"/>
              </a:rPr>
              <a:t>　      </a:t>
            </a:r>
            <a:r>
              <a:rPr lang="zh-TW" altLang="en-US" sz="2800" b="1" dirty="0" smtClean="0">
                <a:solidFill>
                  <a:srgbClr val="FF00FF"/>
                </a:solidFill>
                <a:latin typeface="新細明體" panose="02020500000000000000" pitchFamily="18" charset="-120"/>
                <a:ea typeface="新細明體" panose="02020500000000000000" pitchFamily="18" charset="-120"/>
              </a:rPr>
              <a:t>（</a:t>
            </a:r>
            <a:r>
              <a:rPr lang="en-US" altLang="zh-TW" sz="2800" b="1" dirty="0" smtClean="0">
                <a:solidFill>
                  <a:srgbClr val="FF00FF"/>
                </a:solidFill>
                <a:latin typeface="新細明體" panose="02020500000000000000" pitchFamily="18" charset="-120"/>
                <a:ea typeface="新細明體" panose="02020500000000000000" pitchFamily="18" charset="-120"/>
              </a:rPr>
              <a:t>2</a:t>
            </a:r>
            <a:r>
              <a:rPr lang="zh-TW" altLang="en-US" sz="2800" b="1" dirty="0" smtClean="0">
                <a:solidFill>
                  <a:srgbClr val="FF00FF"/>
                </a:solidFill>
                <a:latin typeface="新細明體" panose="02020500000000000000" pitchFamily="18" charset="-120"/>
                <a:ea typeface="新細明體" panose="02020500000000000000" pitchFamily="18" charset="-120"/>
              </a:rPr>
              <a:t>）先</a:t>
            </a:r>
            <a:r>
              <a:rPr lang="zh-TW" altLang="en-US" sz="2800" b="1" dirty="0">
                <a:solidFill>
                  <a:srgbClr val="993300"/>
                </a:solidFill>
                <a:latin typeface="新細明體" panose="02020500000000000000" pitchFamily="18" charset="-120"/>
                <a:ea typeface="新細明體" panose="02020500000000000000" pitchFamily="18" charset="-120"/>
              </a:rPr>
              <a:t>自然支持</a:t>
            </a:r>
            <a:r>
              <a:rPr lang="zh-TW" altLang="en-US" sz="2800" b="1" dirty="0">
                <a:solidFill>
                  <a:srgbClr val="FF00FF"/>
                </a:solidFill>
                <a:latin typeface="新細明體" panose="02020500000000000000" pitchFamily="18" charset="-120"/>
                <a:ea typeface="新細明體" panose="02020500000000000000" pitchFamily="18" charset="-120"/>
              </a:rPr>
              <a:t>而後</a:t>
            </a:r>
            <a:r>
              <a:rPr lang="zh-TW" altLang="en-US" sz="2800" b="1" dirty="0">
                <a:solidFill>
                  <a:srgbClr val="993300"/>
                </a:solidFill>
                <a:latin typeface="新細明體" panose="02020500000000000000" pitchFamily="18" charset="-120"/>
                <a:ea typeface="新細明體" panose="02020500000000000000" pitchFamily="18" charset="-120"/>
              </a:rPr>
              <a:t>服務為本</a:t>
            </a:r>
            <a:r>
              <a:rPr lang="zh-TW" altLang="en-US" sz="2800" b="1" dirty="0">
                <a:solidFill>
                  <a:srgbClr val="FF00FF"/>
                </a:solidFill>
                <a:latin typeface="新細明體" panose="02020500000000000000" pitchFamily="18" charset="-120"/>
                <a:ea typeface="新細明體" panose="02020500000000000000" pitchFamily="18" charset="-120"/>
              </a:rPr>
              <a:t>的支持。</a:t>
            </a:r>
            <a:endParaRPr lang="zh-TW" altLang="en-US" sz="2800" b="1" dirty="0">
              <a:solidFill>
                <a:srgbClr val="FF00FF"/>
              </a:solidFill>
            </a:endParaRPr>
          </a:p>
          <a:p>
            <a:pPr marL="82550" lvl="0" indent="0">
              <a:buNone/>
            </a:pPr>
            <a:r>
              <a:rPr lang="zh-TW" altLang="en-US" sz="2800" b="1" dirty="0">
                <a:solidFill>
                  <a:srgbClr val="3030F8"/>
                </a:solidFill>
                <a:latin typeface="新細明體" panose="02020500000000000000" pitchFamily="18" charset="-120"/>
                <a:ea typeface="新細明體" panose="02020500000000000000" pitchFamily="18" charset="-120"/>
              </a:rPr>
              <a:t> </a:t>
            </a:r>
            <a:r>
              <a:rPr lang="zh-TW" altLang="en-US" sz="2800" b="1" dirty="0" smtClean="0">
                <a:solidFill>
                  <a:srgbClr val="3030F8"/>
                </a:solidFill>
                <a:latin typeface="新細明體" panose="02020500000000000000" pitchFamily="18" charset="-120"/>
                <a:ea typeface="新細明體" panose="02020500000000000000" pitchFamily="18" charset="-120"/>
              </a:rPr>
              <a:t>　      </a:t>
            </a:r>
            <a:r>
              <a:rPr lang="zh-TW" altLang="en-US" sz="2800" b="1" dirty="0" smtClean="0">
                <a:solidFill>
                  <a:srgbClr val="FF0000"/>
                </a:solidFill>
                <a:latin typeface="新細明體" panose="02020500000000000000" pitchFamily="18" charset="-120"/>
                <a:ea typeface="新細明體" panose="02020500000000000000" pitchFamily="18" charset="-120"/>
              </a:rPr>
              <a:t>（</a:t>
            </a:r>
            <a:r>
              <a:rPr lang="en-US" altLang="zh-TW" sz="2800" b="1" dirty="0" smtClean="0">
                <a:solidFill>
                  <a:srgbClr val="FF0000"/>
                </a:solidFill>
                <a:latin typeface="新細明體" panose="02020500000000000000" pitchFamily="18" charset="-120"/>
                <a:ea typeface="新細明體" panose="02020500000000000000" pitchFamily="18" charset="-120"/>
              </a:rPr>
              <a:t>3</a:t>
            </a:r>
            <a:r>
              <a:rPr lang="zh-TW" altLang="en-US" sz="2800" b="1" dirty="0" smtClean="0">
                <a:solidFill>
                  <a:srgbClr val="FF0000"/>
                </a:solidFill>
                <a:latin typeface="新細明體" panose="02020500000000000000" pitchFamily="18" charset="-120"/>
                <a:ea typeface="新細明體" panose="02020500000000000000" pitchFamily="18" charset="-120"/>
              </a:rPr>
              <a:t>）達成</a:t>
            </a:r>
            <a:r>
              <a:rPr lang="zh-TW" altLang="en-US" sz="2800" b="1" dirty="0">
                <a:solidFill>
                  <a:srgbClr val="7030A0"/>
                </a:solidFill>
                <a:latin typeface="新細明體" panose="02020500000000000000" pitchFamily="18" charset="-120"/>
                <a:ea typeface="新細明體" panose="02020500000000000000" pitchFamily="18" charset="-120"/>
              </a:rPr>
              <a:t>最少限制學習環境。</a:t>
            </a:r>
            <a:endParaRPr lang="zh-TW" altLang="en-US" sz="2800" b="1" dirty="0">
              <a:solidFill>
                <a:srgbClr val="7030A0"/>
              </a:solidFill>
            </a:endParaRPr>
          </a:p>
          <a:p>
            <a:pPr marL="82550" indent="0">
              <a:buNone/>
            </a:pPr>
            <a:endParaRPr lang="zh-TW" altLang="en-US" sz="2400" dirty="0"/>
          </a:p>
        </p:txBody>
      </p:sp>
      <p:sp>
        <p:nvSpPr>
          <p:cNvPr id="4" name="投影片編號版面配置區 3"/>
          <p:cNvSpPr>
            <a:spLocks noGrp="1"/>
          </p:cNvSpPr>
          <p:nvPr>
            <p:ph type="sldNum" sz="quarter" idx="12"/>
          </p:nvPr>
        </p:nvSpPr>
        <p:spPr/>
        <p:txBody>
          <a:bodyPr/>
          <a:lstStyle/>
          <a:p>
            <a:pPr>
              <a:defRPr/>
            </a:pPr>
            <a:fld id="{BDF94256-F356-42AA-B421-C249228300DC}" type="slidenum">
              <a:rPr lang="zh-TW" altLang="en-US" smtClean="0"/>
              <a:pPr>
                <a:defRPr/>
              </a:pPr>
              <a:t>54</a:t>
            </a:fld>
            <a:endParaRPr lang="zh-TW" altLang="en-US"/>
          </a:p>
        </p:txBody>
      </p:sp>
    </p:spTree>
    <p:extLst>
      <p:ext uri="{BB962C8B-B14F-4D97-AF65-F5344CB8AC3E}">
        <p14:creationId xmlns:p14="http://schemas.microsoft.com/office/powerpoint/2010/main" val="420770560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3688" y="260648"/>
            <a:ext cx="6696744" cy="936104"/>
          </a:xfrm>
          <a:solidFill>
            <a:schemeClr val="accent1">
              <a:lumMod val="20000"/>
              <a:lumOff val="80000"/>
            </a:schemeClr>
          </a:solidFill>
          <a:ln>
            <a:solidFill>
              <a:schemeClr val="accent6">
                <a:lumMod val="50000"/>
              </a:schemeClr>
            </a:solidFill>
          </a:ln>
        </p:spPr>
        <p:txBody>
          <a:bodyPr>
            <a:normAutofit fontScale="90000"/>
          </a:bodyPr>
          <a:lstStyle/>
          <a:p>
            <a:r>
              <a:rPr lang="zh-TW" altLang="en-US" sz="3200" b="1" dirty="0" smtClean="0">
                <a:solidFill>
                  <a:srgbClr val="3030F8"/>
                </a:solidFill>
                <a:latin typeface="新細明體" panose="02020500000000000000" pitchFamily="18" charset="-120"/>
                <a:ea typeface="新細明體" panose="02020500000000000000" pitchFamily="18" charset="-120"/>
              </a:rPr>
              <a:t>１、有效支持策略：</a:t>
            </a:r>
            <a:r>
              <a:rPr lang="zh-TW" altLang="en-US" sz="3200" b="1" dirty="0" smtClean="0">
                <a:solidFill>
                  <a:srgbClr val="C00000"/>
                </a:solidFill>
                <a:latin typeface="新細明體" panose="02020500000000000000" pitchFamily="18" charset="-120"/>
                <a:ea typeface="新細明體" panose="02020500000000000000" pitchFamily="18" charset="-120"/>
              </a:rPr>
              <a:t>個別</a:t>
            </a:r>
            <a:r>
              <a:rPr lang="zh-TW" altLang="en-US" sz="3200" b="1" dirty="0">
                <a:solidFill>
                  <a:srgbClr val="C00000"/>
                </a:solidFill>
                <a:latin typeface="新細明體" panose="02020500000000000000" pitchFamily="18" charset="-120"/>
                <a:ea typeface="新細明體" panose="02020500000000000000" pitchFamily="18" charset="-120"/>
              </a:rPr>
              <a:t>化關鍵性</a:t>
            </a:r>
            <a:r>
              <a:rPr lang="zh-TW" altLang="en-US" sz="3200" b="1" dirty="0" smtClean="0">
                <a:solidFill>
                  <a:srgbClr val="C00000"/>
                </a:solidFill>
                <a:latin typeface="新細明體" panose="02020500000000000000" pitchFamily="18" charset="-120"/>
                <a:ea typeface="新細明體" panose="02020500000000000000" pitchFamily="18" charset="-120"/>
              </a:rPr>
              <a:t>介入</a:t>
            </a:r>
            <a:endParaRPr lang="zh-TW" altLang="en-US" sz="3200" dirty="0">
              <a:solidFill>
                <a:srgbClr val="C00000"/>
              </a:solidFill>
            </a:endParaRPr>
          </a:p>
        </p:txBody>
      </p:sp>
      <p:graphicFrame>
        <p:nvGraphicFramePr>
          <p:cNvPr id="8" name="內容版面配置區 7"/>
          <p:cNvGraphicFramePr>
            <a:graphicFrameLocks noGrp="1"/>
          </p:cNvGraphicFramePr>
          <p:nvPr>
            <p:ph idx="1"/>
            <p:extLst>
              <p:ext uri="{D42A27DB-BD31-4B8C-83A1-F6EECF244321}">
                <p14:modId xmlns:p14="http://schemas.microsoft.com/office/powerpoint/2010/main" val="3697238120"/>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文字方塊 2"/>
          <p:cNvSpPr txBox="1"/>
          <p:nvPr/>
        </p:nvSpPr>
        <p:spPr>
          <a:xfrm>
            <a:off x="3275856" y="5733256"/>
            <a:ext cx="3312368" cy="461665"/>
          </a:xfrm>
          <a:prstGeom prst="rect">
            <a:avLst/>
          </a:prstGeom>
          <a:noFill/>
        </p:spPr>
        <p:txBody>
          <a:bodyPr wrap="square" rtlCol="0">
            <a:spAutoFit/>
          </a:bodyPr>
          <a:lstStyle/>
          <a:p>
            <a:r>
              <a:rPr lang="en-US" altLang="zh-TW" sz="2400" b="1" dirty="0" smtClean="0">
                <a:solidFill>
                  <a:srgbClr val="FF0000"/>
                </a:solidFill>
                <a:effectLst>
                  <a:outerShdw blurRad="38100" dist="38100" dir="2700000" algn="tl">
                    <a:srgbClr val="000000">
                      <a:alpha val="43137"/>
                    </a:srgbClr>
                  </a:outerShdw>
                </a:effectLst>
                <a:latin typeface="+mj-ea"/>
                <a:ea typeface="+mj-ea"/>
              </a:rPr>
              <a:t>AAIDD</a:t>
            </a:r>
            <a:r>
              <a:rPr lang="zh-TW" altLang="en-US" sz="2400" b="1" dirty="0" smtClean="0">
                <a:solidFill>
                  <a:srgbClr val="FF0000"/>
                </a:solidFill>
                <a:effectLst>
                  <a:outerShdw blurRad="38100" dist="38100" dir="2700000" algn="tl">
                    <a:srgbClr val="000000">
                      <a:alpha val="43137"/>
                    </a:srgbClr>
                  </a:outerShdw>
                </a:effectLst>
                <a:latin typeface="+mj-ea"/>
                <a:ea typeface="+mj-ea"/>
              </a:rPr>
              <a:t>支持輔助介入</a:t>
            </a:r>
            <a:endParaRPr lang="zh-TW" altLang="en-US" sz="2400" b="1" dirty="0">
              <a:solidFill>
                <a:srgbClr val="FF0000"/>
              </a:solidFill>
              <a:effectLst>
                <a:outerShdw blurRad="38100" dist="38100" dir="2700000" algn="tl">
                  <a:srgbClr val="000000">
                    <a:alpha val="43137"/>
                  </a:srgbClr>
                </a:outerShdw>
              </a:effectLst>
              <a:latin typeface="+mj-ea"/>
              <a:ea typeface="+mj-ea"/>
            </a:endParaRPr>
          </a:p>
        </p:txBody>
      </p:sp>
      <p:sp>
        <p:nvSpPr>
          <p:cNvPr id="4" name="投影片編號版面配置區 3"/>
          <p:cNvSpPr>
            <a:spLocks noGrp="1"/>
          </p:cNvSpPr>
          <p:nvPr>
            <p:ph type="sldNum" sz="quarter" idx="12"/>
          </p:nvPr>
        </p:nvSpPr>
        <p:spPr/>
        <p:txBody>
          <a:bodyPr/>
          <a:lstStyle/>
          <a:p>
            <a:pPr>
              <a:defRPr/>
            </a:pPr>
            <a:fld id="{BDF94256-F356-42AA-B421-C249228300DC}" type="slidenum">
              <a:rPr lang="zh-TW" altLang="en-US" smtClean="0"/>
              <a:pPr>
                <a:defRPr/>
              </a:pPr>
              <a:t>55</a:t>
            </a:fld>
            <a:endParaRPr lang="zh-TW" altLang="en-US"/>
          </a:p>
        </p:txBody>
      </p:sp>
    </p:spTree>
    <p:extLst>
      <p:ext uri="{BB962C8B-B14F-4D97-AF65-F5344CB8AC3E}">
        <p14:creationId xmlns:p14="http://schemas.microsoft.com/office/powerpoint/2010/main" val="41554156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91680" y="332656"/>
            <a:ext cx="6624736" cy="936104"/>
          </a:xfrm>
          <a:solidFill>
            <a:schemeClr val="accent4">
              <a:lumMod val="20000"/>
              <a:lumOff val="80000"/>
            </a:schemeClr>
          </a:solidFill>
          <a:ln>
            <a:solidFill>
              <a:schemeClr val="accent6">
                <a:lumMod val="50000"/>
              </a:schemeClr>
            </a:solidFill>
          </a:ln>
        </p:spPr>
        <p:txBody>
          <a:bodyPr>
            <a:normAutofit/>
          </a:bodyPr>
          <a:lstStyle/>
          <a:p>
            <a:pPr lvl="0"/>
            <a:r>
              <a:rPr lang="zh-TW" altLang="en-US" sz="3100" b="1" dirty="0" smtClean="0">
                <a:solidFill>
                  <a:srgbClr val="FF00FF"/>
                </a:solidFill>
                <a:latin typeface="新細明體" panose="02020500000000000000" pitchFamily="18" charset="-120"/>
                <a:ea typeface="新細明體" panose="02020500000000000000" pitchFamily="18" charset="-120"/>
              </a:rPr>
              <a:t>２、順序：</a:t>
            </a:r>
            <a:r>
              <a:rPr lang="zh-TW" altLang="en-US" sz="3100" b="1" dirty="0" smtClean="0">
                <a:solidFill>
                  <a:srgbClr val="993300"/>
                </a:solidFill>
                <a:latin typeface="新細明體" panose="02020500000000000000" pitchFamily="18" charset="-120"/>
                <a:ea typeface="新細明體" panose="02020500000000000000" pitchFamily="18" charset="-120"/>
              </a:rPr>
              <a:t>自然支持→服務</a:t>
            </a:r>
            <a:r>
              <a:rPr lang="zh-TW" altLang="en-US" sz="3100" b="1" dirty="0">
                <a:solidFill>
                  <a:srgbClr val="993300"/>
                </a:solidFill>
                <a:latin typeface="新細明體" panose="02020500000000000000" pitchFamily="18" charset="-120"/>
                <a:ea typeface="新細明體" panose="02020500000000000000" pitchFamily="18" charset="-120"/>
              </a:rPr>
              <a:t>為</a:t>
            </a:r>
            <a:r>
              <a:rPr lang="zh-TW" altLang="en-US" sz="3100" b="1" dirty="0" smtClean="0">
                <a:solidFill>
                  <a:srgbClr val="993300"/>
                </a:solidFill>
                <a:latin typeface="新細明體" panose="02020500000000000000" pitchFamily="18" charset="-120"/>
                <a:ea typeface="新細明體" panose="02020500000000000000" pitchFamily="18" charset="-120"/>
              </a:rPr>
              <a:t>本支持</a:t>
            </a:r>
            <a:endParaRPr lang="zh-TW" altLang="en-US" sz="3600" dirty="0">
              <a:latin typeface="新細明體" panose="02020500000000000000" pitchFamily="18" charset="-120"/>
              <a:ea typeface="新細明體" panose="02020500000000000000" pitchFamily="18" charset="-120"/>
            </a:endParaRP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131445195"/>
              </p:ext>
            </p:extLst>
          </p:nvPr>
        </p:nvGraphicFramePr>
        <p:xfrm>
          <a:off x="1547664" y="1628800"/>
          <a:ext cx="698477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pPr>
              <a:defRPr/>
            </a:pPr>
            <a:fld id="{BDF94256-F356-42AA-B421-C249228300DC}" type="slidenum">
              <a:rPr lang="zh-TW" altLang="en-US" smtClean="0"/>
              <a:pPr>
                <a:defRPr/>
              </a:pPr>
              <a:t>56</a:t>
            </a:fld>
            <a:endParaRPr lang="zh-TW" altLang="en-US"/>
          </a:p>
        </p:txBody>
      </p:sp>
    </p:spTree>
    <p:extLst>
      <p:ext uri="{BB962C8B-B14F-4D97-AF65-F5344CB8AC3E}">
        <p14:creationId xmlns:p14="http://schemas.microsoft.com/office/powerpoint/2010/main" val="39543023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35696" y="332656"/>
            <a:ext cx="6552728" cy="720080"/>
          </a:xfrm>
          <a:solidFill>
            <a:schemeClr val="accent6">
              <a:lumMod val="20000"/>
              <a:lumOff val="80000"/>
            </a:schemeClr>
          </a:solidFill>
          <a:ln>
            <a:solidFill>
              <a:schemeClr val="accent3">
                <a:lumMod val="50000"/>
              </a:schemeClr>
            </a:solidFill>
          </a:ln>
        </p:spPr>
        <p:txBody>
          <a:bodyPr>
            <a:normAutofit/>
          </a:bodyPr>
          <a:lstStyle/>
          <a:p>
            <a:r>
              <a:rPr lang="zh-TW" altLang="en-US" sz="3200" b="1" dirty="0" smtClean="0">
                <a:solidFill>
                  <a:srgbClr val="FF0000"/>
                </a:solidFill>
                <a:latin typeface="新細明體" panose="02020500000000000000" pitchFamily="18" charset="-120"/>
                <a:ea typeface="新細明體" panose="02020500000000000000" pitchFamily="18" charset="-120"/>
              </a:rPr>
              <a:t>３、目標：達成</a:t>
            </a:r>
            <a:r>
              <a:rPr lang="zh-TW" altLang="en-US" sz="3200" b="1" dirty="0">
                <a:solidFill>
                  <a:srgbClr val="7030A0"/>
                </a:solidFill>
                <a:latin typeface="新細明體" panose="02020500000000000000" pitchFamily="18" charset="-120"/>
                <a:ea typeface="新細明體" panose="02020500000000000000" pitchFamily="18" charset="-120"/>
              </a:rPr>
              <a:t>最少限制學習環境</a:t>
            </a:r>
            <a:endParaRPr lang="zh-TW" altLang="en-US" sz="3200"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975620167"/>
              </p:ext>
            </p:extLst>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pPr>
              <a:defRPr/>
            </a:pPr>
            <a:fld id="{BDF94256-F356-42AA-B421-C249228300DC}" type="slidenum">
              <a:rPr lang="zh-TW" altLang="en-US" smtClean="0"/>
              <a:pPr>
                <a:defRPr/>
              </a:pPr>
              <a:t>57</a:t>
            </a:fld>
            <a:endParaRPr lang="zh-TW" altLang="en-US"/>
          </a:p>
        </p:txBody>
      </p:sp>
    </p:spTree>
    <p:extLst>
      <p:ext uri="{BB962C8B-B14F-4D97-AF65-F5344CB8AC3E}">
        <p14:creationId xmlns:p14="http://schemas.microsoft.com/office/powerpoint/2010/main" val="32277740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187624" y="188640"/>
            <a:ext cx="7704856" cy="6480720"/>
          </a:xfrm>
          <a:solidFill>
            <a:srgbClr val="FFFFCC"/>
          </a:solidFill>
          <a:ln w="19050">
            <a:solidFill>
              <a:schemeClr val="bg2">
                <a:lumMod val="10000"/>
              </a:schemeClr>
            </a:solidFill>
          </a:ln>
        </p:spPr>
        <p:txBody>
          <a:bodyPr/>
          <a:lstStyle/>
          <a:p>
            <a:pPr marL="82550" indent="0">
              <a:buNone/>
            </a:pPr>
            <a:r>
              <a:rPr lang="zh-TW" altLang="en-US" sz="2400" b="1" dirty="0" smtClean="0">
                <a:solidFill>
                  <a:srgbClr val="FF00FF"/>
                </a:solidFill>
                <a:effectLst>
                  <a:outerShdw blurRad="38100" dist="38100" dir="2700000" algn="tl">
                    <a:srgbClr val="000000">
                      <a:alpha val="43137"/>
                    </a:srgbClr>
                  </a:outerShdw>
                </a:effectLst>
                <a:latin typeface="新細明體"/>
              </a:rPr>
              <a:t>（</a:t>
            </a:r>
            <a:r>
              <a:rPr lang="zh-TW" altLang="en-US" sz="2400" b="1" dirty="0">
                <a:solidFill>
                  <a:srgbClr val="FF00FF"/>
                </a:solidFill>
                <a:effectLst>
                  <a:outerShdw blurRad="38100" dist="38100" dir="2700000" algn="tl">
                    <a:srgbClr val="000000">
                      <a:alpha val="43137"/>
                    </a:srgbClr>
                  </a:outerShdw>
                </a:effectLst>
                <a:latin typeface="新細明體"/>
              </a:rPr>
              <a:t>三）</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學校提供身心障礙學生法定支持服務及考試服務</a:t>
            </a:r>
            <a:endParaRPr lang="en-US" altLang="zh-TW"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en-US" altLang="zh-TW"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1</a:t>
            </a:r>
            <a:r>
              <a:rPr lang="zh-TW" altLang="en-US"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a:t>
            </a:r>
            <a:r>
              <a:rPr lang="zh-TW" altLang="en-US" sz="2400" b="1" dirty="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應依身心障礙學生在校學習 及生活需求</a:t>
            </a:r>
            <a:r>
              <a:rPr lang="zh-TW" altLang="en-US"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en-US" altLang="zh-TW"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400" b="1" dirty="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en-US" sz="2400" b="1" dirty="0" smtClean="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提供</a:t>
            </a:r>
            <a:r>
              <a:rPr lang="zh-TW" altLang="en-US" sz="2400" b="1" dirty="0">
                <a:solidFill>
                  <a:srgbClr val="7030A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七項法定支持服務</a:t>
            </a:r>
            <a:r>
              <a:rPr lang="zh-TW" altLang="en-US" sz="2400" b="1" dirty="0">
                <a:solidFill>
                  <a:schemeClr val="accent4">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p>
          <a:p>
            <a:pPr marL="82550" indent="0">
              <a:buNone/>
            </a:pPr>
            <a:r>
              <a:rPr lang="zh-TW" altLang="en-US" sz="2400" dirty="0" smtClean="0"/>
              <a:t>　</a:t>
            </a:r>
            <a:r>
              <a:rPr lang="zh-TW" altLang="en-US" sz="2000" b="1" dirty="0" smtClean="0">
                <a:solidFill>
                  <a:srgbClr val="660066"/>
                </a:solidFill>
                <a:latin typeface="新細明體" panose="02020500000000000000" pitchFamily="18" charset="-120"/>
                <a:ea typeface="新細明體" panose="02020500000000000000" pitchFamily="18" charset="-120"/>
              </a:rPr>
              <a:t>　</a:t>
            </a:r>
            <a:r>
              <a:rPr lang="zh-TW" altLang="en-US" sz="2000" b="1" dirty="0">
                <a:solidFill>
                  <a:srgbClr val="660066"/>
                </a:solidFill>
                <a:latin typeface="新細明體" panose="02020500000000000000" pitchFamily="18" charset="-120"/>
                <a:ea typeface="新細明體" panose="02020500000000000000" pitchFamily="18" charset="-120"/>
              </a:rPr>
              <a:t> </a:t>
            </a:r>
            <a:r>
              <a:rPr lang="zh-TW" altLang="en-US" sz="2000" b="1" dirty="0" smtClean="0">
                <a:solidFill>
                  <a:srgbClr val="660066"/>
                </a:solidFill>
                <a:latin typeface="新細明體" panose="02020500000000000000" pitchFamily="18" charset="-120"/>
                <a:ea typeface="新細明體" panose="02020500000000000000" pitchFamily="18" charset="-120"/>
              </a:rPr>
              <a:t>  特教法第</a:t>
            </a:r>
            <a:r>
              <a:rPr lang="en-US" altLang="zh-TW" sz="2000" b="1" dirty="0" smtClean="0">
                <a:solidFill>
                  <a:srgbClr val="660066"/>
                </a:solidFill>
                <a:latin typeface="新細明體" panose="02020500000000000000" pitchFamily="18" charset="-120"/>
                <a:ea typeface="新細明體" panose="02020500000000000000" pitchFamily="18" charset="-120"/>
              </a:rPr>
              <a:t>33</a:t>
            </a:r>
            <a:r>
              <a:rPr lang="zh-TW" altLang="en-US" sz="2000" b="1" dirty="0" smtClean="0">
                <a:solidFill>
                  <a:srgbClr val="660066"/>
                </a:solidFill>
                <a:latin typeface="新細明體" panose="02020500000000000000" pitchFamily="18" charset="-120"/>
                <a:ea typeface="新細明體" panose="02020500000000000000" pitchFamily="18" charset="-120"/>
              </a:rPr>
              <a:t>條</a:t>
            </a:r>
            <a:r>
              <a:rPr lang="zh-TW" altLang="en-US" sz="2000" dirty="0" smtClean="0">
                <a:solidFill>
                  <a:srgbClr val="A50021"/>
                </a:solidFill>
                <a:latin typeface="新細明體" panose="02020500000000000000" pitchFamily="18" charset="-120"/>
                <a:ea typeface="新細明體" panose="02020500000000000000" pitchFamily="18" charset="-120"/>
              </a:rPr>
              <a:t> ：「 </a:t>
            </a:r>
            <a:r>
              <a:rPr lang="zh-TW" altLang="en-US" sz="2000" dirty="0">
                <a:solidFill>
                  <a:srgbClr val="FF0000"/>
                </a:solidFill>
                <a:latin typeface="新細明體" panose="02020500000000000000" pitchFamily="18" charset="-120"/>
                <a:ea typeface="新細明體" panose="02020500000000000000" pitchFamily="18" charset="-120"/>
              </a:rPr>
              <a:t>學校、幼兒園及社會福利機構應依</a:t>
            </a:r>
            <a:r>
              <a:rPr lang="zh-TW" altLang="en-US" sz="2000" dirty="0" smtClean="0">
                <a:solidFill>
                  <a:srgbClr val="FF0000"/>
                </a:solidFill>
                <a:latin typeface="新細明體" panose="02020500000000000000" pitchFamily="18" charset="-120"/>
                <a:ea typeface="新細明體" panose="02020500000000000000" pitchFamily="18" charset="-120"/>
              </a:rPr>
              <a:t>身心</a:t>
            </a:r>
            <a:endParaRPr lang="en-US" altLang="zh-TW" sz="2000" dirty="0" smtClean="0">
              <a:solidFill>
                <a:srgbClr val="FF0000"/>
              </a:solidFill>
              <a:latin typeface="新細明體" panose="02020500000000000000" pitchFamily="18" charset="-120"/>
              <a:ea typeface="新細明體" panose="02020500000000000000" pitchFamily="18" charset="-120"/>
            </a:endParaRPr>
          </a:p>
          <a:p>
            <a:pPr>
              <a:lnSpc>
                <a:spcPct val="80000"/>
              </a:lnSpc>
              <a:spcBef>
                <a:spcPts val="575"/>
              </a:spcBef>
              <a:buSzPct val="85000"/>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障礙</a:t>
            </a:r>
            <a:r>
              <a:rPr lang="zh-TW" altLang="en-US" sz="2000" dirty="0">
                <a:solidFill>
                  <a:srgbClr val="FF0000"/>
                </a:solidFill>
                <a:latin typeface="新細明體" panose="02020500000000000000" pitchFamily="18" charset="-120"/>
                <a:ea typeface="新細明體" panose="02020500000000000000" pitchFamily="18" charset="-120"/>
              </a:rPr>
              <a:t>學生在校（園）學習及生活需求，提供下列支持服務：</a:t>
            </a:r>
          </a:p>
          <a:p>
            <a:pPr>
              <a:lnSpc>
                <a:spcPct val="80000"/>
              </a:lnSpc>
              <a:spcBef>
                <a:spcPts val="575"/>
              </a:spcBef>
              <a:buSzPct val="85000"/>
              <a:buNone/>
            </a:pPr>
            <a:r>
              <a:rPr lang="zh-TW" altLang="en-US" sz="2000" dirty="0">
                <a:solidFill>
                  <a:srgbClr val="FF00FF"/>
                </a:solidFill>
                <a:latin typeface="新細明體" panose="02020500000000000000" pitchFamily="18" charset="-120"/>
                <a:ea typeface="新細明體" panose="02020500000000000000" pitchFamily="18" charset="-120"/>
              </a:rPr>
              <a:t>      </a:t>
            </a:r>
            <a:r>
              <a:rPr lang="zh-TW" altLang="en-US" sz="2000" dirty="0" smtClean="0">
                <a:solidFill>
                  <a:srgbClr val="FF00FF"/>
                </a:solidFill>
                <a:latin typeface="新細明體" panose="02020500000000000000" pitchFamily="18" charset="-120"/>
                <a:ea typeface="新細明體" panose="02020500000000000000" pitchFamily="18" charset="-120"/>
              </a:rPr>
              <a:t>　 </a:t>
            </a:r>
            <a:r>
              <a:rPr lang="zh-TW" altLang="en-US" sz="2000" dirty="0">
                <a:solidFill>
                  <a:srgbClr val="990000"/>
                </a:solidFill>
                <a:latin typeface="新細明體" panose="02020500000000000000" pitchFamily="18" charset="-120"/>
                <a:ea typeface="新細明體" panose="02020500000000000000" pitchFamily="18" charset="-120"/>
              </a:rPr>
              <a:t>一、教育輔助器材。</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二</a:t>
            </a:r>
            <a:r>
              <a:rPr lang="zh-TW" altLang="en-US" sz="2000" dirty="0">
                <a:solidFill>
                  <a:srgbClr val="990000"/>
                </a:solidFill>
                <a:latin typeface="新細明體" panose="02020500000000000000" pitchFamily="18" charset="-120"/>
                <a:ea typeface="新細明體" panose="02020500000000000000" pitchFamily="18" charset="-120"/>
              </a:rPr>
              <a:t>、適性教材。</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三</a:t>
            </a:r>
            <a:r>
              <a:rPr lang="zh-TW" altLang="en-US" sz="2000" dirty="0">
                <a:solidFill>
                  <a:srgbClr val="990000"/>
                </a:solidFill>
                <a:latin typeface="新細明體" panose="02020500000000000000" pitchFamily="18" charset="-120"/>
                <a:ea typeface="新細明體" panose="02020500000000000000" pitchFamily="18" charset="-120"/>
              </a:rPr>
              <a:t>、學習及生活人力協助。</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四</a:t>
            </a:r>
            <a:r>
              <a:rPr lang="zh-TW" altLang="en-US" sz="2000" dirty="0">
                <a:solidFill>
                  <a:srgbClr val="990000"/>
                </a:solidFill>
                <a:latin typeface="新細明體" panose="02020500000000000000" pitchFamily="18" charset="-120"/>
                <a:ea typeface="新細明體" panose="02020500000000000000" pitchFamily="18" charset="-120"/>
              </a:rPr>
              <a:t>、復健服務。</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五</a:t>
            </a:r>
            <a:r>
              <a:rPr lang="zh-TW" altLang="en-US" sz="2000" dirty="0">
                <a:solidFill>
                  <a:srgbClr val="990000"/>
                </a:solidFill>
                <a:latin typeface="新細明體" panose="02020500000000000000" pitchFamily="18" charset="-120"/>
                <a:ea typeface="新細明體" panose="02020500000000000000" pitchFamily="18" charset="-120"/>
              </a:rPr>
              <a:t>、家庭支持服務。</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六</a:t>
            </a:r>
            <a:r>
              <a:rPr lang="zh-TW" altLang="en-US" sz="2000" dirty="0">
                <a:solidFill>
                  <a:srgbClr val="990000"/>
                </a:solidFill>
                <a:latin typeface="新細明體" panose="02020500000000000000" pitchFamily="18" charset="-120"/>
                <a:ea typeface="新細明體" panose="02020500000000000000" pitchFamily="18" charset="-120"/>
              </a:rPr>
              <a:t>、校園無障礙環境。</a:t>
            </a:r>
          </a:p>
          <a:p>
            <a:pPr>
              <a:lnSpc>
                <a:spcPct val="80000"/>
              </a:lnSpc>
              <a:spcBef>
                <a:spcPts val="575"/>
              </a:spcBef>
              <a:buSzPct val="85000"/>
              <a:buNone/>
            </a:pPr>
            <a:r>
              <a:rPr lang="zh-TW" altLang="en-US" sz="2000" dirty="0">
                <a:solidFill>
                  <a:srgbClr val="990000"/>
                </a:solidFill>
                <a:latin typeface="新細明體" panose="02020500000000000000" pitchFamily="18" charset="-120"/>
                <a:ea typeface="新細明體" panose="02020500000000000000" pitchFamily="18" charset="-120"/>
              </a:rPr>
              <a:t>       </a:t>
            </a:r>
            <a:r>
              <a:rPr lang="zh-TW" altLang="en-US" sz="2000" dirty="0" smtClean="0">
                <a:solidFill>
                  <a:srgbClr val="990000"/>
                </a:solidFill>
                <a:latin typeface="新細明體" panose="02020500000000000000" pitchFamily="18" charset="-120"/>
                <a:ea typeface="新細明體" panose="02020500000000000000" pitchFamily="18" charset="-120"/>
              </a:rPr>
              <a:t>　七</a:t>
            </a:r>
            <a:r>
              <a:rPr lang="zh-TW" altLang="en-US" sz="2000" dirty="0">
                <a:solidFill>
                  <a:srgbClr val="990000"/>
                </a:solidFill>
                <a:latin typeface="新細明體" panose="02020500000000000000" pitchFamily="18" charset="-120"/>
                <a:ea typeface="新細明體" panose="02020500000000000000" pitchFamily="18" charset="-120"/>
              </a:rPr>
              <a:t>、其他支持服務</a:t>
            </a:r>
            <a:r>
              <a:rPr lang="zh-TW" altLang="en-US" sz="2000" dirty="0" smtClean="0">
                <a:solidFill>
                  <a:srgbClr val="990000"/>
                </a:solidFill>
                <a:latin typeface="新細明體" panose="02020500000000000000" pitchFamily="18" charset="-120"/>
                <a:ea typeface="新細明體" panose="02020500000000000000" pitchFamily="18" charset="-120"/>
              </a:rPr>
              <a:t>。</a:t>
            </a:r>
            <a:r>
              <a:rPr lang="zh-TW" altLang="en-US" sz="2400" b="1" dirty="0">
                <a:solidFill>
                  <a:srgbClr val="964305">
                    <a:lumMod val="50000"/>
                  </a:srgb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（子法</a:t>
            </a:r>
            <a:r>
              <a:rPr lang="en-US" altLang="zh-TW" sz="2400" b="1" dirty="0">
                <a:solidFill>
                  <a:srgbClr val="964305">
                    <a:lumMod val="50000"/>
                  </a:srgb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1</a:t>
            </a:r>
            <a:r>
              <a:rPr lang="zh-TW" altLang="en-US" sz="2400" b="1" dirty="0">
                <a:solidFill>
                  <a:srgbClr val="964305">
                    <a:lumMod val="50000"/>
                  </a:srgb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zh-TW" altLang="en-US" sz="2000" dirty="0">
              <a:solidFill>
                <a:srgbClr val="990000"/>
              </a:solidFill>
              <a:latin typeface="新細明體" panose="02020500000000000000" pitchFamily="18" charset="-120"/>
              <a:ea typeface="新細明體" panose="02020500000000000000" pitchFamily="18" charset="-120"/>
            </a:endParaRPr>
          </a:p>
          <a:p>
            <a:pPr>
              <a:lnSpc>
                <a:spcPct val="80000"/>
              </a:lnSpc>
              <a:spcBef>
                <a:spcPts val="575"/>
              </a:spcBef>
              <a:buSzPct val="85000"/>
              <a:buNone/>
            </a:pPr>
            <a:r>
              <a:rPr lang="zh-TW" altLang="en-US" sz="2000" dirty="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身心</a:t>
            </a:r>
            <a:r>
              <a:rPr lang="zh-TW" altLang="en-US" sz="2000" dirty="0">
                <a:solidFill>
                  <a:srgbClr val="0000FF"/>
                </a:solidFill>
                <a:latin typeface="新細明體" panose="02020500000000000000" pitchFamily="18" charset="-120"/>
                <a:ea typeface="新細明體" panose="02020500000000000000" pitchFamily="18" charset="-120"/>
              </a:rPr>
              <a:t>障礙學生無法自行上下學者，由各主管機關免費</a:t>
            </a:r>
            <a:r>
              <a:rPr lang="zh-TW" altLang="en-US" sz="2000" dirty="0" smtClean="0">
                <a:solidFill>
                  <a:srgbClr val="0000FF"/>
                </a:solidFill>
                <a:latin typeface="新細明體" panose="02020500000000000000" pitchFamily="18" charset="-120"/>
                <a:ea typeface="新細明體" panose="02020500000000000000" pitchFamily="18" charset="-120"/>
              </a:rPr>
              <a:t>提供</a:t>
            </a:r>
            <a:endParaRPr lang="en-US" altLang="zh-TW" sz="2000" dirty="0" smtClean="0">
              <a:solidFill>
                <a:srgbClr val="0000FF"/>
              </a:solidFill>
              <a:latin typeface="新細明體" panose="02020500000000000000" pitchFamily="18" charset="-120"/>
              <a:ea typeface="新細明體" panose="02020500000000000000" pitchFamily="18" charset="-120"/>
            </a:endParaRPr>
          </a:p>
          <a:p>
            <a:pPr>
              <a:lnSpc>
                <a:spcPct val="80000"/>
              </a:lnSpc>
              <a:spcBef>
                <a:spcPts val="575"/>
              </a:spcBef>
              <a:buSzPct val="85000"/>
              <a:buNone/>
            </a:pPr>
            <a:r>
              <a:rPr lang="zh-TW" altLang="en-US" sz="2000" dirty="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FF0000"/>
                </a:solidFill>
                <a:latin typeface="新細明體" panose="02020500000000000000" pitchFamily="18" charset="-120"/>
                <a:ea typeface="新細明體" panose="02020500000000000000" pitchFamily="18" charset="-120"/>
              </a:rPr>
              <a:t>交通工具</a:t>
            </a:r>
            <a:r>
              <a:rPr lang="zh-TW" altLang="en-US" sz="2000" dirty="0">
                <a:solidFill>
                  <a:srgbClr val="0000FF"/>
                </a:solidFill>
                <a:latin typeface="新細明體" panose="02020500000000000000" pitchFamily="18" charset="-120"/>
                <a:ea typeface="新細明體" panose="02020500000000000000" pitchFamily="18" charset="-120"/>
              </a:rPr>
              <a:t>；確有困難提供者，補助其</a:t>
            </a:r>
            <a:r>
              <a:rPr lang="zh-TW" altLang="en-US" sz="2000" dirty="0">
                <a:solidFill>
                  <a:srgbClr val="FF0000"/>
                </a:solidFill>
                <a:latin typeface="新細明體" panose="02020500000000000000" pitchFamily="18" charset="-120"/>
                <a:ea typeface="新細明體" panose="02020500000000000000" pitchFamily="18" charset="-120"/>
              </a:rPr>
              <a:t>交通費</a:t>
            </a:r>
            <a:r>
              <a:rPr lang="zh-TW" altLang="en-US" sz="2000" dirty="0">
                <a:solidFill>
                  <a:srgbClr val="0000FF"/>
                </a:solidFill>
                <a:latin typeface="新細明體" panose="02020500000000000000" pitchFamily="18" charset="-120"/>
                <a:ea typeface="新細明體" panose="02020500000000000000" pitchFamily="18" charset="-120"/>
              </a:rPr>
              <a:t>；其實施</a:t>
            </a:r>
            <a:r>
              <a:rPr lang="zh-TW" altLang="en-US" sz="2000" dirty="0" smtClean="0">
                <a:solidFill>
                  <a:srgbClr val="0000FF"/>
                </a:solidFill>
                <a:latin typeface="新細明體" panose="02020500000000000000" pitchFamily="18" charset="-120"/>
                <a:ea typeface="新細明體" panose="02020500000000000000" pitchFamily="18" charset="-120"/>
              </a:rPr>
              <a:t>辦法</a:t>
            </a:r>
            <a:endParaRPr lang="en-US" altLang="zh-TW" sz="2000" dirty="0" smtClean="0">
              <a:solidFill>
                <a:srgbClr val="0000FF"/>
              </a:solidFill>
              <a:latin typeface="新細明體" panose="02020500000000000000" pitchFamily="18" charset="-120"/>
              <a:ea typeface="新細明體" panose="02020500000000000000" pitchFamily="18" charset="-120"/>
            </a:endParaRPr>
          </a:p>
          <a:p>
            <a:pPr>
              <a:lnSpc>
                <a:spcPct val="80000"/>
              </a:lnSpc>
              <a:spcBef>
                <a:spcPts val="575"/>
              </a:spcBef>
              <a:buSzPct val="85000"/>
              <a:buNone/>
            </a:pPr>
            <a:r>
              <a:rPr lang="zh-TW" altLang="en-US" sz="2000" dirty="0">
                <a:solidFill>
                  <a:srgbClr val="0000FF"/>
                </a:solidFill>
                <a:latin typeface="新細明體" panose="02020500000000000000" pitchFamily="18" charset="-120"/>
                <a:ea typeface="新細明體" panose="02020500000000000000" pitchFamily="18" charset="-120"/>
              </a:rPr>
              <a:t>　</a:t>
            </a:r>
            <a:r>
              <a:rPr lang="zh-TW" altLang="en-US" sz="2000" dirty="0" smtClean="0">
                <a:solidFill>
                  <a:srgbClr val="0000FF"/>
                </a:solidFill>
                <a:latin typeface="新細明體" panose="02020500000000000000" pitchFamily="18" charset="-120"/>
                <a:ea typeface="新細明體" panose="02020500000000000000" pitchFamily="18" charset="-120"/>
              </a:rPr>
              <a:t>　　及</a:t>
            </a:r>
            <a:r>
              <a:rPr lang="zh-TW" altLang="en-US" sz="2000" dirty="0">
                <a:solidFill>
                  <a:srgbClr val="0000FF"/>
                </a:solidFill>
                <a:latin typeface="新細明體" panose="02020500000000000000" pitchFamily="18" charset="-120"/>
                <a:ea typeface="新細明體" panose="02020500000000000000" pitchFamily="18" charset="-120"/>
              </a:rPr>
              <a:t>自治法規，由各主管機關定之</a:t>
            </a:r>
            <a:r>
              <a:rPr lang="zh-TW" altLang="en-US" sz="2000" dirty="0" smtClean="0">
                <a:solidFill>
                  <a:srgbClr val="0000FF"/>
                </a:solidFill>
                <a:latin typeface="新細明體" panose="02020500000000000000" pitchFamily="18" charset="-120"/>
                <a:ea typeface="新細明體" panose="02020500000000000000" pitchFamily="18" charset="-120"/>
              </a:rPr>
              <a:t>。」</a:t>
            </a:r>
            <a:endParaRPr lang="zh-TW" altLang="en-US" sz="2400" dirty="0" smtClean="0">
              <a:solidFill>
                <a:schemeClr val="accent5">
                  <a:lumMod val="50000"/>
                </a:schemeClr>
              </a:solidFill>
              <a:latin typeface="新細明體" panose="02020500000000000000" pitchFamily="18" charset="-120"/>
              <a:ea typeface="新細明體" panose="02020500000000000000" pitchFamily="18" charset="-120"/>
            </a:endParaRPr>
          </a:p>
          <a:p>
            <a:pPr marL="82550" indent="0">
              <a:buNone/>
            </a:pP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en-US" altLang="zh-TW"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2</a:t>
            </a: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a:t>
            </a:r>
            <a:r>
              <a:rPr lang="zh-TW" altLang="en-US" sz="24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應依身心障礙學生在校</a:t>
            </a: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學習需求，提供</a:t>
            </a:r>
            <a:endParaRPr lang="en-US" altLang="zh-TW"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marL="82550" indent="0">
              <a:buNone/>
            </a:pPr>
            <a:r>
              <a:rPr lang="zh-TW" altLang="en-US" sz="24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a:t>
            </a:r>
            <a:r>
              <a:rPr lang="zh-TW" altLang="en-US" sz="2400" b="1" dirty="0" smtClean="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法定考試服務。</a:t>
            </a:r>
            <a:r>
              <a:rPr lang="zh-TW" altLang="en-US" sz="2400" b="1" dirty="0">
                <a:solidFill>
                  <a:schemeClr val="accent5">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（子</a:t>
            </a:r>
            <a:r>
              <a:rPr lang="zh-TW" altLang="en-US" sz="2400" b="1" dirty="0" smtClean="0">
                <a:solidFill>
                  <a:schemeClr val="accent5">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法</a:t>
            </a:r>
            <a:r>
              <a:rPr lang="en-US" altLang="zh-TW" sz="2400" b="1" dirty="0" smtClean="0">
                <a:solidFill>
                  <a:schemeClr val="accent5">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2</a:t>
            </a:r>
            <a:r>
              <a:rPr lang="zh-TW" altLang="en-US" sz="2400" b="1" dirty="0" smtClean="0">
                <a:solidFill>
                  <a:schemeClr val="accent5">
                    <a:lumMod val="50000"/>
                  </a:schemeClr>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a:t>
            </a:r>
            <a:endParaRPr lang="zh-TW" altLang="en-US" sz="2400" b="1" dirty="0">
              <a:solidFill>
                <a:srgbClr val="C0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a:lnSpc>
                <a:spcPct val="80000"/>
              </a:lnSpc>
              <a:spcBef>
                <a:spcPts val="575"/>
              </a:spcBef>
              <a:buSzPct val="85000"/>
              <a:buNone/>
            </a:pPr>
            <a:r>
              <a:rPr lang="zh-TW" altLang="en-US" sz="2400" dirty="0" smtClean="0">
                <a:solidFill>
                  <a:srgbClr val="C00000"/>
                </a:solidFill>
                <a:latin typeface="新細明體" panose="02020500000000000000" pitchFamily="18" charset="-120"/>
                <a:ea typeface="新細明體" panose="02020500000000000000" pitchFamily="18" charset="-120"/>
              </a:rPr>
              <a:t>     </a:t>
            </a:r>
            <a:endParaRPr lang="zh-TW" altLang="en-US" sz="2400" dirty="0">
              <a:solidFill>
                <a:srgbClr val="C00000"/>
              </a:solidFill>
            </a:endParaRPr>
          </a:p>
        </p:txBody>
      </p:sp>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58</a:t>
            </a:fld>
            <a:endParaRPr lang="zh-TW" altLang="en-US"/>
          </a:p>
        </p:txBody>
      </p:sp>
    </p:spTree>
    <p:extLst>
      <p:ext uri="{BB962C8B-B14F-4D97-AF65-F5344CB8AC3E}">
        <p14:creationId xmlns:p14="http://schemas.microsoft.com/office/powerpoint/2010/main" val="13038701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1"/>
          <p:cNvSpPr>
            <a:spLocks noChangeArrowheads="1"/>
          </p:cNvSpPr>
          <p:nvPr>
            <p:custDataLst>
              <p:tags r:id="rId2"/>
            </p:custDataLst>
          </p:nvPr>
        </p:nvSpPr>
        <p:spPr bwMode="auto">
          <a:xfrm>
            <a:off x="1115616" y="1700808"/>
            <a:ext cx="7920879" cy="3600986"/>
          </a:xfrm>
          <a:prstGeom prst="rect">
            <a:avLst/>
          </a:prstGeom>
          <a:solidFill>
            <a:schemeClr val="accent4">
              <a:lumMod val="20000"/>
              <a:lumOff val="80000"/>
            </a:schemeClr>
          </a:solidFill>
          <a:ln>
            <a:solidFill>
              <a:schemeClr val="accent4">
                <a:lumMod val="75000"/>
              </a:schemeClr>
            </a:solidFill>
          </a:ln>
        </p:spPr>
        <p:txBody>
          <a:bodyPr wrap="square">
            <a:spAutoFit/>
          </a:bodyPr>
          <a:lstStyle>
            <a:lvl1pPr>
              <a:defRPr>
                <a:solidFill>
                  <a:schemeClr val="tx1"/>
                </a:solidFill>
                <a:latin typeface="Arial" charset="0"/>
                <a:ea typeface="標楷體" pitchFamily="65" charset="-120"/>
              </a:defRPr>
            </a:lvl1pPr>
            <a:lvl2pPr marL="742950" indent="-285750">
              <a:defRPr>
                <a:solidFill>
                  <a:schemeClr val="tx1"/>
                </a:solidFill>
                <a:latin typeface="Arial" charset="0"/>
                <a:ea typeface="標楷體" pitchFamily="65" charset="-120"/>
              </a:defRPr>
            </a:lvl2pPr>
            <a:lvl3pPr marL="1143000" indent="-228600">
              <a:defRPr>
                <a:solidFill>
                  <a:schemeClr val="tx1"/>
                </a:solidFill>
                <a:latin typeface="Arial" charset="0"/>
                <a:ea typeface="標楷體" pitchFamily="65" charset="-120"/>
              </a:defRPr>
            </a:lvl3pPr>
            <a:lvl4pPr marL="1600200" indent="-228600">
              <a:defRPr>
                <a:solidFill>
                  <a:schemeClr val="tx1"/>
                </a:solidFill>
                <a:latin typeface="Arial" charset="0"/>
                <a:ea typeface="標楷體" pitchFamily="65" charset="-120"/>
              </a:defRPr>
            </a:lvl4pPr>
            <a:lvl5pPr marL="2057400" indent="-228600">
              <a:defRPr>
                <a:solidFill>
                  <a:schemeClr val="tx1"/>
                </a:solidFill>
                <a:latin typeface="Arial" charset="0"/>
                <a:ea typeface="標楷體" pitchFamily="65" charset="-120"/>
              </a:defRPr>
            </a:lvl5pPr>
            <a:lvl6pPr marL="2514600" indent="-228600" eaLnBrk="0" fontAlgn="base" hangingPunct="0">
              <a:spcBef>
                <a:spcPct val="0"/>
              </a:spcBef>
              <a:spcAft>
                <a:spcPct val="0"/>
              </a:spcAft>
              <a:defRPr>
                <a:solidFill>
                  <a:schemeClr val="tx1"/>
                </a:solidFill>
                <a:latin typeface="Arial" charset="0"/>
                <a:ea typeface="標楷體" pitchFamily="65" charset="-120"/>
              </a:defRPr>
            </a:lvl6pPr>
            <a:lvl7pPr marL="2971800" indent="-228600" eaLnBrk="0" fontAlgn="base" hangingPunct="0">
              <a:spcBef>
                <a:spcPct val="0"/>
              </a:spcBef>
              <a:spcAft>
                <a:spcPct val="0"/>
              </a:spcAft>
              <a:defRPr>
                <a:solidFill>
                  <a:schemeClr val="tx1"/>
                </a:solidFill>
                <a:latin typeface="Arial" charset="0"/>
                <a:ea typeface="標楷體" pitchFamily="65" charset="-120"/>
              </a:defRPr>
            </a:lvl7pPr>
            <a:lvl8pPr marL="3429000" indent="-228600" eaLnBrk="0" fontAlgn="base" hangingPunct="0">
              <a:spcBef>
                <a:spcPct val="0"/>
              </a:spcBef>
              <a:spcAft>
                <a:spcPct val="0"/>
              </a:spcAft>
              <a:defRPr>
                <a:solidFill>
                  <a:schemeClr val="tx1"/>
                </a:solidFill>
                <a:latin typeface="Arial" charset="0"/>
                <a:ea typeface="標楷體" pitchFamily="65" charset="-120"/>
              </a:defRPr>
            </a:lvl8pPr>
            <a:lvl9pPr marL="3886200" indent="-228600" eaLnBrk="0" fontAlgn="base" hangingPunct="0">
              <a:spcBef>
                <a:spcPct val="0"/>
              </a:spcBef>
              <a:spcAft>
                <a:spcPct val="0"/>
              </a:spcAft>
              <a:defRPr>
                <a:solidFill>
                  <a:schemeClr val="tx1"/>
                </a:solidFill>
                <a:latin typeface="Arial" charset="0"/>
                <a:ea typeface="標楷體" pitchFamily="65" charset="-120"/>
              </a:defRPr>
            </a:lvl9pPr>
          </a:lstStyle>
          <a:p>
            <a:pPr algn="ctr" eaLnBrk="1" hangingPunct="1"/>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子法</a:t>
            </a:r>
            <a:r>
              <a:rPr lang="en-US" altLang="zh-TW"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1</a:t>
            </a: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：學校提供</a:t>
            </a:r>
            <a:r>
              <a:rPr lang="zh-TW" altLang="en-US" sz="28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身心障礙學生七項法定支持</a:t>
            </a: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服務</a:t>
            </a:r>
            <a:endParaRPr lang="en-US" altLang="zh-TW"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lvl="0" algn="ctr"/>
            <a:endParaRPr kumimoji="0" lang="en-US" altLang="zh-TW" sz="4800" b="1" dirty="0" smtClean="0">
              <a:solidFill>
                <a:srgbClr val="FF0000"/>
              </a:solidFill>
              <a:effectLst>
                <a:outerShdw blurRad="38100" dist="38100" dir="2700000" algn="tl">
                  <a:srgbClr val="000000">
                    <a:alpha val="43137"/>
                  </a:srgbClr>
                </a:outerShdw>
              </a:effectLst>
              <a:latin typeface="Calibri" pitchFamily="34" charset="0"/>
              <a:ea typeface="新細明體" pitchFamily="18" charset="-120"/>
            </a:endParaRPr>
          </a:p>
          <a:p>
            <a:pPr lvl="0" algn="ctr"/>
            <a:r>
              <a:rPr kumimoji="0" lang="zh-TW" altLang="zh-TW" sz="4800" b="1" dirty="0" smtClean="0">
                <a:solidFill>
                  <a:srgbClr val="FF0000"/>
                </a:solidFill>
                <a:effectLst>
                  <a:outerShdw blurRad="38100" dist="38100" dir="2700000" algn="tl">
                    <a:srgbClr val="000000">
                      <a:alpha val="43137"/>
                    </a:srgbClr>
                  </a:outerShdw>
                </a:effectLst>
                <a:latin typeface="Calibri" pitchFamily="34" charset="0"/>
                <a:ea typeface="新細明體" pitchFamily="18" charset="-120"/>
              </a:rPr>
              <a:t>身心</a:t>
            </a:r>
            <a:r>
              <a:rPr kumimoji="0" lang="zh-TW" altLang="zh-TW" sz="4800" b="1" dirty="0">
                <a:solidFill>
                  <a:srgbClr val="FF0000"/>
                </a:solidFill>
                <a:effectLst>
                  <a:outerShdw blurRad="38100" dist="38100" dir="2700000" algn="tl">
                    <a:srgbClr val="000000">
                      <a:alpha val="43137"/>
                    </a:srgbClr>
                  </a:outerShdw>
                </a:effectLst>
                <a:latin typeface="Calibri" pitchFamily="34" charset="0"/>
                <a:ea typeface="新細明體" pitchFamily="18" charset="-120"/>
              </a:rPr>
              <a:t>障礙學生支持服務辦法</a:t>
            </a:r>
            <a:endParaRPr kumimoji="0" lang="zh-TW" altLang="en-US" sz="4800" b="1" dirty="0">
              <a:solidFill>
                <a:prstClr val="black"/>
              </a:solidFill>
              <a:effectLst>
                <a:outerShdw blurRad="38100" dist="38100" dir="2700000" algn="tl">
                  <a:srgbClr val="000000">
                    <a:alpha val="43137"/>
                  </a:srgbClr>
                </a:outerShdw>
              </a:effectLst>
              <a:latin typeface="Calibri" pitchFamily="34" charset="0"/>
              <a:ea typeface="新細明體" pitchFamily="18" charset="-120"/>
            </a:endParaRPr>
          </a:p>
          <a:p>
            <a:pPr lvl="0" algn="ctr"/>
            <a:endParaRPr kumimoji="0" lang="en-US" altLang="zh-TW" sz="3200" b="1" dirty="0" smtClean="0">
              <a:solidFill>
                <a:prstClr val="black"/>
              </a:solidFill>
              <a:latin typeface="Calibri" pitchFamily="34" charset="0"/>
              <a:ea typeface="新細明體" pitchFamily="18" charset="-120"/>
            </a:endParaRPr>
          </a:p>
          <a:p>
            <a:pPr lvl="0" algn="ctr"/>
            <a:r>
              <a:rPr kumimoji="0" lang="en-US" altLang="zh-TW" sz="2400" b="1" dirty="0" smtClean="0">
                <a:solidFill>
                  <a:prstClr val="black"/>
                </a:solidFill>
                <a:latin typeface="Calibri" pitchFamily="34" charset="0"/>
                <a:ea typeface="新細明體" pitchFamily="18" charset="-120"/>
              </a:rPr>
              <a:t>2013</a:t>
            </a:r>
            <a:r>
              <a:rPr kumimoji="0" lang="zh-TW" altLang="en-US" sz="2400" b="1" dirty="0" smtClean="0">
                <a:solidFill>
                  <a:prstClr val="black"/>
                </a:solidFill>
                <a:latin typeface="Calibri" pitchFamily="34" charset="0"/>
                <a:ea typeface="新細明體" pitchFamily="18" charset="-120"/>
              </a:rPr>
              <a:t>年</a:t>
            </a:r>
            <a:r>
              <a:rPr kumimoji="0" lang="en-US" altLang="zh-TW" sz="2400" b="1" dirty="0">
                <a:solidFill>
                  <a:prstClr val="black"/>
                </a:solidFill>
                <a:latin typeface="Calibri" pitchFamily="34" charset="0"/>
                <a:ea typeface="新細明體" pitchFamily="18" charset="-120"/>
              </a:rPr>
              <a:t>9</a:t>
            </a:r>
            <a:r>
              <a:rPr kumimoji="0" lang="zh-TW" altLang="en-US" sz="2400" b="1" dirty="0">
                <a:solidFill>
                  <a:prstClr val="black"/>
                </a:solidFill>
                <a:latin typeface="Calibri" pitchFamily="34" charset="0"/>
                <a:ea typeface="新細明體" pitchFamily="18" charset="-120"/>
              </a:rPr>
              <a:t>月</a:t>
            </a:r>
            <a:r>
              <a:rPr kumimoji="0" lang="en-US" altLang="zh-TW" sz="2400" b="1" dirty="0">
                <a:solidFill>
                  <a:prstClr val="black"/>
                </a:solidFill>
                <a:latin typeface="Calibri" pitchFamily="34" charset="0"/>
                <a:ea typeface="新細明體" pitchFamily="18" charset="-120"/>
              </a:rPr>
              <a:t>27</a:t>
            </a:r>
            <a:r>
              <a:rPr kumimoji="0" lang="zh-TW" altLang="en-US" sz="2400" b="1" dirty="0">
                <a:solidFill>
                  <a:prstClr val="black"/>
                </a:solidFill>
                <a:latin typeface="Calibri" pitchFamily="34" charset="0"/>
                <a:ea typeface="新細明體" pitchFamily="18" charset="-120"/>
              </a:rPr>
              <a:t>日</a:t>
            </a:r>
          </a:p>
          <a:p>
            <a:pPr lvl="0" algn="ctr"/>
            <a:r>
              <a:rPr kumimoji="0" lang="zh-TW" altLang="en-US" sz="2400" b="1" dirty="0">
                <a:solidFill>
                  <a:prstClr val="black"/>
                </a:solidFill>
                <a:latin typeface="Calibri" pitchFamily="34" charset="0"/>
                <a:ea typeface="新細明體" pitchFamily="18" charset="-120"/>
              </a:rPr>
              <a:t>教育部臺教學（四）字第 </a:t>
            </a:r>
            <a:r>
              <a:rPr kumimoji="0" lang="en-US" altLang="zh-TW" sz="2400" b="1" dirty="0">
                <a:solidFill>
                  <a:prstClr val="black"/>
                </a:solidFill>
                <a:latin typeface="Calibri" pitchFamily="34" charset="0"/>
                <a:ea typeface="新細明體" pitchFamily="18" charset="-120"/>
              </a:rPr>
              <a:t>102013981 8B </a:t>
            </a:r>
            <a:r>
              <a:rPr kumimoji="0" lang="zh-TW" altLang="en-US" sz="2400" b="1" dirty="0">
                <a:solidFill>
                  <a:prstClr val="black"/>
                </a:solidFill>
                <a:latin typeface="Calibri" pitchFamily="34" charset="0"/>
                <a:ea typeface="新細明體" pitchFamily="18" charset="-120"/>
              </a:rPr>
              <a:t>號令</a:t>
            </a:r>
          </a:p>
          <a:p>
            <a:pPr lvl="0" algn="ctr"/>
            <a:r>
              <a:rPr kumimoji="0" lang="zh-TW" altLang="en-US" sz="2400" b="1" dirty="0">
                <a:solidFill>
                  <a:prstClr val="black"/>
                </a:solidFill>
                <a:latin typeface="Calibri" pitchFamily="34" charset="0"/>
                <a:ea typeface="新細明體" pitchFamily="18" charset="-120"/>
              </a:rPr>
              <a:t>修正發布</a:t>
            </a:r>
            <a:r>
              <a:rPr kumimoji="0" lang="zh-TW" altLang="en-US" sz="2400" dirty="0">
                <a:solidFill>
                  <a:prstClr val="black"/>
                </a:solidFill>
                <a:latin typeface="Calibri" pitchFamily="34" charset="0"/>
                <a:ea typeface="新細明體" pitchFamily="18" charset="-120"/>
              </a:rPr>
              <a:t> </a:t>
            </a:r>
            <a:endParaRPr kumimoji="0" lang="en-US" altLang="zh-TW" sz="2400" b="1" dirty="0">
              <a:solidFill>
                <a:srgbClr val="FF0000"/>
              </a:solidFill>
              <a:latin typeface="Calibri" pitchFamily="34" charset="0"/>
              <a:ea typeface="新細明體" pitchFamily="18" charset="-120"/>
            </a:endParaRPr>
          </a:p>
        </p:txBody>
      </p:sp>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59</a:t>
            </a:fld>
            <a:endParaRPr lang="zh-TW" altLang="en-US"/>
          </a:p>
        </p:txBody>
      </p:sp>
    </p:spTree>
    <p:custDataLst>
      <p:tags r:id="rId1"/>
    </p:custDataLst>
    <p:extLst>
      <p:ext uri="{BB962C8B-B14F-4D97-AF65-F5344CB8AC3E}">
        <p14:creationId xmlns:p14="http://schemas.microsoft.com/office/powerpoint/2010/main" val="1814991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p:cNvSpPr>
          <p:nvPr>
            <p:ph type="body" idx="1"/>
          </p:nvPr>
        </p:nvSpPr>
        <p:spPr>
          <a:xfrm>
            <a:off x="889695" y="661738"/>
            <a:ext cx="7772400" cy="5575573"/>
          </a:xfrm>
        </p:spPr>
        <p:txBody>
          <a:bodyPr/>
          <a:lstStyle/>
          <a:p>
            <a:endParaRPr lang="zh-TW" altLang="en-US" dirty="0" smtClean="0"/>
          </a:p>
          <a:p>
            <a:pPr marL="0" indent="0">
              <a:buNone/>
            </a:pPr>
            <a:r>
              <a:rPr lang="zh-TW" altLang="en-US" dirty="0" smtClean="0">
                <a:solidFill>
                  <a:srgbClr val="990000"/>
                </a:solidFill>
              </a:rPr>
              <a:t> </a:t>
            </a:r>
          </a:p>
        </p:txBody>
      </p:sp>
      <p:sp>
        <p:nvSpPr>
          <p:cNvPr id="2" name="矩形 1"/>
          <p:cNvSpPr/>
          <p:nvPr/>
        </p:nvSpPr>
        <p:spPr>
          <a:xfrm>
            <a:off x="611560" y="684748"/>
            <a:ext cx="8009656" cy="5637441"/>
          </a:xfrm>
          <a:prstGeom prst="rect">
            <a:avLst/>
          </a:prstGeom>
          <a:solidFill>
            <a:schemeClr val="accent5">
              <a:lumMod val="20000"/>
              <a:lumOff val="80000"/>
            </a:schemeClr>
          </a:solidFill>
          <a:ln w="12700">
            <a:solidFill>
              <a:schemeClr val="accent4">
                <a:lumMod val="50000"/>
              </a:schemeClr>
            </a:solidFill>
          </a:ln>
        </p:spPr>
        <p:txBody>
          <a:bodyPr wrap="square">
            <a:spAutoFit/>
          </a:bodyPr>
          <a:lstStyle/>
          <a:p>
            <a:pPr lvl="0">
              <a:spcBef>
                <a:spcPts val="575"/>
              </a:spcBef>
              <a:buClr>
                <a:srgbClr val="0F6FC6"/>
              </a:buClr>
              <a:buSzPct val="85000"/>
            </a:pPr>
            <a:r>
              <a:rPr kumimoji="0" lang="zh-TW" altLang="en-US" sz="2400" b="1" dirty="0" smtClean="0">
                <a:solidFill>
                  <a:srgbClr val="FF00FF"/>
                </a:solidFill>
                <a:latin typeface="新細明體"/>
                <a:ea typeface="新細明體"/>
              </a:rPr>
              <a:t> </a:t>
            </a:r>
            <a:r>
              <a:rPr kumimoji="0" lang="zh-TW" altLang="en-US" sz="3200" b="1" dirty="0" smtClean="0">
                <a:solidFill>
                  <a:srgbClr val="C00000"/>
                </a:solidFill>
                <a:latin typeface="新細明體"/>
                <a:ea typeface="新細明體"/>
              </a:rPr>
              <a:t>三、釋義</a:t>
            </a:r>
            <a:r>
              <a:rPr kumimoji="0" lang="zh-TW" altLang="en-US" sz="3200" b="1" dirty="0">
                <a:solidFill>
                  <a:srgbClr val="C00000"/>
                </a:solidFill>
                <a:latin typeface="新細明體"/>
                <a:ea typeface="新細明體"/>
              </a:rPr>
              <a:t>：  </a:t>
            </a:r>
            <a:endParaRPr kumimoji="0" lang="en-US" altLang="zh-TW" sz="2400" b="1" dirty="0">
              <a:solidFill>
                <a:srgbClr val="C00000"/>
              </a:solidFill>
              <a:latin typeface="新細明體"/>
              <a:ea typeface="新細明體"/>
            </a:endParaRPr>
          </a:p>
          <a:p>
            <a:pPr lvl="0">
              <a:spcBef>
                <a:spcPts val="575"/>
              </a:spcBef>
              <a:buClr>
                <a:srgbClr val="0F6FC6"/>
              </a:buClr>
              <a:buSzPct val="85000"/>
            </a:pPr>
            <a:r>
              <a:rPr kumimoji="0" lang="zh-TW" altLang="en-US" sz="2400" dirty="0">
                <a:solidFill>
                  <a:srgbClr val="0000FF"/>
                </a:solidFill>
                <a:latin typeface="新細明體"/>
                <a:ea typeface="新細明體"/>
              </a:rPr>
              <a:t>   </a:t>
            </a:r>
            <a:r>
              <a:rPr kumimoji="0" lang="zh-TW" altLang="en-US" sz="2400" dirty="0" smtClean="0">
                <a:solidFill>
                  <a:srgbClr val="0000FF"/>
                </a:solidFill>
                <a:latin typeface="新細明體"/>
                <a:ea typeface="新細明體"/>
              </a:rPr>
              <a:t> </a:t>
            </a:r>
            <a:r>
              <a:rPr kumimoji="0" lang="en-US" altLang="zh-TW" sz="2400" dirty="0">
                <a:solidFill>
                  <a:srgbClr val="0000FF"/>
                </a:solidFill>
                <a:latin typeface="新細明體"/>
                <a:ea typeface="新細明體"/>
              </a:rPr>
              <a:t>1</a:t>
            </a:r>
            <a:r>
              <a:rPr kumimoji="0" lang="zh-TW" altLang="en-US" sz="2400" dirty="0">
                <a:solidFill>
                  <a:srgbClr val="0000FF"/>
                </a:solidFill>
                <a:latin typeface="新細明體"/>
                <a:ea typeface="新細明體"/>
              </a:rPr>
              <a:t>、適用範圍：高級中等以下各教育階段學校。</a:t>
            </a:r>
            <a:endParaRPr kumimoji="0" lang="en-US" altLang="zh-TW" sz="2400" dirty="0">
              <a:solidFill>
                <a:srgbClr val="0000FF"/>
              </a:solidFill>
              <a:latin typeface="新細明體"/>
              <a:ea typeface="新細明體"/>
            </a:endParaRPr>
          </a:p>
          <a:p>
            <a:pPr lvl="0">
              <a:spcBef>
                <a:spcPts val="575"/>
              </a:spcBef>
              <a:buClr>
                <a:srgbClr val="0F6FC6"/>
              </a:buClr>
              <a:buSzPct val="85000"/>
            </a:pPr>
            <a:r>
              <a:rPr kumimoji="0" lang="zh-TW" altLang="en-US" sz="2400" dirty="0">
                <a:solidFill>
                  <a:srgbClr val="990000"/>
                </a:solidFill>
                <a:latin typeface="新細明體"/>
                <a:ea typeface="新細明體"/>
              </a:rPr>
              <a:t>    </a:t>
            </a:r>
            <a:r>
              <a:rPr kumimoji="0" lang="en-US" altLang="zh-TW" sz="2400" dirty="0" smtClean="0">
                <a:solidFill>
                  <a:srgbClr val="FF0000"/>
                </a:solidFill>
                <a:latin typeface="新細明體"/>
                <a:ea typeface="新細明體"/>
              </a:rPr>
              <a:t>2</a:t>
            </a:r>
            <a:r>
              <a:rPr kumimoji="0" lang="zh-TW" altLang="en-US" sz="2400" dirty="0">
                <a:solidFill>
                  <a:srgbClr val="FF0000"/>
                </a:solidFill>
                <a:latin typeface="新細明體"/>
                <a:ea typeface="新細明體"/>
              </a:rPr>
              <a:t>、對象：為每位身心障礙學生訂</a:t>
            </a:r>
            <a:r>
              <a:rPr kumimoji="0" lang="zh-TW" altLang="en-US" sz="2400" dirty="0" smtClean="0">
                <a:solidFill>
                  <a:srgbClr val="FF0000"/>
                </a:solidFill>
                <a:latin typeface="新細明體"/>
                <a:ea typeface="新細明體"/>
              </a:rPr>
              <a:t>定 </a:t>
            </a:r>
            <a:r>
              <a:rPr kumimoji="0" lang="en-US" altLang="zh-TW" sz="2400" dirty="0" smtClean="0">
                <a:solidFill>
                  <a:srgbClr val="FF0000"/>
                </a:solidFill>
                <a:latin typeface="新細明體"/>
                <a:ea typeface="新細明體"/>
              </a:rPr>
              <a:t>IEP</a:t>
            </a:r>
            <a:r>
              <a:rPr kumimoji="0" lang="zh-TW" altLang="en-US" sz="2400" dirty="0" smtClean="0">
                <a:solidFill>
                  <a:srgbClr val="FF0000"/>
                </a:solidFill>
                <a:latin typeface="新細明體"/>
                <a:ea typeface="新細明體"/>
              </a:rPr>
              <a:t> 。</a:t>
            </a:r>
            <a:endParaRPr kumimoji="0" lang="en-US" altLang="zh-TW" sz="2400" dirty="0">
              <a:solidFill>
                <a:srgbClr val="FF0000"/>
              </a:solidFill>
              <a:latin typeface="新細明體"/>
              <a:ea typeface="新細明體"/>
            </a:endParaRPr>
          </a:p>
          <a:p>
            <a:pPr lvl="0">
              <a:spcBef>
                <a:spcPts val="575"/>
              </a:spcBef>
              <a:buClr>
                <a:srgbClr val="0F6FC6"/>
              </a:buClr>
              <a:buSzPct val="85000"/>
            </a:pPr>
            <a:r>
              <a:rPr kumimoji="0" lang="zh-TW" altLang="en-US" sz="2400" dirty="0">
                <a:solidFill>
                  <a:srgbClr val="FF00FF"/>
                </a:solidFill>
                <a:latin typeface="新細明體"/>
                <a:ea typeface="新細明體"/>
              </a:rPr>
              <a:t>  </a:t>
            </a:r>
            <a:r>
              <a:rPr kumimoji="0" lang="zh-TW" altLang="en-US" sz="2400" dirty="0" smtClean="0">
                <a:solidFill>
                  <a:srgbClr val="FF00FF"/>
                </a:solidFill>
                <a:latin typeface="新細明體"/>
                <a:ea typeface="新細明體"/>
              </a:rPr>
              <a:t>  </a:t>
            </a:r>
            <a:r>
              <a:rPr kumimoji="0" lang="en-US" altLang="zh-TW" sz="2400" dirty="0">
                <a:solidFill>
                  <a:srgbClr val="FF00FF"/>
                </a:solidFill>
                <a:latin typeface="新細明體"/>
                <a:ea typeface="新細明體"/>
              </a:rPr>
              <a:t>3</a:t>
            </a:r>
            <a:r>
              <a:rPr kumimoji="0" lang="zh-TW" altLang="en-US" sz="2400" dirty="0">
                <a:solidFill>
                  <a:srgbClr val="FF00FF"/>
                </a:solidFill>
                <a:latin typeface="新細明體"/>
                <a:ea typeface="新細明體"/>
              </a:rPr>
              <a:t>、訂定：團隊合作方式進行</a:t>
            </a:r>
            <a:r>
              <a:rPr kumimoji="0" lang="zh-TW" altLang="en-US" sz="2400" dirty="0" smtClean="0">
                <a:solidFill>
                  <a:srgbClr val="FF00FF"/>
                </a:solidFill>
                <a:latin typeface="新細明體"/>
                <a:ea typeface="新細明體"/>
              </a:rPr>
              <a:t>。</a:t>
            </a:r>
            <a:endParaRPr kumimoji="0" lang="en-US" altLang="zh-TW" sz="2400" dirty="0" smtClean="0">
              <a:solidFill>
                <a:srgbClr val="FF00FF"/>
              </a:solidFill>
              <a:latin typeface="新細明體"/>
              <a:ea typeface="新細明體"/>
            </a:endParaRPr>
          </a:p>
          <a:p>
            <a:pPr lvl="0">
              <a:lnSpc>
                <a:spcPts val="2800"/>
              </a:lnSpc>
            </a:pPr>
            <a:r>
              <a:rPr kumimoji="0" lang="zh-TW" altLang="en-US" sz="2400" dirty="0" smtClean="0">
                <a:solidFill>
                  <a:srgbClr val="990000"/>
                </a:solidFill>
                <a:latin typeface="新細明體"/>
                <a:ea typeface="新細明體"/>
              </a:rPr>
              <a:t>    </a:t>
            </a:r>
            <a:r>
              <a:rPr kumimoji="0" lang="en-US" altLang="zh-TW" sz="2400" dirty="0" smtClean="0">
                <a:solidFill>
                  <a:srgbClr val="990000"/>
                </a:solidFill>
                <a:latin typeface="新細明體"/>
                <a:ea typeface="新細明體"/>
              </a:rPr>
              <a:t>4</a:t>
            </a:r>
            <a:r>
              <a:rPr kumimoji="0" lang="zh-TW" altLang="en-US" sz="2400" dirty="0">
                <a:solidFill>
                  <a:srgbClr val="990000"/>
                </a:solidFill>
                <a:latin typeface="新細明體"/>
                <a:ea typeface="新細明體"/>
              </a:rPr>
              <a:t>、團隊：</a:t>
            </a:r>
            <a:r>
              <a:rPr lang="zh-TW" altLang="zh-TW" sz="2400" dirty="0">
                <a:solidFill>
                  <a:srgbClr val="FF6600"/>
                </a:solidFill>
                <a:latin typeface="+mn-ea"/>
              </a:rPr>
              <a:t>學校</a:t>
            </a:r>
            <a:r>
              <a:rPr lang="zh-TW" altLang="zh-TW" sz="2400" dirty="0" smtClean="0">
                <a:solidFill>
                  <a:srgbClr val="FF6600"/>
                </a:solidFill>
                <a:latin typeface="+mn-ea"/>
              </a:rPr>
              <a:t>行政人員</a:t>
            </a:r>
            <a:r>
              <a:rPr lang="zh-TW" altLang="zh-TW" sz="2400" dirty="0">
                <a:solidFill>
                  <a:srgbClr val="7030A0"/>
                </a:solidFill>
                <a:latin typeface="+mn-ea"/>
              </a:rPr>
              <a:t>、</a:t>
            </a:r>
            <a:r>
              <a:rPr lang="zh-TW" altLang="zh-TW" sz="2400" dirty="0">
                <a:solidFill>
                  <a:srgbClr val="FF6600"/>
                </a:solidFill>
                <a:latin typeface="+mn-ea"/>
              </a:rPr>
              <a:t>特殊教育及相關教師</a:t>
            </a:r>
            <a:r>
              <a:rPr lang="zh-TW" altLang="zh-TW" sz="2400" dirty="0">
                <a:solidFill>
                  <a:srgbClr val="7030A0"/>
                </a:solidFill>
                <a:latin typeface="+mn-ea"/>
              </a:rPr>
              <a:t>、</a:t>
            </a:r>
            <a:r>
              <a:rPr lang="zh-TW" altLang="zh-TW" sz="2400" dirty="0" smtClean="0">
                <a:solidFill>
                  <a:srgbClr val="FF6600"/>
                </a:solidFill>
                <a:latin typeface="+mn-ea"/>
              </a:rPr>
              <a:t>學生</a:t>
            </a:r>
            <a:endParaRPr lang="en-US" altLang="zh-TW" sz="2400" dirty="0" smtClean="0">
              <a:solidFill>
                <a:srgbClr val="FF6600"/>
              </a:solidFill>
              <a:latin typeface="+mn-ea"/>
            </a:endParaRPr>
          </a:p>
          <a:p>
            <a:pPr lvl="0">
              <a:lnSpc>
                <a:spcPts val="2800"/>
              </a:lnSpc>
            </a:pPr>
            <a:r>
              <a:rPr lang="zh-TW" altLang="en-US" sz="2400" dirty="0">
                <a:solidFill>
                  <a:srgbClr val="FF6600"/>
                </a:solidFill>
                <a:latin typeface="+mn-ea"/>
              </a:rPr>
              <a:t> </a:t>
            </a:r>
            <a:r>
              <a:rPr lang="zh-TW" altLang="en-US" sz="2400" dirty="0" smtClean="0">
                <a:solidFill>
                  <a:srgbClr val="FF6600"/>
                </a:solidFill>
                <a:latin typeface="+mn-ea"/>
              </a:rPr>
              <a:t>                    </a:t>
            </a:r>
            <a:r>
              <a:rPr lang="zh-TW" altLang="zh-TW" sz="2400" dirty="0" smtClean="0">
                <a:solidFill>
                  <a:srgbClr val="FF6600"/>
                </a:solidFill>
                <a:latin typeface="+mn-ea"/>
              </a:rPr>
              <a:t>家長</a:t>
            </a:r>
            <a:r>
              <a:rPr lang="zh-TW" altLang="zh-TW" sz="2400" dirty="0">
                <a:solidFill>
                  <a:srgbClr val="990000"/>
                </a:solidFill>
                <a:latin typeface="+mn-ea"/>
              </a:rPr>
              <a:t>；必要時</a:t>
            </a:r>
            <a:r>
              <a:rPr lang="zh-TW" altLang="zh-TW" sz="2400" dirty="0" smtClean="0">
                <a:solidFill>
                  <a:srgbClr val="990000"/>
                </a:solidFill>
                <a:latin typeface="+mn-ea"/>
              </a:rPr>
              <a:t>，得</a:t>
            </a:r>
            <a:r>
              <a:rPr lang="zh-TW" altLang="zh-TW" sz="2400" dirty="0">
                <a:solidFill>
                  <a:srgbClr val="990000"/>
                </a:solidFill>
                <a:latin typeface="+mn-ea"/>
              </a:rPr>
              <a:t>邀請</a:t>
            </a:r>
            <a:r>
              <a:rPr lang="zh-TW" altLang="zh-TW" sz="2400" dirty="0">
                <a:solidFill>
                  <a:srgbClr val="FF00FF"/>
                </a:solidFill>
                <a:latin typeface="+mn-ea"/>
              </a:rPr>
              <a:t>相關專業人員</a:t>
            </a:r>
            <a:r>
              <a:rPr lang="zh-TW" altLang="zh-TW" sz="2400" dirty="0">
                <a:solidFill>
                  <a:srgbClr val="990000"/>
                </a:solidFill>
                <a:latin typeface="+mn-ea"/>
              </a:rPr>
              <a:t>及</a:t>
            </a:r>
            <a:r>
              <a:rPr lang="zh-TW" altLang="zh-TW" sz="2400" dirty="0" smtClean="0">
                <a:solidFill>
                  <a:srgbClr val="FF00FF"/>
                </a:solidFill>
                <a:latin typeface="+mn-ea"/>
              </a:rPr>
              <a:t>學生</a:t>
            </a:r>
            <a:endParaRPr lang="en-US" altLang="zh-TW" sz="2400" dirty="0" smtClean="0">
              <a:solidFill>
                <a:srgbClr val="FF00FF"/>
              </a:solidFill>
              <a:latin typeface="+mn-ea"/>
            </a:endParaRPr>
          </a:p>
          <a:p>
            <a:pPr lvl="0">
              <a:lnSpc>
                <a:spcPts val="2800"/>
              </a:lnSpc>
            </a:pPr>
            <a:r>
              <a:rPr lang="zh-TW" altLang="en-US" sz="2400" dirty="0">
                <a:solidFill>
                  <a:srgbClr val="FF00FF"/>
                </a:solidFill>
                <a:latin typeface="+mn-ea"/>
              </a:rPr>
              <a:t> </a:t>
            </a:r>
            <a:r>
              <a:rPr lang="zh-TW" altLang="en-US" sz="2400" dirty="0" smtClean="0">
                <a:solidFill>
                  <a:srgbClr val="FF00FF"/>
                </a:solidFill>
                <a:latin typeface="+mn-ea"/>
              </a:rPr>
              <a:t>                    </a:t>
            </a:r>
            <a:r>
              <a:rPr lang="zh-TW" altLang="zh-TW" sz="2400" dirty="0" smtClean="0">
                <a:solidFill>
                  <a:srgbClr val="FF00FF"/>
                </a:solidFill>
                <a:latin typeface="+mn-ea"/>
              </a:rPr>
              <a:t>本人</a:t>
            </a:r>
            <a:r>
              <a:rPr lang="zh-TW" altLang="zh-TW" sz="2400" dirty="0">
                <a:solidFill>
                  <a:srgbClr val="990000"/>
                </a:solidFill>
                <a:latin typeface="+mn-ea"/>
              </a:rPr>
              <a:t>參與</a:t>
            </a:r>
            <a:r>
              <a:rPr lang="zh-TW" altLang="zh-TW" sz="2400" dirty="0" smtClean="0">
                <a:solidFill>
                  <a:srgbClr val="990000"/>
                </a:solidFill>
                <a:latin typeface="+mn-ea"/>
              </a:rPr>
              <a:t>，</a:t>
            </a:r>
            <a:r>
              <a:rPr lang="zh-TW" altLang="zh-TW" sz="2400" dirty="0">
                <a:solidFill>
                  <a:srgbClr val="990000"/>
                </a:solidFill>
                <a:latin typeface="+mn-ea"/>
              </a:rPr>
              <a:t>學生家長</a:t>
            </a:r>
            <a:r>
              <a:rPr lang="zh-TW" altLang="zh-TW" sz="2400" dirty="0" smtClean="0">
                <a:solidFill>
                  <a:srgbClr val="990000"/>
                </a:solidFill>
                <a:latin typeface="+mn-ea"/>
              </a:rPr>
              <a:t>亦得</a:t>
            </a:r>
            <a:r>
              <a:rPr lang="zh-TW" altLang="zh-TW" sz="2400" dirty="0">
                <a:solidFill>
                  <a:srgbClr val="990000"/>
                </a:solidFill>
                <a:latin typeface="+mn-ea"/>
              </a:rPr>
              <a:t>邀請</a:t>
            </a:r>
            <a:r>
              <a:rPr lang="zh-TW" altLang="zh-TW" sz="2400" dirty="0">
                <a:solidFill>
                  <a:srgbClr val="FF00FF"/>
                </a:solidFill>
                <a:latin typeface="+mn-ea"/>
              </a:rPr>
              <a:t>相關人員陪同</a:t>
            </a:r>
            <a:r>
              <a:rPr lang="zh-TW" altLang="zh-TW" sz="2400" dirty="0" smtClean="0">
                <a:solidFill>
                  <a:srgbClr val="990000"/>
                </a:solidFill>
                <a:latin typeface="+mn-ea"/>
              </a:rPr>
              <a:t>。</a:t>
            </a:r>
            <a:endParaRPr lang="en-US" altLang="zh-TW" sz="2400" dirty="0" smtClean="0">
              <a:solidFill>
                <a:srgbClr val="990000"/>
              </a:solidFill>
              <a:latin typeface="+mn-ea"/>
            </a:endParaRPr>
          </a:p>
          <a:p>
            <a:pPr lvl="0">
              <a:lnSpc>
                <a:spcPts val="2800"/>
              </a:lnSpc>
            </a:pPr>
            <a:r>
              <a:rPr kumimoji="0" lang="zh-TW" altLang="en-US" sz="2400" dirty="0" smtClean="0">
                <a:solidFill>
                  <a:srgbClr val="7030A0"/>
                </a:solidFill>
                <a:latin typeface="新細明體"/>
                <a:ea typeface="新細明體"/>
              </a:rPr>
              <a:t>    </a:t>
            </a:r>
            <a:r>
              <a:rPr kumimoji="0" lang="en-US" altLang="zh-TW" sz="2400" dirty="0" smtClean="0">
                <a:solidFill>
                  <a:schemeClr val="accent1">
                    <a:lumMod val="75000"/>
                  </a:schemeClr>
                </a:solidFill>
                <a:latin typeface="新細明體"/>
                <a:ea typeface="新細明體"/>
              </a:rPr>
              <a:t>5</a:t>
            </a:r>
            <a:r>
              <a:rPr kumimoji="0" lang="zh-TW" altLang="en-US" sz="2400" dirty="0" smtClean="0">
                <a:solidFill>
                  <a:schemeClr val="accent1">
                    <a:lumMod val="75000"/>
                  </a:schemeClr>
                </a:solidFill>
                <a:latin typeface="新細明體"/>
                <a:ea typeface="新細明體"/>
              </a:rPr>
              <a:t>、特質：針對</a:t>
            </a:r>
            <a:r>
              <a:rPr kumimoji="0" lang="zh-TW" altLang="en-US" sz="2400" dirty="0">
                <a:solidFill>
                  <a:schemeClr val="accent1">
                    <a:lumMod val="75000"/>
                  </a:schemeClr>
                </a:solidFill>
                <a:latin typeface="新細明體"/>
                <a:ea typeface="新細明體"/>
              </a:rPr>
              <a:t>身心障礙學生個別</a:t>
            </a:r>
            <a:r>
              <a:rPr kumimoji="0" lang="zh-TW" altLang="en-US" sz="2400" dirty="0" smtClean="0">
                <a:solidFill>
                  <a:schemeClr val="accent1">
                    <a:lumMod val="75000"/>
                  </a:schemeClr>
                </a:solidFill>
                <a:latin typeface="新細明體"/>
                <a:ea typeface="新細明體"/>
              </a:rPr>
              <a:t>特性</a:t>
            </a:r>
            <a:r>
              <a:rPr kumimoji="0" lang="zh-TW" altLang="en-US" sz="2400" dirty="0">
                <a:solidFill>
                  <a:schemeClr val="accent1">
                    <a:lumMod val="75000"/>
                  </a:schemeClr>
                </a:solidFill>
                <a:latin typeface="新細明體"/>
                <a:ea typeface="新細明體"/>
              </a:rPr>
              <a:t>訂定</a:t>
            </a:r>
            <a:r>
              <a:rPr kumimoji="0" lang="zh-TW" altLang="en-US" sz="2400" dirty="0" smtClean="0">
                <a:solidFill>
                  <a:schemeClr val="accent1">
                    <a:lumMod val="75000"/>
                  </a:schemeClr>
                </a:solidFill>
                <a:latin typeface="新細明體"/>
                <a:ea typeface="新細明體"/>
              </a:rPr>
              <a:t>。</a:t>
            </a:r>
            <a:endParaRPr kumimoji="0" lang="zh-TW" altLang="en-US" sz="2400" dirty="0">
              <a:solidFill>
                <a:schemeClr val="accent1">
                  <a:lumMod val="75000"/>
                </a:schemeClr>
              </a:solidFill>
              <a:latin typeface="新細明體"/>
              <a:ea typeface="新細明體"/>
            </a:endParaRPr>
          </a:p>
          <a:p>
            <a:pPr lvl="0">
              <a:spcBef>
                <a:spcPts val="575"/>
              </a:spcBef>
              <a:buClr>
                <a:srgbClr val="0F6FC6"/>
              </a:buClr>
              <a:buSzPct val="85000"/>
            </a:pPr>
            <a:r>
              <a:rPr kumimoji="0" lang="zh-TW" altLang="en-US" sz="2400" dirty="0">
                <a:solidFill>
                  <a:srgbClr val="990000"/>
                </a:solidFill>
                <a:latin typeface="新細明體"/>
                <a:ea typeface="新細明體"/>
              </a:rPr>
              <a:t>   </a:t>
            </a:r>
            <a:r>
              <a:rPr kumimoji="0" lang="zh-TW" altLang="en-US" sz="2400" dirty="0" smtClean="0">
                <a:solidFill>
                  <a:srgbClr val="990000"/>
                </a:solidFill>
                <a:latin typeface="新細明體"/>
                <a:ea typeface="新細明體"/>
              </a:rPr>
              <a:t> </a:t>
            </a:r>
            <a:r>
              <a:rPr kumimoji="0" lang="en-US" altLang="zh-TW" sz="2400" dirty="0" smtClean="0">
                <a:solidFill>
                  <a:schemeClr val="accent6">
                    <a:lumMod val="50000"/>
                  </a:schemeClr>
                </a:solidFill>
                <a:latin typeface="新細明體"/>
                <a:ea typeface="新細明體"/>
              </a:rPr>
              <a:t>6</a:t>
            </a:r>
            <a:r>
              <a:rPr kumimoji="0" lang="zh-TW" altLang="en-US" sz="2400" dirty="0" smtClean="0">
                <a:solidFill>
                  <a:schemeClr val="accent6">
                    <a:lumMod val="50000"/>
                  </a:schemeClr>
                </a:solidFill>
                <a:latin typeface="新細明體"/>
                <a:ea typeface="新細明體"/>
              </a:rPr>
              <a:t>、焦點：所</a:t>
            </a:r>
            <a:r>
              <a:rPr kumimoji="0" lang="zh-TW" altLang="en-US" sz="2400" dirty="0">
                <a:solidFill>
                  <a:schemeClr val="accent6">
                    <a:lumMod val="50000"/>
                  </a:schemeClr>
                </a:solidFill>
                <a:latin typeface="新細明體"/>
                <a:ea typeface="新細明體"/>
              </a:rPr>
              <a:t>訂定之特殊教育及相關服務</a:t>
            </a:r>
            <a:r>
              <a:rPr kumimoji="0" lang="zh-TW" altLang="en-US" sz="2400" dirty="0" smtClean="0">
                <a:solidFill>
                  <a:schemeClr val="accent6">
                    <a:lumMod val="50000"/>
                  </a:schemeClr>
                </a:solidFill>
                <a:latin typeface="新細明體"/>
                <a:ea typeface="新細明體"/>
              </a:rPr>
              <a:t>計畫。</a:t>
            </a:r>
            <a:endParaRPr kumimoji="0" lang="en-US" altLang="zh-TW" sz="2400" dirty="0" smtClean="0">
              <a:solidFill>
                <a:schemeClr val="accent6">
                  <a:lumMod val="50000"/>
                </a:schemeClr>
              </a:solidFill>
              <a:latin typeface="新細明體"/>
              <a:ea typeface="新細明體"/>
            </a:endParaRPr>
          </a:p>
          <a:p>
            <a:pPr lvl="0">
              <a:spcBef>
                <a:spcPts val="575"/>
              </a:spcBef>
              <a:buClr>
                <a:srgbClr val="0F6FC6"/>
              </a:buClr>
              <a:buSzPct val="85000"/>
            </a:pPr>
            <a:r>
              <a:rPr kumimoji="0" lang="zh-TW" altLang="en-US" sz="2400" dirty="0" smtClean="0">
                <a:solidFill>
                  <a:srgbClr val="0000FF"/>
                </a:solidFill>
                <a:latin typeface="新細明體"/>
                <a:ea typeface="新細明體"/>
              </a:rPr>
              <a:t>    </a:t>
            </a:r>
            <a:r>
              <a:rPr kumimoji="0" lang="en-US" altLang="zh-TW" sz="2400" dirty="0" smtClean="0">
                <a:solidFill>
                  <a:srgbClr val="0000FF"/>
                </a:solidFill>
                <a:latin typeface="新細明體"/>
                <a:ea typeface="新細明體"/>
              </a:rPr>
              <a:t>7</a:t>
            </a:r>
            <a:r>
              <a:rPr kumimoji="0" lang="zh-TW" altLang="en-US" sz="2400" dirty="0" smtClean="0">
                <a:solidFill>
                  <a:srgbClr val="0000FF"/>
                </a:solidFill>
                <a:latin typeface="新細明體"/>
                <a:ea typeface="新細明體"/>
              </a:rPr>
              <a:t>、內容：法定五大事項。</a:t>
            </a:r>
            <a:endParaRPr kumimoji="0" lang="en-US" altLang="zh-TW" sz="2400" dirty="0" smtClean="0">
              <a:solidFill>
                <a:srgbClr val="0000FF"/>
              </a:solidFill>
              <a:latin typeface="新細明體"/>
              <a:ea typeface="新細明體"/>
            </a:endParaRPr>
          </a:p>
          <a:p>
            <a:pPr lvl="0">
              <a:lnSpc>
                <a:spcPts val="2700"/>
              </a:lnSpc>
            </a:pPr>
            <a:r>
              <a:rPr kumimoji="0" lang="zh-TW" altLang="en-US" sz="2400" dirty="0">
                <a:solidFill>
                  <a:srgbClr val="0000FF"/>
                </a:solidFill>
                <a:latin typeface="新細明體"/>
                <a:ea typeface="新細明體"/>
              </a:rPr>
              <a:t> </a:t>
            </a:r>
            <a:r>
              <a:rPr kumimoji="0" lang="zh-TW" altLang="en-US" sz="2400" dirty="0" smtClean="0">
                <a:solidFill>
                  <a:srgbClr val="0000FF"/>
                </a:solidFill>
                <a:latin typeface="新細明體"/>
                <a:ea typeface="新細明體"/>
              </a:rPr>
              <a:t>   </a:t>
            </a:r>
            <a:r>
              <a:rPr kumimoji="0" lang="en-US" altLang="zh-TW" sz="2400" dirty="0" smtClean="0">
                <a:solidFill>
                  <a:srgbClr val="002060"/>
                </a:solidFill>
                <a:latin typeface="新細明體"/>
                <a:ea typeface="新細明體"/>
              </a:rPr>
              <a:t>8</a:t>
            </a:r>
            <a:r>
              <a:rPr kumimoji="0" lang="zh-TW" altLang="en-US" sz="2400" dirty="0" smtClean="0">
                <a:solidFill>
                  <a:srgbClr val="002060"/>
                </a:solidFill>
                <a:latin typeface="新細明體"/>
                <a:ea typeface="新細明體"/>
              </a:rPr>
              <a:t>、期程：</a:t>
            </a:r>
            <a:r>
              <a:rPr lang="zh-TW" altLang="zh-TW" sz="2400" dirty="0">
                <a:solidFill>
                  <a:srgbClr val="002060"/>
                </a:solidFill>
                <a:latin typeface="+mn-ea"/>
              </a:rPr>
              <a:t>學校應於</a:t>
            </a:r>
            <a:r>
              <a:rPr lang="zh-TW" altLang="zh-TW" sz="2400" dirty="0">
                <a:solidFill>
                  <a:srgbClr val="990000"/>
                </a:solidFill>
                <a:latin typeface="+mn-ea"/>
              </a:rPr>
              <a:t>新生及轉學生入學後一個月內訂定</a:t>
            </a:r>
            <a:r>
              <a:rPr lang="zh-TW" altLang="zh-TW" sz="2400" dirty="0" smtClean="0">
                <a:solidFill>
                  <a:srgbClr val="002060"/>
                </a:solidFill>
                <a:latin typeface="+mn-ea"/>
              </a:rPr>
              <a:t>；</a:t>
            </a:r>
            <a:endParaRPr lang="en-US" altLang="zh-TW" sz="2400" dirty="0" smtClean="0">
              <a:solidFill>
                <a:srgbClr val="002060"/>
              </a:solidFill>
              <a:latin typeface="+mn-ea"/>
            </a:endParaRPr>
          </a:p>
          <a:p>
            <a:pPr lvl="0">
              <a:lnSpc>
                <a:spcPts val="2700"/>
              </a:lnSpc>
            </a:pPr>
            <a:r>
              <a:rPr lang="zh-TW" altLang="en-US" sz="2400" dirty="0">
                <a:solidFill>
                  <a:srgbClr val="0000FF"/>
                </a:solidFill>
                <a:latin typeface="+mn-ea"/>
              </a:rPr>
              <a:t> </a:t>
            </a:r>
            <a:r>
              <a:rPr lang="zh-TW" altLang="en-US" sz="2400" dirty="0" smtClean="0">
                <a:solidFill>
                  <a:srgbClr val="0000FF"/>
                </a:solidFill>
                <a:latin typeface="+mn-ea"/>
              </a:rPr>
              <a:t>                    </a:t>
            </a:r>
            <a:r>
              <a:rPr lang="zh-TW" altLang="zh-TW" sz="2400" dirty="0" smtClean="0">
                <a:solidFill>
                  <a:srgbClr val="002060"/>
                </a:solidFill>
                <a:latin typeface="+mn-ea"/>
              </a:rPr>
              <a:t>其餘在學學生應</a:t>
            </a:r>
            <a:r>
              <a:rPr lang="zh-TW" altLang="zh-TW" sz="2400" dirty="0">
                <a:solidFill>
                  <a:srgbClr val="002060"/>
                </a:solidFill>
                <a:latin typeface="+mn-ea"/>
              </a:rPr>
              <a:t>於</a:t>
            </a:r>
            <a:r>
              <a:rPr lang="zh-TW" altLang="zh-TW" sz="2400" dirty="0">
                <a:solidFill>
                  <a:srgbClr val="990000"/>
                </a:solidFill>
                <a:latin typeface="+mn-ea"/>
              </a:rPr>
              <a:t>開學前訂定</a:t>
            </a:r>
            <a:r>
              <a:rPr lang="zh-TW" altLang="zh-TW" sz="2400" dirty="0">
                <a:solidFill>
                  <a:srgbClr val="002060"/>
                </a:solidFill>
                <a:latin typeface="+mn-ea"/>
              </a:rPr>
              <a:t>。</a:t>
            </a:r>
            <a:endParaRPr lang="en-US" altLang="zh-TW" sz="2400" dirty="0">
              <a:solidFill>
                <a:srgbClr val="002060"/>
              </a:solidFill>
              <a:latin typeface="+mn-ea"/>
            </a:endParaRPr>
          </a:p>
          <a:p>
            <a:pPr lvl="0">
              <a:lnSpc>
                <a:spcPts val="2700"/>
              </a:lnSpc>
            </a:pPr>
            <a:r>
              <a:rPr lang="zh-TW" altLang="en-US" sz="2400" dirty="0">
                <a:solidFill>
                  <a:srgbClr val="FF0000"/>
                </a:solidFill>
                <a:latin typeface="+mn-ea"/>
              </a:rPr>
              <a:t>    </a:t>
            </a:r>
            <a:r>
              <a:rPr lang="en-US" altLang="zh-TW" sz="2400" dirty="0" smtClean="0">
                <a:solidFill>
                  <a:srgbClr val="FF0000"/>
                </a:solidFill>
                <a:latin typeface="+mn-ea"/>
              </a:rPr>
              <a:t>9</a:t>
            </a:r>
            <a:r>
              <a:rPr lang="zh-TW" altLang="en-US" sz="2400" dirty="0" smtClean="0">
                <a:solidFill>
                  <a:srgbClr val="FF0000"/>
                </a:solidFill>
                <a:latin typeface="+mn-ea"/>
              </a:rPr>
              <a:t>、檢討：</a:t>
            </a:r>
            <a:r>
              <a:rPr lang="en-US" altLang="zh-TW" sz="2400" dirty="0" smtClean="0">
                <a:solidFill>
                  <a:srgbClr val="FF00FF"/>
                </a:solidFill>
                <a:latin typeface="+mn-ea"/>
              </a:rPr>
              <a:t>IEP</a:t>
            </a:r>
            <a:r>
              <a:rPr lang="zh-TW" altLang="en-US" sz="2400" dirty="0" smtClean="0">
                <a:solidFill>
                  <a:srgbClr val="FF00FF"/>
                </a:solidFill>
                <a:latin typeface="+mn-ea"/>
              </a:rPr>
              <a:t> </a:t>
            </a:r>
            <a:r>
              <a:rPr lang="zh-TW" altLang="zh-TW" sz="2400" dirty="0" smtClean="0">
                <a:solidFill>
                  <a:srgbClr val="FF00FF"/>
                </a:solidFill>
                <a:latin typeface="+mn-ea"/>
              </a:rPr>
              <a:t>每</a:t>
            </a:r>
            <a:r>
              <a:rPr lang="zh-TW" altLang="zh-TW" sz="2400" dirty="0">
                <a:solidFill>
                  <a:srgbClr val="FF00FF"/>
                </a:solidFill>
                <a:latin typeface="+mn-ea"/>
              </a:rPr>
              <a:t>學期應至少檢討一次</a:t>
            </a:r>
            <a:r>
              <a:rPr lang="zh-TW" altLang="zh-TW" sz="2400" dirty="0" smtClean="0">
                <a:solidFill>
                  <a:srgbClr val="FF00FF"/>
                </a:solidFill>
                <a:latin typeface="+mn-ea"/>
              </a:rPr>
              <a:t>。</a:t>
            </a:r>
            <a:endParaRPr lang="en-US" altLang="zh-TW" sz="2400" dirty="0" smtClean="0">
              <a:solidFill>
                <a:srgbClr val="FF00FF"/>
              </a:solidFill>
              <a:latin typeface="+mn-ea"/>
            </a:endParaRPr>
          </a:p>
          <a:p>
            <a:pPr lvl="0">
              <a:lnSpc>
                <a:spcPts val="2700"/>
              </a:lnSpc>
            </a:pPr>
            <a:endParaRPr kumimoji="0" lang="zh-TW" altLang="en-US" sz="2800" dirty="0">
              <a:solidFill>
                <a:srgbClr val="0000FF"/>
              </a:solidFill>
              <a:latin typeface="新細明體"/>
              <a:ea typeface="新細明體"/>
            </a:endParaRPr>
          </a:p>
        </p:txBody>
      </p:sp>
      <p:sp>
        <p:nvSpPr>
          <p:cNvPr id="3" name="投影片編號版面配置區 2"/>
          <p:cNvSpPr>
            <a:spLocks noGrp="1"/>
          </p:cNvSpPr>
          <p:nvPr>
            <p:ph type="sldNum" sz="quarter" idx="12"/>
          </p:nvPr>
        </p:nvSpPr>
        <p:spPr/>
        <p:txBody>
          <a:bodyPr/>
          <a:lstStyle/>
          <a:p>
            <a:pPr>
              <a:defRPr/>
            </a:pPr>
            <a:fld id="{AE32AF4C-F7DC-487D-830D-C7C140DD0989}" type="slidenum">
              <a:rPr lang="zh-TW" altLang="en-US" smtClean="0"/>
              <a:pPr>
                <a:defRPr/>
              </a:pPr>
              <a:t>6</a:t>
            </a:fld>
            <a:endParaRPr lang="zh-TW" altLang="en-US"/>
          </a:p>
        </p:txBody>
      </p:sp>
    </p:spTree>
    <p:extLst>
      <p:ext uri="{BB962C8B-B14F-4D97-AF65-F5344CB8AC3E}">
        <p14:creationId xmlns:p14="http://schemas.microsoft.com/office/powerpoint/2010/main" val="5827245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0013" name="Group 29"/>
          <p:cNvGraphicFramePr>
            <a:graphicFrameLocks noGrp="1"/>
          </p:cNvGraphicFramePr>
          <p:nvPr>
            <p:ph sz="quarter" idx="1"/>
            <p:custDataLst>
              <p:tags r:id="rId2"/>
            </p:custDataLst>
            <p:extLst>
              <p:ext uri="{D42A27DB-BD31-4B8C-83A1-F6EECF244321}">
                <p14:modId xmlns:p14="http://schemas.microsoft.com/office/powerpoint/2010/main" val="632918641"/>
              </p:ext>
            </p:extLst>
          </p:nvPr>
        </p:nvGraphicFramePr>
        <p:xfrm>
          <a:off x="1115616" y="1412776"/>
          <a:ext cx="7849369" cy="4610450"/>
        </p:xfrm>
        <a:graphic>
          <a:graphicData uri="http://schemas.openxmlformats.org/drawingml/2006/table">
            <a:tbl>
              <a:tblPr/>
              <a:tblGrid>
                <a:gridCol w="980052"/>
                <a:gridCol w="6869317"/>
              </a:tblGrid>
              <a:tr h="649288">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1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smtClean="0">
                          <a:ln>
                            <a:noFill/>
                          </a:ln>
                          <a:solidFill>
                            <a:srgbClr val="000000"/>
                          </a:solidFill>
                          <a:effectLst/>
                          <a:latin typeface="Perpetua" pitchFamily="18" charset="0"/>
                          <a:ea typeface="新細明體" charset="-120"/>
                        </a:rPr>
                        <a:t>本辦法依特殊教育法（以下簡稱本法）第三十三條第三項規定訂定之。</a:t>
                      </a:r>
                    </a:p>
                    <a:p>
                      <a:pPr marL="0" marR="0" lvl="0" indent="0" algn="l" defTabSz="914400" rtl="0" eaLnBrk="1" fontAlgn="base" latinLnBrk="0" hangingPunct="1">
                        <a:lnSpc>
                          <a:spcPts val="2800"/>
                        </a:lnSpc>
                        <a:spcBef>
                          <a:spcPct val="0"/>
                        </a:spcBef>
                        <a:spcAft>
                          <a:spcPct val="0"/>
                        </a:spcAft>
                        <a:buClrTx/>
                        <a:buSzTx/>
                        <a:buFontTx/>
                        <a:buNone/>
                        <a:tabLst/>
                      </a:pPr>
                      <a:endParaRPr kumimoji="0" lang="zh-TW" altLang="en-US" sz="1800" b="1" i="0" u="none" strike="noStrike" cap="none" normalizeH="0" baseline="0" smtClean="0">
                        <a:ln>
                          <a:noFill/>
                        </a:ln>
                        <a:solidFill>
                          <a:srgbClr val="000000"/>
                        </a:solidFill>
                        <a:effectLst/>
                        <a:latin typeface="Perpetua" pitchFamily="18" charset="0"/>
                        <a:ea typeface="新細明體" charset="-120"/>
                      </a:endParaRP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855663">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2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smtClean="0">
                          <a:ln>
                            <a:noFill/>
                          </a:ln>
                          <a:solidFill>
                            <a:srgbClr val="0000FF"/>
                          </a:solidFill>
                          <a:effectLst/>
                          <a:latin typeface="Perpetua" pitchFamily="18" charset="0"/>
                          <a:ea typeface="新細明體" charset="-120"/>
                        </a:rPr>
                        <a:t>各級學校、幼兒園及社會福利機構（以下簡稱學校（園）及機構），對身心障礙學生支持服務之提供，依本辦法之規定辦理。</a:t>
                      </a:r>
                    </a:p>
                    <a:p>
                      <a:pPr marL="0" marR="0" lvl="0" indent="0" algn="l" defTabSz="914400" rtl="0" eaLnBrk="1" fontAlgn="base" latinLnBrk="0" hangingPunct="1">
                        <a:lnSpc>
                          <a:spcPts val="2800"/>
                        </a:lnSpc>
                        <a:spcBef>
                          <a:spcPct val="0"/>
                        </a:spcBef>
                        <a:spcAft>
                          <a:spcPct val="0"/>
                        </a:spcAft>
                        <a:buClrTx/>
                        <a:buSzTx/>
                        <a:buFontTx/>
                        <a:buNone/>
                        <a:tabLst/>
                      </a:pPr>
                      <a:endParaRPr kumimoji="0" lang="zh-TW" altLang="en-US" sz="1800" b="1" i="0" u="none" strike="noStrike" cap="none" normalizeH="0" baseline="0" smtClean="0">
                        <a:ln>
                          <a:noFill/>
                        </a:ln>
                        <a:solidFill>
                          <a:srgbClr val="0000FF"/>
                        </a:solidFill>
                        <a:effectLst/>
                        <a:latin typeface="Perpetua" pitchFamily="18" charset="0"/>
                        <a:ea typeface="新細明體" charset="-120"/>
                      </a:endParaRP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r h="2293938">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3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p>
                      <a:pPr marL="0" marR="0" lvl="0" indent="0" algn="ctr" defTabSz="914400" rtl="0" eaLnBrk="1" fontAlgn="base" latinLnBrk="0" hangingPunct="1">
                        <a:lnSpc>
                          <a:spcPts val="2500"/>
                        </a:lnSpc>
                        <a:spcBef>
                          <a:spcPct val="0"/>
                        </a:spcBef>
                        <a:spcAft>
                          <a:spcPct val="0"/>
                        </a:spcAft>
                        <a:buClrTx/>
                        <a:buSzTx/>
                        <a:buFontTx/>
                        <a:buNone/>
                        <a:tabLst/>
                      </a:pPr>
                      <a:endParaRPr kumimoji="0" lang="zh-TW" altLang="en-US" sz="1800" b="1" i="0" u="none" strike="noStrike" cap="none" normalizeH="0" baseline="0" smtClean="0">
                        <a:ln>
                          <a:noFill/>
                        </a:ln>
                        <a:solidFill>
                          <a:srgbClr val="FF0000"/>
                        </a:solidFill>
                        <a:effectLst/>
                        <a:latin typeface="Perpetua" pitchFamily="18" charset="0"/>
                        <a:ea typeface="新細明體" charset="-120"/>
                      </a:endParaRP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zh-TW" sz="1800" b="1" i="0" u="none" strike="noStrike" cap="none" normalizeH="0" baseline="0" dirty="0" smtClean="0">
                          <a:ln>
                            <a:noFill/>
                          </a:ln>
                          <a:solidFill>
                            <a:srgbClr val="7030A0"/>
                          </a:solidFill>
                          <a:effectLst/>
                          <a:latin typeface="Perpetua" pitchFamily="18" charset="0"/>
                          <a:ea typeface="新細明體" charset="-120"/>
                        </a:rPr>
                        <a:t>學校（園）及機構應依本法第三十三條第一項第一款規定，視身心障礙學生教育需求，提供可改善其學習能力之</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教育輔助器材</a:t>
                      </a:r>
                      <a:r>
                        <a:rPr kumimoji="0" lang="zh-TW" altLang="zh-TW" sz="1800" b="1" i="0" u="none" strike="noStrike" cap="none" normalizeH="0" baseline="0" dirty="0" smtClean="0">
                          <a:ln>
                            <a:noFill/>
                          </a:ln>
                          <a:solidFill>
                            <a:srgbClr val="7030A0"/>
                          </a:solidFill>
                          <a:effectLst/>
                          <a:latin typeface="Perpetua" pitchFamily="18" charset="0"/>
                          <a:ea typeface="新細明體" charset="-120"/>
                        </a:rPr>
                        <a:t>，包括</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視覺輔具、聽覺輔具、行動移位與擺位輔具、閱讀與書寫輔具、溝通輔具、電腦輔具及其他輔具。</a:t>
                      </a:r>
                    </a:p>
                    <a:p>
                      <a:pPr marL="0" marR="0" lvl="0" indent="0" algn="l" defTabSz="914400" rtl="0" eaLnBrk="1" fontAlgn="base" latinLnBrk="0" hangingPunct="1">
                        <a:lnSpc>
                          <a:spcPts val="2800"/>
                        </a:lnSpc>
                        <a:spcBef>
                          <a:spcPct val="0"/>
                        </a:spcBef>
                        <a:spcAft>
                          <a:spcPct val="0"/>
                        </a:spcAft>
                        <a:buClrTx/>
                        <a:buSzTx/>
                        <a:buFontTx/>
                        <a:buNone/>
                        <a:tabLst/>
                      </a:pPr>
                      <a:endParaRPr kumimoji="0" lang="zh-TW" altLang="zh-TW" sz="1800" b="1" i="0" u="none" strike="noStrike" cap="none" normalizeH="0" baseline="0" dirty="0" smtClean="0">
                        <a:ln>
                          <a:noFill/>
                        </a:ln>
                        <a:solidFill>
                          <a:srgbClr val="FF0000"/>
                        </a:solidFill>
                        <a:effectLst/>
                        <a:latin typeface="Perpetua" pitchFamily="18" charset="0"/>
                        <a:ea typeface="新細明體" charset="-120"/>
                      </a:endParaRPr>
                    </a:p>
                    <a:p>
                      <a:pPr marL="0" marR="0" lvl="0" indent="0" algn="l" defTabSz="914400" rtl="0" eaLnBrk="1" fontAlgn="base" latinLnBrk="0" hangingPunct="1">
                        <a:lnSpc>
                          <a:spcPts val="2800"/>
                        </a:lnSpc>
                        <a:spcBef>
                          <a:spcPct val="0"/>
                        </a:spcBef>
                        <a:spcAft>
                          <a:spcPct val="0"/>
                        </a:spcAft>
                        <a:buClrTx/>
                        <a:buSzTx/>
                        <a:buFontTx/>
                        <a:buNone/>
                        <a:tabLst/>
                      </a:pPr>
                      <a:endParaRPr kumimoji="0" lang="zh-TW" altLang="en-US" sz="1800" b="1" i="0" u="none" strike="noStrike" cap="none" normalizeH="0" baseline="0" dirty="0" smtClean="0">
                        <a:ln>
                          <a:noFill/>
                        </a:ln>
                        <a:solidFill>
                          <a:srgbClr val="D60093"/>
                        </a:solidFill>
                        <a:effectLst/>
                        <a:latin typeface="Perpetua" pitchFamily="18" charset="0"/>
                        <a:ea typeface="新細明體" charset="-120"/>
                      </a:endParaRPr>
                    </a:p>
                  </a:txBody>
                  <a:tcPr marT="45728" marB="45728"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60</a:t>
            </a:fld>
            <a:endParaRPr lang="zh-TW" altLang="en-US"/>
          </a:p>
        </p:txBody>
      </p:sp>
    </p:spTree>
    <p:custDataLst>
      <p:tags r:id="rId1"/>
    </p:custDataLst>
    <p:extLst>
      <p:ext uri="{BB962C8B-B14F-4D97-AF65-F5344CB8AC3E}">
        <p14:creationId xmlns:p14="http://schemas.microsoft.com/office/powerpoint/2010/main" val="4037473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1030" name="Group 22"/>
          <p:cNvGraphicFramePr>
            <a:graphicFrameLocks noGrp="1"/>
          </p:cNvGraphicFramePr>
          <p:nvPr>
            <p:ph sz="quarter" idx="1"/>
            <p:custDataLst>
              <p:tags r:id="rId2"/>
            </p:custDataLst>
            <p:extLst>
              <p:ext uri="{D42A27DB-BD31-4B8C-83A1-F6EECF244321}">
                <p14:modId xmlns:p14="http://schemas.microsoft.com/office/powerpoint/2010/main" val="454420397"/>
              </p:ext>
            </p:extLst>
          </p:nvPr>
        </p:nvGraphicFramePr>
        <p:xfrm>
          <a:off x="1187624" y="1052736"/>
          <a:ext cx="7705105" cy="4968552"/>
        </p:xfrm>
        <a:graphic>
          <a:graphicData uri="http://schemas.openxmlformats.org/drawingml/2006/table">
            <a:tbl>
              <a:tblPr/>
              <a:tblGrid>
                <a:gridCol w="988728"/>
                <a:gridCol w="6716377"/>
              </a:tblGrid>
              <a:tr h="2667265">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4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txBody>
                  <a:tcPr marL="91439" marR="91439" marT="45730" marB="4573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前條教育輔助器材，學校（園）及機構應</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優先運用或調整校內既有教育輔助器材</a:t>
                      </a: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，或向各該管主管機關</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申請提供教育輔助器材，並負保管之責。</a:t>
                      </a:r>
                    </a:p>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          </a:t>
                      </a:r>
                      <a:r>
                        <a:rPr kumimoji="0" lang="zh-TW" altLang="zh-TW" sz="1800" b="1" i="0" u="none" strike="noStrike" cap="none" normalizeH="0" baseline="0" dirty="0" smtClean="0">
                          <a:ln>
                            <a:noFill/>
                          </a:ln>
                          <a:solidFill>
                            <a:srgbClr val="FF00FF"/>
                          </a:solidFill>
                          <a:effectLst/>
                          <a:latin typeface="Perpetua" pitchFamily="18" charset="0"/>
                          <a:ea typeface="新細明體" charset="-120"/>
                        </a:rPr>
                        <a:t>各級主管機關應依學校（園）及機構之需求，辦理教育輔助器材購置、流通及管理相關事宜，必要時，得委託學校或專業團體、機關（構）辦理。</a:t>
                      </a:r>
                    </a:p>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800" b="1" i="0" u="none" strike="noStrike" cap="none" normalizeH="0" baseline="0" dirty="0" smtClean="0">
                        <a:ln>
                          <a:noFill/>
                        </a:ln>
                        <a:solidFill>
                          <a:srgbClr val="0000FF"/>
                        </a:solidFill>
                        <a:effectLst/>
                        <a:latin typeface="Perpetua" pitchFamily="18" charset="0"/>
                        <a:ea typeface="新細明體" charset="-120"/>
                      </a:endParaRPr>
                    </a:p>
                  </a:txBody>
                  <a:tcPr marL="91439" marR="91439" marT="45730" marB="4573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2301287">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5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txBody>
                  <a:tcPr marL="91439" marR="91439" marT="45730" marB="4573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C00000"/>
                          </a:solidFill>
                          <a:effectLst/>
                          <a:latin typeface="Perpetua" pitchFamily="18" charset="0"/>
                          <a:ea typeface="新細明體" charset="-120"/>
                        </a:rPr>
                        <a:t>學校（園）及機構與各級主管機關應定期辦理教育輔助器材之相關專業進修活動。</a:t>
                      </a:r>
                    </a:p>
                    <a:p>
                      <a:pPr marL="0" marR="0" lvl="0" indent="0" algn="l"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C00000"/>
                          </a:solidFill>
                          <a:effectLst/>
                          <a:latin typeface="Perpetua" pitchFamily="18" charset="0"/>
                          <a:ea typeface="新細明體" charset="-120"/>
                        </a:rPr>
                        <a:t>           </a:t>
                      </a:r>
                      <a:r>
                        <a:rPr kumimoji="0" lang="zh-TW" altLang="en-US" sz="1800" b="1" i="0" u="none" strike="noStrike" cap="none" normalizeH="0" baseline="0" dirty="0" smtClean="0">
                          <a:ln>
                            <a:noFill/>
                          </a:ln>
                          <a:solidFill>
                            <a:srgbClr val="0000FF"/>
                          </a:solidFill>
                          <a:effectLst/>
                          <a:latin typeface="Perpetua" pitchFamily="18" charset="0"/>
                          <a:ea typeface="新細明體" charset="-120"/>
                        </a:rPr>
                        <a:t>教師、教師助理員、特教學生助理人員、住宿生管理員及教保服務人員應參與教育輔助器材之操作與應用之專業進修、教學觀摩及交流相關研習。</a:t>
                      </a:r>
                    </a:p>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en-US" sz="1800" b="1" i="0" u="none" strike="noStrike" cap="none" normalizeH="0" baseline="0" dirty="0" smtClean="0">
                        <a:ln>
                          <a:noFill/>
                        </a:ln>
                        <a:solidFill>
                          <a:srgbClr val="C00000"/>
                        </a:solidFill>
                        <a:effectLst/>
                        <a:latin typeface="Perpetua" pitchFamily="18" charset="0"/>
                        <a:ea typeface="新細明體" charset="-120"/>
                      </a:endParaRPr>
                    </a:p>
                  </a:txBody>
                  <a:tcPr marL="91439" marR="91439" marT="45730" marB="45730"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61</a:t>
            </a:fld>
            <a:endParaRPr lang="zh-TW" altLang="en-US"/>
          </a:p>
        </p:txBody>
      </p:sp>
    </p:spTree>
    <p:custDataLst>
      <p:tags r:id="rId1"/>
    </p:custDataLst>
    <p:extLst>
      <p:ext uri="{BB962C8B-B14F-4D97-AF65-F5344CB8AC3E}">
        <p14:creationId xmlns:p14="http://schemas.microsoft.com/office/powerpoint/2010/main" val="204422317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sz="quarter" idx="1"/>
            <p:custDataLst>
              <p:tags r:id="rId2"/>
            </p:custDataLst>
            <p:extLst>
              <p:ext uri="{D42A27DB-BD31-4B8C-83A1-F6EECF244321}">
                <p14:modId xmlns:p14="http://schemas.microsoft.com/office/powerpoint/2010/main" val="4187700174"/>
              </p:ext>
            </p:extLst>
          </p:nvPr>
        </p:nvGraphicFramePr>
        <p:xfrm>
          <a:off x="1259632" y="1196752"/>
          <a:ext cx="7561659" cy="4824536"/>
        </p:xfrm>
        <a:graphic>
          <a:graphicData uri="http://schemas.openxmlformats.org/drawingml/2006/table">
            <a:tbl>
              <a:tblPr/>
              <a:tblGrid>
                <a:gridCol w="864096"/>
                <a:gridCol w="6697563"/>
              </a:tblGrid>
              <a:tr h="4824536">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6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36" marR="91436" marT="45729" marB="4572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zh-TW" sz="1800" b="1" i="0" u="none" strike="noStrike" cap="none" normalizeH="0" baseline="0" dirty="0" smtClean="0">
                          <a:ln>
                            <a:noFill/>
                          </a:ln>
                          <a:solidFill>
                            <a:srgbClr val="C00000"/>
                          </a:solidFill>
                          <a:effectLst/>
                          <a:latin typeface="Perpetua" pitchFamily="18" charset="0"/>
                          <a:ea typeface="新細明體" charset="-120"/>
                        </a:rPr>
                        <a:t>學校（園）及機構應依本法第三十三條第一項第二款規定，提供身心障礙學生使用之</a:t>
                      </a:r>
                      <a:r>
                        <a:rPr kumimoji="0" lang="zh-TW" altLang="zh-TW" sz="1800" b="1" i="0" u="none" strike="noStrike" cap="none" normalizeH="0" baseline="0" dirty="0" smtClean="0">
                          <a:ln>
                            <a:noFill/>
                          </a:ln>
                          <a:solidFill>
                            <a:srgbClr val="FF00FF"/>
                          </a:solidFill>
                          <a:effectLst/>
                          <a:latin typeface="Perpetua" pitchFamily="18" charset="0"/>
                          <a:ea typeface="新細明體" charset="-120"/>
                        </a:rPr>
                        <a:t>適性教材，包括點字、放大字體、有聲書籍與其他點字、觸覺式、色彩強化、手語、影音加註文字、數位及電子化格式等學習教材</a:t>
                      </a:r>
                      <a:r>
                        <a:rPr kumimoji="0" lang="zh-TW" altLang="en-US" sz="1800" b="1" i="0" u="none" strike="noStrike" cap="none" normalizeH="0" baseline="0" dirty="0" smtClean="0">
                          <a:ln>
                            <a:noFill/>
                          </a:ln>
                          <a:solidFill>
                            <a:srgbClr val="FF00FF"/>
                          </a:solidFill>
                          <a:effectLst/>
                          <a:latin typeface="Perpetua" pitchFamily="18" charset="0"/>
                          <a:ea typeface="新細明體" charset="-120"/>
                        </a:rPr>
                        <a:t>。</a:t>
                      </a:r>
                    </a:p>
                    <a:p>
                      <a:pPr marL="0" marR="0" lvl="0" indent="0" algn="l" defTabSz="914400" rtl="0" eaLnBrk="1" fontAlgn="base" latinLnBrk="0" hangingPunct="1">
                        <a:lnSpc>
                          <a:spcPct val="150000"/>
                        </a:lnSpc>
                        <a:spcBef>
                          <a:spcPct val="0"/>
                        </a:spcBef>
                        <a:spcAft>
                          <a:spcPct val="0"/>
                        </a:spcAft>
                        <a:buClrTx/>
                        <a:buSzTx/>
                        <a:buFontTx/>
                        <a:buNone/>
                        <a:tabLst/>
                      </a:pPr>
                      <a:endParaRPr kumimoji="0" lang="zh-TW" altLang="en-US" sz="1800" b="1" i="0" u="none" strike="noStrike" cap="none" normalizeH="0" baseline="0" dirty="0" smtClean="0">
                        <a:ln>
                          <a:noFill/>
                        </a:ln>
                        <a:solidFill>
                          <a:srgbClr val="FF00FF"/>
                        </a:solidFill>
                        <a:effectLst/>
                        <a:latin typeface="Perpetua" pitchFamily="18" charset="0"/>
                        <a:ea typeface="新細明體" charset="-120"/>
                      </a:endParaRPr>
                    </a:p>
                  </a:txBody>
                  <a:tcPr marL="91436" marR="91436" marT="45729" marB="4572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62</a:t>
            </a:fld>
            <a:endParaRPr lang="zh-TW" altLang="en-US"/>
          </a:p>
        </p:txBody>
      </p:sp>
    </p:spTree>
    <p:custDataLst>
      <p:tags r:id="rId1"/>
    </p:custDataLst>
    <p:extLst>
      <p:ext uri="{BB962C8B-B14F-4D97-AF65-F5344CB8AC3E}">
        <p14:creationId xmlns:p14="http://schemas.microsoft.com/office/powerpoint/2010/main" val="29740428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3092" name="Group 36"/>
          <p:cNvGraphicFramePr>
            <a:graphicFrameLocks noGrp="1"/>
          </p:cNvGraphicFramePr>
          <p:nvPr>
            <p:ph sz="quarter" idx="1"/>
            <p:custDataLst>
              <p:tags r:id="rId2"/>
            </p:custDataLst>
            <p:extLst>
              <p:ext uri="{D42A27DB-BD31-4B8C-83A1-F6EECF244321}">
                <p14:modId xmlns:p14="http://schemas.microsoft.com/office/powerpoint/2010/main" val="3480702020"/>
              </p:ext>
            </p:extLst>
          </p:nvPr>
        </p:nvGraphicFramePr>
        <p:xfrm>
          <a:off x="1115616" y="692695"/>
          <a:ext cx="7921377" cy="5688633"/>
        </p:xfrm>
        <a:graphic>
          <a:graphicData uri="http://schemas.openxmlformats.org/drawingml/2006/table">
            <a:tbl>
              <a:tblPr/>
              <a:tblGrid>
                <a:gridCol w="955924"/>
                <a:gridCol w="6965453"/>
              </a:tblGrid>
              <a:tr h="2371924">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7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zh-TW" sz="1800" b="1" i="0" u="none" strike="noStrike" cap="none" normalizeH="0" baseline="0" dirty="0" smtClean="0">
                          <a:ln>
                            <a:noFill/>
                          </a:ln>
                          <a:solidFill>
                            <a:srgbClr val="D60093"/>
                          </a:solidFill>
                          <a:effectLst/>
                          <a:latin typeface="Perpetua" pitchFamily="18" charset="0"/>
                          <a:ea typeface="新細明體" charset="-120"/>
                        </a:rPr>
                        <a:t>學校（園）及機構應依本法第三十三條第一項第三款規定，運用教師助理員、特教學生助理人員、住宿生管理員、教保服務人員、協助同學及相關人員，提供身心障礙學生</a:t>
                      </a:r>
                      <a:r>
                        <a:rPr kumimoji="0" lang="zh-TW" altLang="zh-TW" sz="1800" b="1" i="0" u="none" strike="noStrike" cap="none" normalizeH="0" baseline="0" dirty="0" smtClean="0">
                          <a:ln>
                            <a:noFill/>
                          </a:ln>
                          <a:solidFill>
                            <a:srgbClr val="A50021"/>
                          </a:solidFill>
                          <a:effectLst/>
                          <a:latin typeface="Perpetua" pitchFamily="18" charset="0"/>
                          <a:ea typeface="新細明體" charset="-120"/>
                        </a:rPr>
                        <a:t>學習及生活人力協助，包括錄音與報讀服務、掃描校對、提醒服務、手語翻譯、同步聽打、代抄筆記、心理、社會適應、行為輔導、日常生活所需能力訓練與協助及其他必要支持服務。</a:t>
                      </a:r>
                      <a:endParaRPr kumimoji="0" lang="zh-TW" altLang="en-US" sz="1800" b="1" i="0" u="none" strike="noStrike" cap="none" normalizeH="0" baseline="0" dirty="0" smtClean="0">
                        <a:ln>
                          <a:noFill/>
                        </a:ln>
                        <a:solidFill>
                          <a:srgbClr val="A50021"/>
                        </a:solidFill>
                        <a:effectLst/>
                        <a:latin typeface="Perpetua" pitchFamily="18" charset="0"/>
                        <a:ea typeface="新細明體" charset="-120"/>
                      </a:endParaRP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335679">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8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charset="-120"/>
                        </a:rPr>
                        <a:t>學校（園）及機構應依本法第三十三條第一項第四款規定，視身心障礙學生需求，提供相關專業人員進行評估、訓練、諮詢、輔具設計選用或協助轉介至相關機構等復健服務。</a:t>
                      </a: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r h="1981030">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9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a:t>
                      </a: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C00000"/>
                          </a:solidFill>
                          <a:effectLst/>
                          <a:latin typeface="Perpetua" pitchFamily="18" charset="0"/>
                          <a:ea typeface="新細明體" charset="-120"/>
                        </a:rPr>
                        <a:t>學校（園）及機構應依本法第三十三條第一項第五款規定，視身心障礙學生家庭需求，提供家庭支持服務，</a:t>
                      </a:r>
                      <a:r>
                        <a:rPr kumimoji="0" lang="zh-TW" altLang="en-US" sz="1800" b="1" i="0" u="none" strike="noStrike" cap="none" normalizeH="0" baseline="0" dirty="0" smtClean="0">
                          <a:ln>
                            <a:noFill/>
                          </a:ln>
                          <a:solidFill>
                            <a:srgbClr val="7030A0"/>
                          </a:solidFill>
                          <a:effectLst/>
                          <a:latin typeface="Perpetua" pitchFamily="18" charset="0"/>
                          <a:ea typeface="新細明體" charset="-120"/>
                        </a:rPr>
                        <a:t>包括家長諮詢、親職教育與特殊教育相關研習及資訊，並協助家長申請相關機關（構）或團體之服務。</a:t>
                      </a:r>
                    </a:p>
                    <a:p>
                      <a:pPr marL="0" marR="0" lvl="0" indent="0" algn="l" defTabSz="914400" rtl="0" eaLnBrk="1" fontAlgn="base" latinLnBrk="0" hangingPunct="1">
                        <a:lnSpc>
                          <a:spcPts val="2800"/>
                        </a:lnSpc>
                        <a:spcBef>
                          <a:spcPct val="0"/>
                        </a:spcBef>
                        <a:spcAft>
                          <a:spcPct val="0"/>
                        </a:spcAft>
                        <a:buClrTx/>
                        <a:buSzTx/>
                        <a:buFontTx/>
                        <a:buNone/>
                        <a:tabLst/>
                      </a:pPr>
                      <a:endParaRPr kumimoji="0" lang="zh-TW" altLang="en-US" sz="1800" b="1" i="0" u="none" strike="noStrike" cap="none" normalizeH="0" baseline="0" dirty="0" smtClean="0">
                        <a:ln>
                          <a:noFill/>
                        </a:ln>
                        <a:solidFill>
                          <a:srgbClr val="C00000"/>
                        </a:solidFill>
                        <a:effectLst/>
                        <a:latin typeface="Perpetua" pitchFamily="18" charset="0"/>
                        <a:ea typeface="新細明體" charset="-120"/>
                      </a:endParaRPr>
                    </a:p>
                  </a:txBody>
                  <a:tcPr marL="91445" marR="91445" marT="45745" marB="45745"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63</a:t>
            </a:fld>
            <a:endParaRPr lang="zh-TW" altLang="en-US"/>
          </a:p>
        </p:txBody>
      </p:sp>
    </p:spTree>
    <p:custDataLst>
      <p:tags r:id="rId1"/>
    </p:custDataLst>
    <p:extLst>
      <p:ext uri="{BB962C8B-B14F-4D97-AF65-F5344CB8AC3E}">
        <p14:creationId xmlns:p14="http://schemas.microsoft.com/office/powerpoint/2010/main" val="17553700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8" name="Group 28"/>
          <p:cNvGraphicFramePr>
            <a:graphicFrameLocks noGrp="1"/>
          </p:cNvGraphicFramePr>
          <p:nvPr>
            <p:ph sz="quarter" idx="1"/>
            <p:custDataLst>
              <p:tags r:id="rId2"/>
            </p:custDataLst>
            <p:extLst>
              <p:ext uri="{D42A27DB-BD31-4B8C-83A1-F6EECF244321}">
                <p14:modId xmlns:p14="http://schemas.microsoft.com/office/powerpoint/2010/main" val="2955193140"/>
              </p:ext>
            </p:extLst>
          </p:nvPr>
        </p:nvGraphicFramePr>
        <p:xfrm>
          <a:off x="1115616" y="836712"/>
          <a:ext cx="7849121" cy="4888545"/>
        </p:xfrm>
        <a:graphic>
          <a:graphicData uri="http://schemas.openxmlformats.org/drawingml/2006/table">
            <a:tbl>
              <a:tblPr/>
              <a:tblGrid>
                <a:gridCol w="962597"/>
                <a:gridCol w="6886524"/>
              </a:tblGrid>
              <a:tr h="3096344">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10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學校（園）及機構應依本法第三十三條第一項第六款及相關法規規定，配合身心障礙學生之需求，建立或改善整體性之設施設備，</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營造校園無障礙環境。</a:t>
                      </a:r>
                    </a:p>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          學校（園）及機構辦理相關活動，應考量身心障礙學生參與之需求，</a:t>
                      </a:r>
                      <a:r>
                        <a:rPr kumimoji="0" lang="zh-TW" altLang="zh-TW" sz="1800" b="1" i="0" u="none" strike="noStrike" cap="none" normalizeH="0" baseline="0" dirty="0" smtClean="0">
                          <a:ln>
                            <a:noFill/>
                          </a:ln>
                          <a:solidFill>
                            <a:srgbClr val="FF0000"/>
                          </a:solidFill>
                          <a:effectLst/>
                          <a:latin typeface="Perpetua" pitchFamily="18" charset="0"/>
                          <a:ea typeface="新細明體" charset="-120"/>
                        </a:rPr>
                        <a:t>營造最少限制環境，</a:t>
                      </a: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包括調整活動內容與進行方式、規劃適當動線、提供輔具、人力支援及危機處理方案等相關措施，以支持身心障礙學生參與各項活動。</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792201">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11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C00000"/>
                          </a:solidFill>
                          <a:effectLst/>
                          <a:latin typeface="Perpetua" pitchFamily="18" charset="0"/>
                          <a:ea typeface="新細明體" charset="-120"/>
                        </a:rPr>
                        <a:t>學校（園）及機構應依本法第三十三條第一項第七款規定，視身心障礙學生需求，提供其他協助在學校（園）及機構學習及生活必要之支持服務。</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64</a:t>
            </a:fld>
            <a:endParaRPr lang="zh-TW" altLang="en-US"/>
          </a:p>
        </p:txBody>
      </p:sp>
    </p:spTree>
    <p:custDataLst>
      <p:tags r:id="rId1"/>
    </p:custDataLst>
    <p:extLst>
      <p:ext uri="{BB962C8B-B14F-4D97-AF65-F5344CB8AC3E}">
        <p14:creationId xmlns:p14="http://schemas.microsoft.com/office/powerpoint/2010/main" val="27514245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4462" name="Group 30"/>
          <p:cNvGraphicFramePr>
            <a:graphicFrameLocks noGrp="1"/>
          </p:cNvGraphicFramePr>
          <p:nvPr>
            <p:ph sz="quarter" idx="4294967295"/>
            <p:custDataLst>
              <p:tags r:id="rId2"/>
            </p:custDataLst>
            <p:extLst>
              <p:ext uri="{D42A27DB-BD31-4B8C-83A1-F6EECF244321}">
                <p14:modId xmlns:p14="http://schemas.microsoft.com/office/powerpoint/2010/main" val="3906153717"/>
              </p:ext>
            </p:extLst>
          </p:nvPr>
        </p:nvGraphicFramePr>
        <p:xfrm>
          <a:off x="1187624" y="908720"/>
          <a:ext cx="7849121" cy="5204376"/>
        </p:xfrm>
        <a:graphic>
          <a:graphicData uri="http://schemas.openxmlformats.org/drawingml/2006/table">
            <a:tbl>
              <a:tblPr/>
              <a:tblGrid>
                <a:gridCol w="1073841"/>
                <a:gridCol w="6775280"/>
              </a:tblGrid>
              <a:tr h="2592288">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12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charset="-120"/>
                        </a:rPr>
                        <a:t>　</a:t>
                      </a: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學校（園）及機構提供本法第三十三條第一項各款之支持服務，應於身心障礙學生</a:t>
                      </a:r>
                      <a:r>
                        <a:rPr kumimoji="0" lang="zh-TW" altLang="zh-TW" sz="1800" b="1" i="0" u="none" strike="noStrike" cap="none" normalizeH="0" baseline="0" dirty="0" smtClean="0">
                          <a:ln>
                            <a:noFill/>
                          </a:ln>
                          <a:solidFill>
                            <a:srgbClr val="990000"/>
                          </a:solidFill>
                          <a:effectLst/>
                          <a:latin typeface="Perpetua" pitchFamily="18" charset="0"/>
                          <a:ea typeface="新細明體" charset="-120"/>
                        </a:rPr>
                        <a:t>個別化教育計畫或個別化支持計畫中載明</a:t>
                      </a: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a:t>
                      </a:r>
                    </a:p>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     學校（園）及機構得向特殊教育資源中心申請提供支持服務，或向各該管主管機關申請補助經費。</a:t>
                      </a:r>
                    </a:p>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     經主管機關許可在家實施非學校型態實驗教育之身心障礙學生，適用本法第三十三條第一項各款之支持服務前，應將所需服務於實驗教育計畫中載明。</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2612088">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13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C00000"/>
                          </a:solidFill>
                          <a:effectLst/>
                          <a:latin typeface="Perpetua" pitchFamily="18" charset="0"/>
                          <a:ea typeface="新細明體" charset="-120"/>
                        </a:rPr>
                        <a:t>學校（園）及機構應每年辦理相關特殊教育宣導活動，鼓勵全體教職員工與學生認識、關懷、接納及協助身心障礙學生，以支持其順利學習及生活。</a:t>
                      </a:r>
                    </a:p>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C00000"/>
                          </a:solidFill>
                          <a:effectLst/>
                          <a:latin typeface="Perpetua" pitchFamily="18" charset="0"/>
                          <a:ea typeface="新細明體" charset="-120"/>
                        </a:rPr>
                        <a:t>           前項所定特殊教育宣導活動，包括研習、體驗、演講、競賽、表演、參觀、觀摩及其他相關活動；其活動之設計，應兼顧身心障礙學生之尊嚴。</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04F22573-F310-4EEC-860F-0023256200F7}" type="slidenum">
              <a:rPr lang="zh-TW" altLang="en-US" smtClean="0"/>
              <a:pPr>
                <a:defRPr/>
              </a:pPr>
              <a:t>65</a:t>
            </a:fld>
            <a:endParaRPr lang="zh-TW" altLang="en-US"/>
          </a:p>
        </p:txBody>
      </p:sp>
    </p:spTree>
    <p:custDataLst>
      <p:tags r:id="rId1"/>
    </p:custDataLst>
    <p:extLst>
      <p:ext uri="{BB962C8B-B14F-4D97-AF65-F5344CB8AC3E}">
        <p14:creationId xmlns:p14="http://schemas.microsoft.com/office/powerpoint/2010/main" val="377797937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5478" name="Group 22"/>
          <p:cNvGraphicFramePr>
            <a:graphicFrameLocks noGrp="1"/>
          </p:cNvGraphicFramePr>
          <p:nvPr>
            <p:ph sz="quarter" idx="4294967295"/>
            <p:custDataLst>
              <p:tags r:id="rId2"/>
            </p:custDataLst>
            <p:extLst>
              <p:ext uri="{D42A27DB-BD31-4B8C-83A1-F6EECF244321}">
                <p14:modId xmlns:p14="http://schemas.microsoft.com/office/powerpoint/2010/main" val="2038783821"/>
              </p:ext>
            </p:extLst>
          </p:nvPr>
        </p:nvGraphicFramePr>
        <p:xfrm>
          <a:off x="1259632" y="980728"/>
          <a:ext cx="7561089" cy="4554635"/>
        </p:xfrm>
        <a:graphic>
          <a:graphicData uri="http://schemas.openxmlformats.org/drawingml/2006/table">
            <a:tbl>
              <a:tblPr/>
              <a:tblGrid>
                <a:gridCol w="1008112"/>
                <a:gridCol w="6552977"/>
              </a:tblGrid>
              <a:tr h="2520280">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charset="-120"/>
                        </a:rPr>
                        <a:t>14 </a:t>
                      </a:r>
                      <a:r>
                        <a:rPr kumimoji="0" lang="zh-TW" altLang="en-US" sz="1800" b="1" i="0" u="none" strike="noStrike" cap="none" normalizeH="0" baseline="0" dirty="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學校（園）及機構應整合各單位相關人力、物力、空間資源，以團隊合作方式，辦理本辦法所定事項，並於每年定期自行評估實施成效。</a:t>
                      </a:r>
                    </a:p>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0000FF"/>
                          </a:solidFill>
                          <a:effectLst/>
                          <a:latin typeface="Perpetua" pitchFamily="18" charset="0"/>
                          <a:ea typeface="新細明體" charset="-120"/>
                        </a:rPr>
                        <a:t>           各主管機關應對學校（園）及機構辦理本辦法所定事項之實施成效，列入評鑑或考核之項目。</a:t>
                      </a:r>
                    </a:p>
                    <a:p>
                      <a:pPr marL="0" marR="0" lvl="0" indent="0" algn="l" defTabSz="914400" rtl="0" eaLnBrk="1" fontAlgn="base" latinLnBrk="0" hangingPunct="1">
                        <a:lnSpc>
                          <a:spcPts val="2600"/>
                        </a:lnSpc>
                        <a:spcBef>
                          <a:spcPct val="0"/>
                        </a:spcBef>
                        <a:spcAft>
                          <a:spcPct val="0"/>
                        </a:spcAft>
                        <a:buClrTx/>
                        <a:buSzTx/>
                        <a:buFontTx/>
                        <a:buNone/>
                        <a:tabLst/>
                      </a:pPr>
                      <a:endParaRPr kumimoji="0" lang="zh-TW" altLang="zh-TW" sz="1800" b="1" i="0" u="none" strike="noStrike" cap="none" normalizeH="0" baseline="0" dirty="0" smtClean="0">
                        <a:ln>
                          <a:noFill/>
                        </a:ln>
                        <a:solidFill>
                          <a:srgbClr val="0000FF"/>
                        </a:solidFill>
                        <a:effectLst/>
                        <a:latin typeface="Perpetua" pitchFamily="18" charset="0"/>
                        <a:ea typeface="新細明體" charset="-120"/>
                      </a:endParaRP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2034355">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charset="-120"/>
                        </a:rPr>
                        <a:t>15 </a:t>
                      </a:r>
                      <a:r>
                        <a:rPr kumimoji="0" lang="zh-TW" altLang="en-US" sz="1800" b="1" i="0" u="none" strike="noStrike" cap="none" normalizeH="0" baseline="0" smtClean="0">
                          <a:ln>
                            <a:noFill/>
                          </a:ln>
                          <a:solidFill>
                            <a:srgbClr val="FF0000"/>
                          </a:solidFill>
                          <a:effectLst/>
                          <a:latin typeface="Perpetua" pitchFamily="18" charset="0"/>
                          <a:ea typeface="新細明體" charset="-120"/>
                        </a:rPr>
                        <a:t>條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lvl1pPr eaLnBrk="0" hangingPunct="0">
                        <a:spcBef>
                          <a:spcPts val="575"/>
                        </a:spcBef>
                        <a:buClr>
                          <a:schemeClr val="accent1"/>
                        </a:buClr>
                        <a:buSzPct val="85000"/>
                        <a:buFont typeface="Wingdings 2" pitchFamily="18" charset="2"/>
                        <a:defRPr sz="2200">
                          <a:solidFill>
                            <a:schemeClr val="tx1"/>
                          </a:solidFill>
                          <a:latin typeface="Perpetua" pitchFamily="18" charset="0"/>
                          <a:ea typeface="新細明體" charset="-120"/>
                        </a:defRPr>
                      </a:lvl1pPr>
                      <a:lvl2pPr marL="742950" indent="-285750" eaLnBrk="0" hangingPunct="0">
                        <a:spcBef>
                          <a:spcPts val="375"/>
                        </a:spcBef>
                        <a:buClr>
                          <a:schemeClr val="accent2"/>
                        </a:buClr>
                        <a:buSzPct val="85000"/>
                        <a:buFont typeface="Wingdings 2" pitchFamily="18" charset="2"/>
                        <a:defRPr sz="2000">
                          <a:solidFill>
                            <a:schemeClr val="tx1"/>
                          </a:solidFill>
                          <a:latin typeface="Perpetua" pitchFamily="18" charset="0"/>
                          <a:ea typeface="新細明體" charset="-120"/>
                        </a:defRPr>
                      </a:lvl2pPr>
                      <a:lvl3pPr marL="1143000" indent="-228600" eaLnBrk="0" hangingPunct="0">
                        <a:spcBef>
                          <a:spcPts val="375"/>
                        </a:spcBef>
                        <a:buClr>
                          <a:srgbClr val="E6B1AB"/>
                        </a:buClr>
                        <a:buSzPct val="85000"/>
                        <a:buFont typeface="Wingdings 2" pitchFamily="18" charset="2"/>
                        <a:defRPr>
                          <a:solidFill>
                            <a:schemeClr val="tx1"/>
                          </a:solidFill>
                          <a:latin typeface="Perpetua" pitchFamily="18" charset="0"/>
                          <a:ea typeface="新細明體" charset="-120"/>
                        </a:defRPr>
                      </a:lvl3pPr>
                      <a:lvl4pPr marL="1600200" indent="-228600" eaLnBrk="0" hangingPunct="0">
                        <a:spcBef>
                          <a:spcPts val="375"/>
                        </a:spcBef>
                        <a:buClr>
                          <a:srgbClr val="A28E6A"/>
                        </a:buClr>
                        <a:buSzPct val="80000"/>
                        <a:buFont typeface="Wingdings 2" pitchFamily="18" charset="2"/>
                        <a:defRPr>
                          <a:solidFill>
                            <a:schemeClr val="tx1"/>
                          </a:solidFill>
                          <a:latin typeface="Perpetua" pitchFamily="18" charset="0"/>
                          <a:ea typeface="新細明體" charset="-120"/>
                        </a:defRPr>
                      </a:lvl4pPr>
                      <a:lvl5pPr marL="2057400" indent="-228600" eaLnBrk="0" hangingPunct="0">
                        <a:spcBef>
                          <a:spcPts val="375"/>
                        </a:spcBef>
                        <a:buClr>
                          <a:srgbClr val="A28E6A"/>
                        </a:buClr>
                        <a:defRPr>
                          <a:solidFill>
                            <a:schemeClr val="tx1"/>
                          </a:solidFill>
                          <a:latin typeface="Perpetua" pitchFamily="18" charset="0"/>
                          <a:ea typeface="新細明體" charset="-120"/>
                        </a:defRPr>
                      </a:lvl5pPr>
                      <a:lvl6pPr marL="25146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6pPr>
                      <a:lvl7pPr marL="29718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7pPr>
                      <a:lvl8pPr marL="34290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8pPr>
                      <a:lvl9pPr marL="3886200" indent="-228600" eaLnBrk="0" fontAlgn="base" hangingPunct="0">
                        <a:spcBef>
                          <a:spcPts val="375"/>
                        </a:spcBef>
                        <a:spcAft>
                          <a:spcPct val="0"/>
                        </a:spcAft>
                        <a:buClr>
                          <a:srgbClr val="A28E6A"/>
                        </a:buClr>
                        <a:defRPr>
                          <a:solidFill>
                            <a:schemeClr val="tx1"/>
                          </a:solidFill>
                          <a:latin typeface="Perpetua" pitchFamily="18" charset="0"/>
                          <a:ea typeface="新細明體" charset="-120"/>
                        </a:defRPr>
                      </a:lvl9pPr>
                    </a:lstStyle>
                    <a:p>
                      <a:pPr marL="0" marR="0" lvl="0" indent="0" algn="l" defTabSz="914400" rtl="0" eaLnBrk="1" fontAlgn="base" latinLnBrk="0" hangingPunct="1">
                        <a:lnSpc>
                          <a:spcPts val="2600"/>
                        </a:lnSpc>
                        <a:spcBef>
                          <a:spcPct val="0"/>
                        </a:spcBef>
                        <a:spcAft>
                          <a:spcPct val="0"/>
                        </a:spcAft>
                        <a:buClrTx/>
                        <a:buSzTx/>
                        <a:buFontTx/>
                        <a:buNone/>
                        <a:tabLst/>
                      </a:pPr>
                      <a:r>
                        <a:rPr kumimoji="0" lang="zh-TW" altLang="zh-TW" sz="1800" b="1" i="0" u="none" strike="noStrike" cap="none" normalizeH="0" baseline="0" dirty="0" smtClean="0">
                          <a:ln>
                            <a:noFill/>
                          </a:ln>
                          <a:solidFill>
                            <a:srgbClr val="C00000"/>
                          </a:solidFill>
                          <a:effectLst/>
                          <a:latin typeface="Perpetua" pitchFamily="18" charset="0"/>
                          <a:ea typeface="新細明體" charset="-120"/>
                        </a:rPr>
                        <a:t>本辦法自發布日施行。 </a:t>
                      </a:r>
                    </a:p>
                  </a:txBody>
                  <a:tcPr marL="91445" marR="91445" marT="45749" marB="4574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04F22573-F310-4EEC-860F-0023256200F7}" type="slidenum">
              <a:rPr lang="zh-TW" altLang="en-US" smtClean="0"/>
              <a:pPr>
                <a:defRPr/>
              </a:pPr>
              <a:t>66</a:t>
            </a:fld>
            <a:endParaRPr lang="zh-TW" altLang="en-US"/>
          </a:p>
        </p:txBody>
      </p:sp>
    </p:spTree>
    <p:custDataLst>
      <p:tags r:id="rId1"/>
    </p:custDataLst>
    <p:extLst>
      <p:ext uri="{BB962C8B-B14F-4D97-AF65-F5344CB8AC3E}">
        <p14:creationId xmlns:p14="http://schemas.microsoft.com/office/powerpoint/2010/main" val="73881284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1"/>
          <p:cNvSpPr>
            <a:spLocks noChangeArrowheads="1"/>
          </p:cNvSpPr>
          <p:nvPr>
            <p:custDataLst>
              <p:tags r:id="rId2"/>
            </p:custDataLst>
          </p:nvPr>
        </p:nvSpPr>
        <p:spPr bwMode="auto">
          <a:xfrm>
            <a:off x="1264071" y="1844824"/>
            <a:ext cx="7597031" cy="2800767"/>
          </a:xfrm>
          <a:prstGeom prst="rect">
            <a:avLst/>
          </a:prstGeom>
          <a:solidFill>
            <a:schemeClr val="accent4">
              <a:lumMod val="20000"/>
              <a:lumOff val="80000"/>
            </a:schemeClr>
          </a:solidFill>
          <a:ln>
            <a:solidFill>
              <a:schemeClr val="accent4">
                <a:lumMod val="75000"/>
              </a:schemeClr>
            </a:solidFill>
          </a:ln>
        </p:spPr>
        <p:txBody>
          <a:bodyPr wrap="square">
            <a:spAutoFit/>
          </a:bodyPr>
          <a:lstStyle>
            <a:lvl1pPr>
              <a:defRPr>
                <a:solidFill>
                  <a:schemeClr val="tx1"/>
                </a:solidFill>
                <a:latin typeface="Arial" charset="0"/>
                <a:ea typeface="標楷體" pitchFamily="65" charset="-120"/>
              </a:defRPr>
            </a:lvl1pPr>
            <a:lvl2pPr marL="742950" indent="-285750">
              <a:defRPr>
                <a:solidFill>
                  <a:schemeClr val="tx1"/>
                </a:solidFill>
                <a:latin typeface="Arial" charset="0"/>
                <a:ea typeface="標楷體" pitchFamily="65" charset="-120"/>
              </a:defRPr>
            </a:lvl2pPr>
            <a:lvl3pPr marL="1143000" indent="-228600">
              <a:defRPr>
                <a:solidFill>
                  <a:schemeClr val="tx1"/>
                </a:solidFill>
                <a:latin typeface="Arial" charset="0"/>
                <a:ea typeface="標楷體" pitchFamily="65" charset="-120"/>
              </a:defRPr>
            </a:lvl3pPr>
            <a:lvl4pPr marL="1600200" indent="-228600">
              <a:defRPr>
                <a:solidFill>
                  <a:schemeClr val="tx1"/>
                </a:solidFill>
                <a:latin typeface="Arial" charset="0"/>
                <a:ea typeface="標楷體" pitchFamily="65" charset="-120"/>
              </a:defRPr>
            </a:lvl4pPr>
            <a:lvl5pPr marL="2057400" indent="-228600">
              <a:defRPr>
                <a:solidFill>
                  <a:schemeClr val="tx1"/>
                </a:solidFill>
                <a:latin typeface="Arial" charset="0"/>
                <a:ea typeface="標楷體" pitchFamily="65" charset="-120"/>
              </a:defRPr>
            </a:lvl5pPr>
            <a:lvl6pPr marL="2514600" indent="-228600" eaLnBrk="0" fontAlgn="base" hangingPunct="0">
              <a:spcBef>
                <a:spcPct val="0"/>
              </a:spcBef>
              <a:spcAft>
                <a:spcPct val="0"/>
              </a:spcAft>
              <a:defRPr>
                <a:solidFill>
                  <a:schemeClr val="tx1"/>
                </a:solidFill>
                <a:latin typeface="Arial" charset="0"/>
                <a:ea typeface="標楷體" pitchFamily="65" charset="-120"/>
              </a:defRPr>
            </a:lvl6pPr>
            <a:lvl7pPr marL="2971800" indent="-228600" eaLnBrk="0" fontAlgn="base" hangingPunct="0">
              <a:spcBef>
                <a:spcPct val="0"/>
              </a:spcBef>
              <a:spcAft>
                <a:spcPct val="0"/>
              </a:spcAft>
              <a:defRPr>
                <a:solidFill>
                  <a:schemeClr val="tx1"/>
                </a:solidFill>
                <a:latin typeface="Arial" charset="0"/>
                <a:ea typeface="標楷體" pitchFamily="65" charset="-120"/>
              </a:defRPr>
            </a:lvl7pPr>
            <a:lvl8pPr marL="3429000" indent="-228600" eaLnBrk="0" fontAlgn="base" hangingPunct="0">
              <a:spcBef>
                <a:spcPct val="0"/>
              </a:spcBef>
              <a:spcAft>
                <a:spcPct val="0"/>
              </a:spcAft>
              <a:defRPr>
                <a:solidFill>
                  <a:schemeClr val="tx1"/>
                </a:solidFill>
                <a:latin typeface="Arial" charset="0"/>
                <a:ea typeface="標楷體" pitchFamily="65" charset="-120"/>
              </a:defRPr>
            </a:lvl8pPr>
            <a:lvl9pPr marL="3886200" indent="-228600" eaLnBrk="0" fontAlgn="base" hangingPunct="0">
              <a:spcBef>
                <a:spcPct val="0"/>
              </a:spcBef>
              <a:spcAft>
                <a:spcPct val="0"/>
              </a:spcAft>
              <a:defRPr>
                <a:solidFill>
                  <a:schemeClr val="tx1"/>
                </a:solidFill>
                <a:latin typeface="Arial" charset="0"/>
                <a:ea typeface="標楷體" pitchFamily="65" charset="-120"/>
              </a:defRPr>
            </a:lvl9pPr>
          </a:lstStyle>
          <a:p>
            <a:pPr algn="ctr" eaLnBrk="1" hangingPunct="1"/>
            <a:r>
              <a:rPr lang="zh-TW" altLang="en-US" sz="28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子法２：學校</a:t>
            </a:r>
            <a:r>
              <a:rPr lang="zh-TW" altLang="en-US"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提供身心障礙學生法定考試服務</a:t>
            </a:r>
            <a:endParaRPr lang="en-US" altLang="zh-TW" sz="28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algn="ctr" eaLnBrk="1" hangingPunct="1"/>
            <a:endParaRPr lang="en-US" altLang="zh-TW" sz="3600" b="1" dirty="0" smtClean="0">
              <a:solidFill>
                <a:srgbClr val="9933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a:p>
            <a:pPr algn="ctr" eaLnBrk="1" hangingPunct="1"/>
            <a:r>
              <a:rPr lang="zh-TW" altLang="en-US" sz="4000" b="1" dirty="0">
                <a:solidFill>
                  <a:srgbClr val="FF0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身心障礙學生考試服務辦法</a:t>
            </a:r>
          </a:p>
          <a:p>
            <a:pPr lvl="0" algn="ctr"/>
            <a:endParaRPr kumimoji="0" lang="en-US" altLang="zh-TW" sz="2400" b="1" dirty="0" smtClean="0">
              <a:solidFill>
                <a:prstClr val="black"/>
              </a:solidFill>
              <a:latin typeface="Perpetua" pitchFamily="18" charset="0"/>
              <a:ea typeface="新細明體" charset="-120"/>
            </a:endParaRPr>
          </a:p>
          <a:p>
            <a:pPr lvl="0" algn="ctr"/>
            <a:r>
              <a:rPr kumimoji="0" lang="en-US" altLang="zh-TW" sz="2400" b="1" dirty="0" smtClean="0">
                <a:solidFill>
                  <a:prstClr val="black"/>
                </a:solidFill>
                <a:latin typeface="Perpetua" pitchFamily="18" charset="0"/>
                <a:ea typeface="新細明體" charset="-120"/>
              </a:rPr>
              <a:t>2012</a:t>
            </a:r>
            <a:r>
              <a:rPr kumimoji="0" lang="zh-TW" altLang="en-US" sz="2400" b="1" dirty="0" smtClean="0">
                <a:solidFill>
                  <a:prstClr val="black"/>
                </a:solidFill>
                <a:latin typeface="Perpetua" pitchFamily="18" charset="0"/>
                <a:ea typeface="新細明體" charset="-120"/>
              </a:rPr>
              <a:t>年 </a:t>
            </a:r>
            <a:r>
              <a:rPr kumimoji="0" lang="en-US" altLang="zh-TW" sz="2400" b="1" dirty="0">
                <a:solidFill>
                  <a:prstClr val="black"/>
                </a:solidFill>
                <a:latin typeface="Perpetua" pitchFamily="18" charset="0"/>
                <a:ea typeface="新細明體" charset="-120"/>
              </a:rPr>
              <a:t>07 </a:t>
            </a:r>
            <a:r>
              <a:rPr kumimoji="0" lang="zh-TW" altLang="en-US" sz="2400" b="1" dirty="0">
                <a:solidFill>
                  <a:prstClr val="black"/>
                </a:solidFill>
                <a:latin typeface="Perpetua" pitchFamily="18" charset="0"/>
                <a:ea typeface="新細明體" charset="-120"/>
              </a:rPr>
              <a:t>月 </a:t>
            </a:r>
            <a:r>
              <a:rPr kumimoji="0" lang="en-US" altLang="zh-TW" sz="2400" b="1" dirty="0">
                <a:solidFill>
                  <a:prstClr val="black"/>
                </a:solidFill>
                <a:latin typeface="Perpetua" pitchFamily="18" charset="0"/>
                <a:ea typeface="新細明體" charset="-120"/>
              </a:rPr>
              <a:t>24 </a:t>
            </a:r>
            <a:r>
              <a:rPr kumimoji="0" lang="zh-TW" altLang="en-US" sz="2400" b="1" dirty="0">
                <a:solidFill>
                  <a:prstClr val="black"/>
                </a:solidFill>
                <a:latin typeface="Perpetua" pitchFamily="18" charset="0"/>
                <a:ea typeface="新細明體" charset="-120"/>
              </a:rPr>
              <a:t>日</a:t>
            </a:r>
          </a:p>
          <a:p>
            <a:pPr lvl="0" algn="ctr"/>
            <a:r>
              <a:rPr kumimoji="0" lang="zh-TW" altLang="en-US" sz="2400" b="1" dirty="0">
                <a:solidFill>
                  <a:prstClr val="black"/>
                </a:solidFill>
                <a:latin typeface="Perpetua" pitchFamily="18" charset="0"/>
                <a:ea typeface="新細明體" charset="-120"/>
              </a:rPr>
              <a:t>臺參字第</a:t>
            </a:r>
            <a:r>
              <a:rPr kumimoji="0" lang="en-US" altLang="zh-TW" sz="2400" b="1" dirty="0">
                <a:solidFill>
                  <a:prstClr val="black"/>
                </a:solidFill>
                <a:latin typeface="Perpetua" pitchFamily="18" charset="0"/>
                <a:ea typeface="新細明體" charset="-120"/>
              </a:rPr>
              <a:t>1010133145C</a:t>
            </a:r>
            <a:r>
              <a:rPr kumimoji="0" lang="zh-TW" altLang="en-US" sz="2400" b="1" dirty="0">
                <a:solidFill>
                  <a:prstClr val="black"/>
                </a:solidFill>
                <a:latin typeface="Perpetua" pitchFamily="18" charset="0"/>
                <a:ea typeface="新細明體" charset="-120"/>
              </a:rPr>
              <a:t>號 令  發布</a:t>
            </a:r>
          </a:p>
        </p:txBody>
      </p:sp>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67</a:t>
            </a:fld>
            <a:endParaRPr lang="zh-TW" altLang="en-US"/>
          </a:p>
        </p:txBody>
      </p:sp>
    </p:spTree>
    <p:custDataLst>
      <p:tags r:id="rId1"/>
    </p:custDataLst>
    <p:extLst>
      <p:ext uri="{BB962C8B-B14F-4D97-AF65-F5344CB8AC3E}">
        <p14:creationId xmlns:p14="http://schemas.microsoft.com/office/powerpoint/2010/main" val="309463546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31762" name="Group 18"/>
          <p:cNvGraphicFramePr>
            <a:graphicFrameLocks noGrp="1"/>
          </p:cNvGraphicFramePr>
          <p:nvPr>
            <p:ph sz="quarter" idx="1"/>
            <p:custDataLst>
              <p:tags r:id="rId3"/>
            </p:custDataLst>
            <p:extLst>
              <p:ext uri="{D42A27DB-BD31-4B8C-83A1-F6EECF244321}">
                <p14:modId xmlns:p14="http://schemas.microsoft.com/office/powerpoint/2010/main" val="978968024"/>
              </p:ext>
            </p:extLst>
          </p:nvPr>
        </p:nvGraphicFramePr>
        <p:xfrm>
          <a:off x="1115616" y="1700808"/>
          <a:ext cx="7848872" cy="4429126"/>
        </p:xfrm>
        <a:graphic>
          <a:graphicData uri="http://schemas.openxmlformats.org/drawingml/2006/table">
            <a:tbl>
              <a:tblPr/>
              <a:tblGrid>
                <a:gridCol w="1008112"/>
                <a:gridCol w="6840760"/>
              </a:tblGrid>
              <a:tr h="1117600">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1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本辦法依特殊教育法第二十二條第二項規定訂定之。</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655763">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2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各級學校及試務單位</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公開辦理各教育階段入學相關之各種考試，應依本辦 法之規定提供身心障礙學生考試服務</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（以下簡稱考試服務）。 </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r h="1655763">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pitchFamily="18" charset="-120"/>
                        </a:rPr>
                        <a:t>3 </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條  </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本辦法所稱身心障礙學生，指符合下列規定之一者： 一、經各級主管機關特殊教育學生鑑定及就學輔導會</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鑑定為身心障礙</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 二、</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領有身心障礙手冊或證明</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p>
                  </a:txBody>
                  <a:tcPr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68</a:t>
            </a:fld>
            <a:endParaRPr lang="zh-TW" altLang="en-US"/>
          </a:p>
        </p:txBody>
      </p:sp>
    </p:spTree>
    <p:custDataLst>
      <p:tags r:id="rId1"/>
    </p:custDataLst>
    <p:extLst>
      <p:ext uri="{BB962C8B-B14F-4D97-AF65-F5344CB8AC3E}">
        <p14:creationId xmlns:p14="http://schemas.microsoft.com/office/powerpoint/2010/main" val="335984513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32781" name="Group 13"/>
          <p:cNvGraphicFramePr>
            <a:graphicFrameLocks noGrp="1"/>
          </p:cNvGraphicFramePr>
          <p:nvPr>
            <p:ph sz="quarter" idx="1"/>
            <p:custDataLst>
              <p:tags r:id="rId3"/>
            </p:custDataLst>
            <p:extLst>
              <p:ext uri="{D42A27DB-BD31-4B8C-83A1-F6EECF244321}">
                <p14:modId xmlns:p14="http://schemas.microsoft.com/office/powerpoint/2010/main" val="1169779591"/>
              </p:ext>
            </p:extLst>
          </p:nvPr>
        </p:nvGraphicFramePr>
        <p:xfrm>
          <a:off x="1115616" y="1700213"/>
          <a:ext cx="7848872" cy="4465637"/>
        </p:xfrm>
        <a:graphic>
          <a:graphicData uri="http://schemas.openxmlformats.org/drawingml/2006/table">
            <a:tbl>
              <a:tblPr/>
              <a:tblGrid>
                <a:gridCol w="864096"/>
                <a:gridCol w="6984776"/>
              </a:tblGrid>
              <a:tr h="4465637">
                <a:tc>
                  <a:txBody>
                    <a:bodyPr/>
                    <a:lstStyle/>
                    <a:p>
                      <a:pPr marL="0" marR="0" lvl="0" indent="0" algn="ctr"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4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考試服務之提供，應以達成該項考試目的為原則。</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各級學校及試務單位應 </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依身心障礙考生（以下簡稱考生）障礙類別、程度及需求，提供考試服務</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 </a:t>
                      </a: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前項考試服務，應由考生向各級學校及試務單位提出</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申請</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，經</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審查</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後</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通知 </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考生審查結果，</a:t>
                      </a:r>
                      <a:r>
                        <a:rPr kumimoji="0" lang="zh-TW" altLang="en-US" sz="1800" b="1" i="0" u="none" strike="noStrike" cap="none" normalizeH="0" baseline="0" dirty="0" smtClean="0">
                          <a:ln>
                            <a:noFill/>
                          </a:ln>
                          <a:solidFill>
                            <a:srgbClr val="FF00FF"/>
                          </a:solidFill>
                          <a:effectLst/>
                          <a:latin typeface="Perpetua" pitchFamily="18" charset="0"/>
                          <a:ea typeface="新細明體" pitchFamily="18" charset="-120"/>
                        </a:rPr>
                        <a:t>考生對審查結果不服得提出申訴</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各級學校及試務單位，應邀集身心障礙相關領域之學者專家、特殊教育相 關專業人員及其他相關人員</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審查前項申請案</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前三項考試服務內容、申請程序及應檢附之相關資料、審查方式及原則、 審查結果通知及申訴程序等事項，應於</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簡章中載明</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69</a:t>
            </a:fld>
            <a:endParaRPr lang="zh-TW" altLang="en-US"/>
          </a:p>
        </p:txBody>
      </p:sp>
    </p:spTree>
    <p:custDataLst>
      <p:tags r:id="rId1"/>
    </p:custDataLst>
    <p:extLst>
      <p:ext uri="{BB962C8B-B14F-4D97-AF65-F5344CB8AC3E}">
        <p14:creationId xmlns:p14="http://schemas.microsoft.com/office/powerpoint/2010/main" val="2493858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76672"/>
            <a:ext cx="8064896" cy="706090"/>
          </a:xfrm>
          <a:solidFill>
            <a:srgbClr val="F2FDAD"/>
          </a:solidFill>
          <a:ln w="12700">
            <a:solidFill>
              <a:schemeClr val="accent6">
                <a:lumMod val="50000"/>
              </a:schemeClr>
            </a:solidFill>
          </a:ln>
        </p:spPr>
        <p:txBody>
          <a:bodyPr/>
          <a:lstStyle/>
          <a:p>
            <a:r>
              <a:rPr lang="zh-TW" altLang="en-US" sz="3200" b="1" dirty="0" smtClean="0">
                <a:solidFill>
                  <a:srgbClr val="C00000"/>
                </a:solidFill>
                <a:latin typeface="新細明體"/>
                <a:ea typeface="新細明體"/>
                <a:cs typeface="+mn-cs"/>
              </a:rPr>
              <a:t> 四、各教育階段</a:t>
            </a:r>
            <a:r>
              <a:rPr lang="en-US" altLang="zh-TW" sz="3200" b="1" dirty="0" smtClean="0">
                <a:solidFill>
                  <a:srgbClr val="C00000"/>
                </a:solidFill>
                <a:latin typeface="新細明體"/>
                <a:ea typeface="新細明體"/>
                <a:cs typeface="+mn-cs"/>
              </a:rPr>
              <a:t>IEP</a:t>
            </a:r>
            <a:r>
              <a:rPr lang="zh-TW" altLang="en-US" sz="3200" b="1" dirty="0" smtClean="0">
                <a:solidFill>
                  <a:srgbClr val="C00000"/>
                </a:solidFill>
                <a:latin typeface="新細明體"/>
                <a:ea typeface="新細明體"/>
                <a:cs typeface="+mn-cs"/>
              </a:rPr>
              <a:t>議題：</a:t>
            </a:r>
            <a:endParaRPr lang="zh-TW" altLang="en-US" dirty="0"/>
          </a:p>
        </p:txBody>
      </p:sp>
      <p:sp>
        <p:nvSpPr>
          <p:cNvPr id="3" name="內容版面配置區 2"/>
          <p:cNvSpPr>
            <a:spLocks noGrp="1"/>
          </p:cNvSpPr>
          <p:nvPr>
            <p:ph sz="quarter" idx="1"/>
          </p:nvPr>
        </p:nvSpPr>
        <p:spPr>
          <a:xfrm>
            <a:off x="914400" y="1124744"/>
            <a:ext cx="7772400" cy="4895056"/>
          </a:xfrm>
        </p:spPr>
        <p:txBody>
          <a:bodyPr/>
          <a:lstStyle/>
          <a:p>
            <a:pPr marL="0" indent="0">
              <a:buNone/>
            </a:pPr>
            <a:r>
              <a:rPr lang="zh-TW" altLang="en-US" sz="2800" dirty="0">
                <a:solidFill>
                  <a:srgbClr val="FF0000"/>
                </a:solidFill>
              </a:rPr>
              <a:t> </a:t>
            </a:r>
            <a:endParaRPr lang="en-US" altLang="zh-TW" sz="2400" dirty="0" smtClean="0"/>
          </a:p>
        </p:txBody>
      </p:sp>
      <p:sp>
        <p:nvSpPr>
          <p:cNvPr id="4" name="矩形 3"/>
          <p:cNvSpPr/>
          <p:nvPr/>
        </p:nvSpPr>
        <p:spPr>
          <a:xfrm>
            <a:off x="323528" y="1556792"/>
            <a:ext cx="8496944" cy="3862596"/>
          </a:xfrm>
          <a:prstGeom prst="rect">
            <a:avLst/>
          </a:prstGeom>
          <a:solidFill>
            <a:schemeClr val="bg2"/>
          </a:solidFill>
          <a:ln w="12700">
            <a:solidFill>
              <a:srgbClr val="0000FF"/>
            </a:solidFill>
          </a:ln>
        </p:spPr>
        <p:txBody>
          <a:bodyPr wrap="square">
            <a:spAutoFit/>
          </a:bodyPr>
          <a:lstStyle/>
          <a:p>
            <a:r>
              <a:rPr kumimoji="0" lang="zh-TW" altLang="en-US" sz="2400" dirty="0" smtClean="0">
                <a:solidFill>
                  <a:srgbClr val="FF0000"/>
                </a:solidFill>
                <a:latin typeface="Perpetua"/>
                <a:ea typeface="新細明體"/>
              </a:rPr>
              <a:t>     </a:t>
            </a:r>
            <a:r>
              <a:rPr kumimoji="0" lang="zh-TW" altLang="en-US" sz="2400" b="1" dirty="0" smtClean="0">
                <a:solidFill>
                  <a:srgbClr val="663300"/>
                </a:solidFill>
                <a:effectLst>
                  <a:outerShdw blurRad="38100" dist="38100" dir="2700000" algn="tl">
                    <a:srgbClr val="000000">
                      <a:alpha val="43137"/>
                    </a:srgbClr>
                  </a:outerShdw>
                </a:effectLst>
                <a:latin typeface="Perpetua"/>
                <a:ea typeface="新細明體"/>
              </a:rPr>
              <a:t>議題一：</a:t>
            </a:r>
            <a:r>
              <a:rPr kumimoji="0" lang="zh-TW" altLang="en-US" sz="2400" dirty="0">
                <a:solidFill>
                  <a:srgbClr val="0000FF"/>
                </a:solidFill>
                <a:latin typeface="Perpetua"/>
                <a:ea typeface="新細明體"/>
              </a:rPr>
              <a:t>配合各教育階段</a:t>
            </a:r>
            <a:r>
              <a:rPr lang="zh-TW" altLang="zh-TW" sz="2400" dirty="0" smtClean="0">
                <a:solidFill>
                  <a:srgbClr val="0000FF"/>
                </a:solidFill>
                <a:latin typeface="+mn-ea"/>
                <a:ea typeface="+mn-ea"/>
              </a:rPr>
              <a:t>不同</a:t>
            </a:r>
            <a:r>
              <a:rPr lang="zh-TW" altLang="en-US" sz="2400" dirty="0" smtClean="0">
                <a:solidFill>
                  <a:srgbClr val="0000FF"/>
                </a:solidFill>
                <a:latin typeface="+mn-ea"/>
                <a:ea typeface="+mn-ea"/>
              </a:rPr>
              <a:t>特教</a:t>
            </a:r>
            <a:r>
              <a:rPr lang="zh-TW" altLang="zh-TW" sz="2400" dirty="0" smtClean="0">
                <a:solidFill>
                  <a:srgbClr val="0000FF"/>
                </a:solidFill>
                <a:latin typeface="+mn-ea"/>
                <a:ea typeface="+mn-ea"/>
              </a:rPr>
              <a:t>安置</a:t>
            </a:r>
            <a:r>
              <a:rPr lang="zh-TW" altLang="zh-TW" sz="2400" dirty="0">
                <a:solidFill>
                  <a:srgbClr val="0000FF"/>
                </a:solidFill>
                <a:latin typeface="+mn-ea"/>
                <a:ea typeface="+mn-ea"/>
              </a:rPr>
              <a:t>（</a:t>
            </a:r>
            <a:r>
              <a:rPr lang="zh-TW" altLang="zh-TW" sz="2400" dirty="0">
                <a:solidFill>
                  <a:srgbClr val="FF00FF"/>
                </a:solidFill>
                <a:latin typeface="+mn-ea"/>
                <a:ea typeface="+mn-ea"/>
              </a:rPr>
              <a:t>特殊教育學校</a:t>
            </a:r>
            <a:r>
              <a:rPr lang="zh-TW" altLang="zh-TW" sz="2400" dirty="0" smtClean="0">
                <a:solidFill>
                  <a:srgbClr val="FF00FF"/>
                </a:solidFill>
                <a:latin typeface="+mn-ea"/>
                <a:ea typeface="+mn-ea"/>
              </a:rPr>
              <a:t>及</a:t>
            </a:r>
            <a:endParaRPr lang="en-US" altLang="zh-TW" sz="2400" dirty="0" smtClean="0">
              <a:solidFill>
                <a:srgbClr val="FF00FF"/>
              </a:solidFill>
              <a:latin typeface="+mn-ea"/>
              <a:ea typeface="+mn-ea"/>
            </a:endParaRPr>
          </a:p>
          <a:p>
            <a:r>
              <a:rPr lang="zh-TW" altLang="en-US" sz="2400" dirty="0" smtClean="0">
                <a:solidFill>
                  <a:srgbClr val="FF00FF"/>
                </a:solidFill>
                <a:latin typeface="+mn-ea"/>
                <a:ea typeface="+mn-ea"/>
              </a:rPr>
              <a:t>                 </a:t>
            </a:r>
            <a:r>
              <a:rPr lang="zh-TW" altLang="zh-TW" sz="2400" dirty="0" smtClean="0">
                <a:solidFill>
                  <a:srgbClr val="FF00FF"/>
                </a:solidFill>
                <a:latin typeface="+mn-ea"/>
                <a:ea typeface="+mn-ea"/>
              </a:rPr>
              <a:t>   </a:t>
            </a:r>
            <a:r>
              <a:rPr lang="zh-TW" altLang="en-US" sz="2400" dirty="0" smtClean="0">
                <a:solidFill>
                  <a:srgbClr val="FF00FF"/>
                </a:solidFill>
                <a:latin typeface="+mn-ea"/>
                <a:ea typeface="+mn-ea"/>
              </a:rPr>
              <a:t>集中式特教班</a:t>
            </a:r>
            <a:r>
              <a:rPr lang="zh-TW" altLang="zh-TW" sz="2400" dirty="0" smtClean="0">
                <a:solidFill>
                  <a:srgbClr val="FF00FF"/>
                </a:solidFill>
                <a:latin typeface="+mn-ea"/>
                <a:ea typeface="+mn-ea"/>
              </a:rPr>
              <a:t>、資源</a:t>
            </a:r>
            <a:r>
              <a:rPr lang="zh-TW" altLang="en-US" sz="2400" dirty="0" smtClean="0">
                <a:solidFill>
                  <a:srgbClr val="FF00FF"/>
                </a:solidFill>
                <a:latin typeface="+mn-ea"/>
                <a:ea typeface="+mn-ea"/>
              </a:rPr>
              <a:t>班</a:t>
            </a:r>
            <a:r>
              <a:rPr lang="zh-TW" altLang="zh-TW" sz="2400" dirty="0" smtClean="0">
                <a:solidFill>
                  <a:srgbClr val="FF00FF"/>
                </a:solidFill>
                <a:latin typeface="+mn-ea"/>
                <a:ea typeface="+mn-ea"/>
              </a:rPr>
              <a:t>、</a:t>
            </a:r>
            <a:r>
              <a:rPr lang="zh-TW" altLang="zh-TW" sz="2400" dirty="0">
                <a:solidFill>
                  <a:srgbClr val="FF00FF"/>
                </a:solidFill>
                <a:latin typeface="+mn-ea"/>
                <a:ea typeface="+mn-ea"/>
              </a:rPr>
              <a:t>巡迴</a:t>
            </a:r>
            <a:r>
              <a:rPr lang="zh-TW" altLang="zh-TW" sz="2400" dirty="0" smtClean="0">
                <a:solidFill>
                  <a:srgbClr val="FF00FF"/>
                </a:solidFill>
                <a:latin typeface="+mn-ea"/>
                <a:ea typeface="+mn-ea"/>
              </a:rPr>
              <a:t>輔導</a:t>
            </a:r>
            <a:r>
              <a:rPr lang="zh-TW" altLang="en-US" sz="2400" dirty="0" smtClean="0">
                <a:solidFill>
                  <a:srgbClr val="FF00FF"/>
                </a:solidFill>
                <a:latin typeface="+mn-ea"/>
                <a:ea typeface="+mn-ea"/>
              </a:rPr>
              <a:t>、特殊教育方</a:t>
            </a:r>
            <a:endParaRPr lang="en-US" altLang="zh-TW" sz="2400" dirty="0" smtClean="0">
              <a:solidFill>
                <a:srgbClr val="FF00FF"/>
              </a:solidFill>
              <a:latin typeface="+mn-ea"/>
              <a:ea typeface="+mn-ea"/>
            </a:endParaRPr>
          </a:p>
          <a:p>
            <a:r>
              <a:rPr lang="zh-TW" altLang="en-US" sz="2400" dirty="0">
                <a:solidFill>
                  <a:srgbClr val="FF00FF"/>
                </a:solidFill>
                <a:latin typeface="+mn-ea"/>
                <a:ea typeface="+mn-ea"/>
              </a:rPr>
              <a:t> </a:t>
            </a:r>
            <a:r>
              <a:rPr lang="zh-TW" altLang="en-US" sz="2400" dirty="0" smtClean="0">
                <a:solidFill>
                  <a:srgbClr val="FF00FF"/>
                </a:solidFill>
                <a:latin typeface="+mn-ea"/>
                <a:ea typeface="+mn-ea"/>
              </a:rPr>
              <a:t>                   案</a:t>
            </a:r>
            <a:r>
              <a:rPr lang="zh-TW" altLang="zh-TW" sz="2400" dirty="0" smtClean="0">
                <a:solidFill>
                  <a:srgbClr val="FF00FF"/>
                </a:solidFill>
                <a:latin typeface="+mn-ea"/>
                <a:ea typeface="+mn-ea"/>
              </a:rPr>
              <a:t>等</a:t>
            </a:r>
            <a:r>
              <a:rPr lang="zh-TW" altLang="zh-TW" sz="2400" dirty="0" smtClean="0">
                <a:solidFill>
                  <a:srgbClr val="0000FF"/>
                </a:solidFill>
                <a:latin typeface="+mn-ea"/>
                <a:ea typeface="+mn-ea"/>
              </a:rPr>
              <a:t>）</a:t>
            </a:r>
            <a:r>
              <a:rPr lang="zh-TW" altLang="en-US" sz="2400" dirty="0" smtClean="0">
                <a:solidFill>
                  <a:srgbClr val="0000FF"/>
                </a:solidFill>
                <a:latin typeface="+mn-ea"/>
                <a:ea typeface="+mn-ea"/>
              </a:rPr>
              <a:t>，</a:t>
            </a:r>
            <a:r>
              <a:rPr kumimoji="0" lang="zh-TW" altLang="en-US" sz="2400" dirty="0" smtClean="0">
                <a:solidFill>
                  <a:srgbClr val="0000FF"/>
                </a:solidFill>
                <a:latin typeface="Perpetua"/>
                <a:ea typeface="新細明體"/>
              </a:rPr>
              <a:t>需要</a:t>
            </a:r>
            <a:r>
              <a:rPr lang="zh-TW" altLang="zh-TW" sz="2400" dirty="0" smtClean="0">
                <a:solidFill>
                  <a:srgbClr val="0000FF"/>
                </a:solidFill>
                <a:latin typeface="+mn-ea"/>
              </a:rPr>
              <a:t>完成</a:t>
            </a:r>
            <a:r>
              <a:rPr lang="zh-TW" altLang="en-US" sz="2400" dirty="0" smtClean="0">
                <a:solidFill>
                  <a:srgbClr val="0000FF"/>
                </a:solidFill>
                <a:latin typeface="+mn-ea"/>
              </a:rPr>
              <a:t>不同格式之</a:t>
            </a:r>
            <a:r>
              <a:rPr lang="zh-TW" altLang="zh-TW" sz="2400" dirty="0" smtClean="0">
                <a:solidFill>
                  <a:srgbClr val="0000FF"/>
                </a:solidFill>
                <a:latin typeface="+mn-ea"/>
                <a:ea typeface="+mn-ea"/>
              </a:rPr>
              <a:t>個別</a:t>
            </a:r>
            <a:r>
              <a:rPr lang="zh-TW" altLang="zh-TW" sz="2400" dirty="0">
                <a:solidFill>
                  <a:srgbClr val="0000FF"/>
                </a:solidFill>
                <a:latin typeface="+mn-ea"/>
                <a:ea typeface="+mn-ea"/>
              </a:rPr>
              <a:t>化</a:t>
            </a:r>
            <a:r>
              <a:rPr lang="zh-TW" altLang="zh-TW" sz="2400" dirty="0" smtClean="0">
                <a:solidFill>
                  <a:srgbClr val="0000FF"/>
                </a:solidFill>
                <a:latin typeface="+mn-ea"/>
                <a:ea typeface="+mn-ea"/>
              </a:rPr>
              <a:t>教育計畫。</a:t>
            </a:r>
            <a:endParaRPr lang="en-US" altLang="zh-TW" sz="2400" dirty="0" smtClean="0">
              <a:solidFill>
                <a:srgbClr val="0000FF"/>
              </a:solidFill>
              <a:latin typeface="+mn-ea"/>
              <a:ea typeface="+mn-ea"/>
            </a:endParaRPr>
          </a:p>
          <a:p>
            <a:r>
              <a:rPr kumimoji="0" lang="zh-TW" altLang="en-US" sz="2400" b="1" dirty="0" smtClean="0">
                <a:solidFill>
                  <a:srgbClr val="663300"/>
                </a:solidFill>
                <a:effectLst>
                  <a:outerShdw blurRad="38100" dist="38100" dir="2700000" algn="tl">
                    <a:srgbClr val="000000">
                      <a:alpha val="43137"/>
                    </a:srgbClr>
                  </a:outerShdw>
                </a:effectLst>
                <a:latin typeface="Perpetua"/>
                <a:ea typeface="新細明體"/>
              </a:rPr>
              <a:t>     </a:t>
            </a:r>
            <a:endParaRPr kumimoji="0" lang="en-US" altLang="zh-TW" sz="2400" b="1" dirty="0" smtClean="0">
              <a:solidFill>
                <a:srgbClr val="663300"/>
              </a:solidFill>
              <a:effectLst>
                <a:outerShdw blurRad="38100" dist="38100" dir="2700000" algn="tl">
                  <a:srgbClr val="000000">
                    <a:alpha val="43137"/>
                  </a:srgbClr>
                </a:outerShdw>
              </a:effectLst>
              <a:latin typeface="Perpetua"/>
              <a:ea typeface="新細明體"/>
            </a:endParaRPr>
          </a:p>
          <a:p>
            <a:r>
              <a:rPr kumimoji="0" lang="zh-TW" altLang="en-US" sz="2400" b="1" dirty="0">
                <a:solidFill>
                  <a:srgbClr val="663300"/>
                </a:solidFill>
                <a:effectLst>
                  <a:outerShdw blurRad="38100" dist="38100" dir="2700000" algn="tl">
                    <a:srgbClr val="000000">
                      <a:alpha val="43137"/>
                    </a:srgbClr>
                  </a:outerShdw>
                </a:effectLst>
                <a:latin typeface="Perpetua"/>
                <a:ea typeface="新細明體"/>
              </a:rPr>
              <a:t> </a:t>
            </a:r>
            <a:r>
              <a:rPr kumimoji="0" lang="zh-TW" altLang="en-US" sz="2400" b="1" dirty="0" smtClean="0">
                <a:solidFill>
                  <a:srgbClr val="663300"/>
                </a:solidFill>
                <a:effectLst>
                  <a:outerShdw blurRad="38100" dist="38100" dir="2700000" algn="tl">
                    <a:srgbClr val="000000">
                      <a:alpha val="43137"/>
                    </a:srgbClr>
                  </a:outerShdw>
                </a:effectLst>
                <a:latin typeface="Perpetua"/>
                <a:ea typeface="新細明體"/>
              </a:rPr>
              <a:t>  </a:t>
            </a:r>
            <a:endParaRPr kumimoji="0" lang="en-US" altLang="zh-TW" sz="2400" b="1" dirty="0" smtClean="0">
              <a:solidFill>
                <a:srgbClr val="663300"/>
              </a:solidFill>
              <a:effectLst>
                <a:outerShdw blurRad="38100" dist="38100" dir="2700000" algn="tl">
                  <a:srgbClr val="000000">
                    <a:alpha val="43137"/>
                  </a:srgbClr>
                </a:outerShdw>
              </a:effectLst>
              <a:latin typeface="Perpetua"/>
              <a:ea typeface="新細明體"/>
            </a:endParaRPr>
          </a:p>
          <a:p>
            <a:r>
              <a:rPr kumimoji="0" lang="zh-TW" altLang="en-US" sz="2400" b="1" dirty="0">
                <a:solidFill>
                  <a:srgbClr val="663300"/>
                </a:solidFill>
                <a:effectLst>
                  <a:outerShdw blurRad="38100" dist="38100" dir="2700000" algn="tl">
                    <a:srgbClr val="000000">
                      <a:alpha val="43137"/>
                    </a:srgbClr>
                  </a:outerShdw>
                </a:effectLst>
                <a:latin typeface="Perpetua"/>
                <a:ea typeface="新細明體"/>
              </a:rPr>
              <a:t> </a:t>
            </a:r>
            <a:r>
              <a:rPr kumimoji="0" lang="zh-TW" altLang="en-US" sz="2400" b="1" dirty="0" smtClean="0">
                <a:solidFill>
                  <a:srgbClr val="663300"/>
                </a:solidFill>
                <a:effectLst>
                  <a:outerShdw blurRad="38100" dist="38100" dir="2700000" algn="tl">
                    <a:srgbClr val="000000">
                      <a:alpha val="43137"/>
                    </a:srgbClr>
                  </a:outerShdw>
                </a:effectLst>
                <a:latin typeface="Perpetua"/>
                <a:ea typeface="新細明體"/>
              </a:rPr>
              <a:t>    議題二：</a:t>
            </a:r>
            <a:r>
              <a:rPr kumimoji="0" lang="zh-TW" altLang="en-US" sz="2400" dirty="0" smtClean="0">
                <a:solidFill>
                  <a:srgbClr val="FF0000"/>
                </a:solidFill>
                <a:latin typeface="Perpetua"/>
                <a:ea typeface="新細明體"/>
              </a:rPr>
              <a:t>配合</a:t>
            </a:r>
            <a:r>
              <a:rPr lang="zh-TW" altLang="en-US" sz="2400" dirty="0">
                <a:solidFill>
                  <a:srgbClr val="FF0000"/>
                </a:solidFill>
                <a:latin typeface="+mn-ea"/>
              </a:rPr>
              <a:t>各教育</a:t>
            </a:r>
            <a:r>
              <a:rPr lang="zh-TW" altLang="zh-TW" sz="2400" dirty="0" smtClean="0">
                <a:solidFill>
                  <a:srgbClr val="FF0000"/>
                </a:solidFill>
                <a:latin typeface="+mn-ea"/>
              </a:rPr>
              <a:t>階段不同</a:t>
            </a:r>
            <a:r>
              <a:rPr lang="zh-TW" altLang="en-US" sz="2400" dirty="0" smtClean="0">
                <a:solidFill>
                  <a:srgbClr val="FF0000"/>
                </a:solidFill>
                <a:latin typeface="+mn-ea"/>
              </a:rPr>
              <a:t>特教</a:t>
            </a:r>
            <a:r>
              <a:rPr lang="zh-TW" altLang="zh-TW" sz="2400" dirty="0" smtClean="0">
                <a:solidFill>
                  <a:srgbClr val="FF0000"/>
                </a:solidFill>
                <a:latin typeface="+mn-ea"/>
              </a:rPr>
              <a:t>安置</a:t>
            </a:r>
            <a:r>
              <a:rPr lang="zh-TW" altLang="en-US" sz="2400" dirty="0">
                <a:solidFill>
                  <a:srgbClr val="FF0000"/>
                </a:solidFill>
                <a:latin typeface="+mn-ea"/>
              </a:rPr>
              <a:t>，其不同格式之</a:t>
            </a:r>
            <a:r>
              <a:rPr lang="zh-TW" altLang="en-US" sz="2400" dirty="0" smtClean="0">
                <a:solidFill>
                  <a:srgbClr val="FF0000"/>
                </a:solidFill>
                <a:latin typeface="+mn-ea"/>
              </a:rPr>
              <a:t>個</a:t>
            </a:r>
            <a:endParaRPr lang="en-US" altLang="zh-TW" sz="2400" dirty="0" smtClean="0">
              <a:solidFill>
                <a:srgbClr val="FF0000"/>
              </a:solidFill>
              <a:latin typeface="+mn-ea"/>
            </a:endParaRPr>
          </a:p>
          <a:p>
            <a:r>
              <a:rPr lang="zh-TW" altLang="en-US" sz="2400" dirty="0">
                <a:solidFill>
                  <a:srgbClr val="FF0000"/>
                </a:solidFill>
                <a:latin typeface="+mn-ea"/>
              </a:rPr>
              <a:t> </a:t>
            </a:r>
            <a:r>
              <a:rPr lang="zh-TW" altLang="en-US" sz="2400" dirty="0" smtClean="0">
                <a:solidFill>
                  <a:srgbClr val="FF0000"/>
                </a:solidFill>
                <a:latin typeface="+mn-ea"/>
              </a:rPr>
              <a:t>                   別</a:t>
            </a:r>
            <a:r>
              <a:rPr lang="zh-TW" altLang="en-US" sz="2400" dirty="0">
                <a:solidFill>
                  <a:srgbClr val="FF0000"/>
                </a:solidFill>
                <a:latin typeface="+mn-ea"/>
              </a:rPr>
              <a:t>化</a:t>
            </a:r>
            <a:r>
              <a:rPr lang="zh-TW" altLang="en-US" sz="2400" dirty="0" smtClean="0">
                <a:solidFill>
                  <a:srgbClr val="FF0000"/>
                </a:solidFill>
                <a:latin typeface="+mn-ea"/>
              </a:rPr>
              <a:t>教育計畫設計，考量</a:t>
            </a:r>
            <a:r>
              <a:rPr lang="zh-TW" altLang="zh-TW" sz="2400" dirty="0" smtClean="0">
                <a:solidFill>
                  <a:srgbClr val="FF0000"/>
                </a:solidFill>
                <a:latin typeface="+mn-ea"/>
              </a:rPr>
              <a:t>不同安置</a:t>
            </a:r>
            <a:r>
              <a:rPr lang="zh-TW" altLang="en-US" sz="2400" dirty="0" smtClean="0">
                <a:solidFill>
                  <a:srgbClr val="FF0000"/>
                </a:solidFill>
                <a:latin typeface="+mn-ea"/>
              </a:rPr>
              <a:t>之團隊合作差</a:t>
            </a:r>
            <a:endParaRPr lang="en-US" altLang="zh-TW" sz="2400" dirty="0" smtClean="0">
              <a:solidFill>
                <a:srgbClr val="FF0000"/>
              </a:solidFill>
              <a:latin typeface="+mn-ea"/>
            </a:endParaRPr>
          </a:p>
          <a:p>
            <a:r>
              <a:rPr lang="zh-TW" altLang="en-US" sz="2400" dirty="0">
                <a:solidFill>
                  <a:srgbClr val="FF0000"/>
                </a:solidFill>
                <a:latin typeface="+mn-ea"/>
              </a:rPr>
              <a:t> </a:t>
            </a:r>
            <a:r>
              <a:rPr lang="zh-TW" altLang="en-US" sz="2400" dirty="0" smtClean="0">
                <a:solidFill>
                  <a:srgbClr val="FF0000"/>
                </a:solidFill>
                <a:latin typeface="+mn-ea"/>
              </a:rPr>
              <a:t>                   異情形，</a:t>
            </a:r>
            <a:r>
              <a:rPr lang="zh-TW" altLang="en-US" sz="2400" dirty="0" smtClean="0">
                <a:solidFill>
                  <a:srgbClr val="FF00FF"/>
                </a:solidFill>
                <a:latin typeface="+mn-ea"/>
              </a:rPr>
              <a:t>各自應有五成比率，可設計採勾選及撰</a:t>
            </a:r>
            <a:endParaRPr lang="en-US" altLang="zh-TW" sz="2400" dirty="0" smtClean="0">
              <a:solidFill>
                <a:srgbClr val="FF00FF"/>
              </a:solidFill>
              <a:latin typeface="+mn-ea"/>
            </a:endParaRPr>
          </a:p>
          <a:p>
            <a:r>
              <a:rPr lang="zh-TW" altLang="en-US" sz="2400" dirty="0">
                <a:solidFill>
                  <a:srgbClr val="FF00FF"/>
                </a:solidFill>
                <a:latin typeface="+mn-ea"/>
              </a:rPr>
              <a:t> </a:t>
            </a:r>
            <a:r>
              <a:rPr lang="zh-TW" altLang="en-US" sz="2400" dirty="0" smtClean="0">
                <a:solidFill>
                  <a:srgbClr val="FF00FF"/>
                </a:solidFill>
                <a:latin typeface="+mn-ea"/>
              </a:rPr>
              <a:t>                   寫並重。</a:t>
            </a:r>
            <a:endParaRPr kumimoji="0" lang="en-US" altLang="zh-TW" sz="2400" dirty="0" smtClean="0">
              <a:solidFill>
                <a:srgbClr val="990000"/>
              </a:solidFill>
              <a:latin typeface="Perpetua"/>
              <a:ea typeface="新細明體"/>
            </a:endParaRPr>
          </a:p>
          <a:p>
            <a:pPr lvl="0" eaLnBrk="0" hangingPunct="0">
              <a:spcBef>
                <a:spcPts val="575"/>
              </a:spcBef>
              <a:buClr>
                <a:srgbClr val="0F6FC6"/>
              </a:buClr>
              <a:buSzPct val="85000"/>
            </a:pPr>
            <a:endParaRPr kumimoji="0" lang="en-US" altLang="zh-TW" sz="2400" dirty="0">
              <a:solidFill>
                <a:prstClr val="black"/>
              </a:solidFill>
              <a:latin typeface="Perpetua"/>
              <a:ea typeface="新細明體"/>
            </a:endParaRPr>
          </a:p>
        </p:txBody>
      </p:sp>
      <p:sp>
        <p:nvSpPr>
          <p:cNvPr id="5" name="投影片編號版面配置區 4"/>
          <p:cNvSpPr>
            <a:spLocks noGrp="1"/>
          </p:cNvSpPr>
          <p:nvPr>
            <p:ph type="sldNum" sz="quarter" idx="12"/>
          </p:nvPr>
        </p:nvSpPr>
        <p:spPr/>
        <p:txBody>
          <a:bodyPr/>
          <a:lstStyle/>
          <a:p>
            <a:pPr>
              <a:defRPr/>
            </a:pPr>
            <a:fld id="{AE32AF4C-F7DC-487D-830D-C7C140DD0989}" type="slidenum">
              <a:rPr lang="zh-TW" altLang="en-US" smtClean="0"/>
              <a:pPr>
                <a:defRPr/>
              </a:pPr>
              <a:t>7</a:t>
            </a:fld>
            <a:endParaRPr lang="zh-TW" altLang="en-US"/>
          </a:p>
        </p:txBody>
      </p:sp>
    </p:spTree>
    <p:extLst>
      <p:ext uri="{BB962C8B-B14F-4D97-AF65-F5344CB8AC3E}">
        <p14:creationId xmlns:p14="http://schemas.microsoft.com/office/powerpoint/2010/main" val="330249990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33807" name="Group 15"/>
          <p:cNvGraphicFramePr>
            <a:graphicFrameLocks noGrp="1"/>
          </p:cNvGraphicFramePr>
          <p:nvPr>
            <p:ph sz="quarter" idx="1"/>
            <p:custDataLst>
              <p:tags r:id="rId3"/>
            </p:custDataLst>
            <p:extLst>
              <p:ext uri="{D42A27DB-BD31-4B8C-83A1-F6EECF244321}">
                <p14:modId xmlns:p14="http://schemas.microsoft.com/office/powerpoint/2010/main" val="1800461254"/>
              </p:ext>
            </p:extLst>
          </p:nvPr>
        </p:nvGraphicFramePr>
        <p:xfrm>
          <a:off x="1115616" y="1557338"/>
          <a:ext cx="7848872" cy="5013325"/>
        </p:xfrm>
        <a:graphic>
          <a:graphicData uri="http://schemas.openxmlformats.org/drawingml/2006/table">
            <a:tbl>
              <a:tblPr/>
              <a:tblGrid>
                <a:gridCol w="936104"/>
                <a:gridCol w="6912768"/>
              </a:tblGrid>
              <a:tr h="1511437">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5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9" marB="3628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考試服務應衡酌考生之</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考試科目特性</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學習優勢管道及個別需求</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，提供適 當之</a:t>
                      </a:r>
                      <a:r>
                        <a:rPr kumimoji="0" lang="zh-TW" altLang="en-US" sz="1800" b="1" i="0" u="none" strike="noStrike" cap="none" normalizeH="0" baseline="0" smtClean="0">
                          <a:ln>
                            <a:noFill/>
                          </a:ln>
                          <a:solidFill>
                            <a:srgbClr val="FF00FF"/>
                          </a:solidFill>
                          <a:effectLst/>
                          <a:latin typeface="Perpetua" pitchFamily="18" charset="0"/>
                          <a:ea typeface="新細明體" pitchFamily="18" charset="-120"/>
                        </a:rPr>
                        <a:t>試場服務</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rgbClr val="FF00FF"/>
                          </a:solidFill>
                          <a:effectLst/>
                          <a:latin typeface="Perpetua" pitchFamily="18" charset="0"/>
                          <a:ea typeface="新細明體" pitchFamily="18" charset="-120"/>
                        </a:rPr>
                        <a:t>輔具服務</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rgbClr val="FF00FF"/>
                          </a:solidFill>
                          <a:effectLst/>
                          <a:latin typeface="Perpetua" pitchFamily="18" charset="0"/>
                          <a:ea typeface="新細明體" pitchFamily="18" charset="-120"/>
                        </a:rPr>
                        <a:t>試題（卷）調整服務</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、作答方式調整服務及其 他必要之服務。</a:t>
                      </a:r>
                    </a:p>
                  </a:txBody>
                  <a:tcPr marL="72571" marR="72571" marT="36289" marB="3628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35018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6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9" marB="3628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前條所定試場服務如下：</a:t>
                      </a:r>
                      <a:endParaRPr kumimoji="0" lang="en-US" altLang="zh-TW" sz="1800" b="1" i="0" u="none" strike="noStrike" cap="none" normalizeH="0" baseline="0" dirty="0" smtClean="0">
                        <a:ln>
                          <a:noFill/>
                        </a:ln>
                        <a:solidFill>
                          <a:srgbClr val="0070C0"/>
                        </a:solidFill>
                        <a:effectLst/>
                        <a:latin typeface="Perpetua" pitchFamily="18" charset="0"/>
                        <a:ea typeface="新細明體" pitchFamily="18" charset="-120"/>
                      </a:endParaRPr>
                    </a:p>
                    <a:p>
                      <a:pPr marL="0" marR="0" lvl="0" indent="0" algn="l" defTabSz="914400" rtl="0" eaLnBrk="1" fontAlgn="base" latinLnBrk="0" hangingPunct="1">
                        <a:lnSpc>
                          <a:spcPts val="2700"/>
                        </a:lnSpc>
                        <a:spcBef>
                          <a:spcPct val="0"/>
                        </a:spcBef>
                        <a:spcAft>
                          <a:spcPct val="0"/>
                        </a:spcAft>
                        <a:buClrTx/>
                        <a:buSzTx/>
                        <a:buFontTx/>
                        <a:buNone/>
                        <a:tabLst/>
                      </a:pPr>
                      <a:r>
                        <a:rPr kumimoji="0" lang="zh-TW" altLang="en-US" sz="1800" b="1" i="0" u="none" strike="noStrike" cap="none" normalizeH="0" baseline="0" dirty="0" smtClean="0">
                          <a:ln>
                            <a:noFill/>
                          </a:ln>
                          <a:solidFill>
                            <a:schemeClr val="accent2"/>
                          </a:solidFill>
                          <a:effectLst/>
                          <a:latin typeface="Perpetua" pitchFamily="18" charset="0"/>
                          <a:ea typeface="新細明體" pitchFamily="18" charset="-120"/>
                        </a:rPr>
                        <a:t> </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一、</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調整考試時間</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：包括</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提早入場或延長作答</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時間。</a:t>
                      </a:r>
                      <a:endParaRPr kumimoji="0" lang="en-US" altLang="zh-TW" sz="1800" b="1" i="0" u="none" strike="noStrike" cap="none" normalizeH="0" baseline="0" dirty="0" smtClean="0">
                        <a:ln>
                          <a:noFill/>
                        </a:ln>
                        <a:solidFill>
                          <a:srgbClr val="0070C0"/>
                        </a:solidFill>
                        <a:effectLst/>
                        <a:latin typeface="Perpetua" pitchFamily="18" charset="0"/>
                        <a:ea typeface="新細明體" pitchFamily="18" charset="-120"/>
                      </a:endParaRPr>
                    </a:p>
                    <a:p>
                      <a:pPr marL="0" marR="0" lvl="0" indent="0" algn="l" defTabSz="914400" rtl="0" eaLnBrk="1" fontAlgn="base" latinLnBrk="0" hangingPunct="1">
                        <a:lnSpc>
                          <a:spcPts val="2700"/>
                        </a:lnSpc>
                        <a:spcBef>
                          <a:spcPct val="0"/>
                        </a:spcBef>
                        <a:spcAft>
                          <a:spcPct val="0"/>
                        </a:spcAft>
                        <a:buClrTx/>
                        <a:buSzTx/>
                        <a:buFontTx/>
                        <a:buNone/>
                        <a:tabLst/>
                      </a:pPr>
                      <a:r>
                        <a:rPr kumimoji="0" lang="zh-TW" altLang="en-US" sz="1800" b="1" i="0" u="none" strike="noStrike" cap="none" normalizeH="0" baseline="0" dirty="0" smtClean="0">
                          <a:ln>
                            <a:noFill/>
                          </a:ln>
                          <a:solidFill>
                            <a:schemeClr val="accent2"/>
                          </a:solidFill>
                          <a:effectLst/>
                          <a:latin typeface="Perpetua" pitchFamily="18" charset="0"/>
                          <a:ea typeface="新細明體" pitchFamily="18" charset="-120"/>
                        </a:rPr>
                        <a:t> </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二、</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提供無障礙試場環境</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：包括</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無障礙環境、地面樓層或設有昇降設備之 試場。</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ts val="2700"/>
                        </a:lnSpc>
                        <a:spcBef>
                          <a:spcPct val="0"/>
                        </a:spcBef>
                        <a:spcAft>
                          <a:spcPct val="0"/>
                        </a:spcAft>
                        <a:buClrTx/>
                        <a:buSzTx/>
                        <a:buFontTx/>
                        <a:buNone/>
                        <a:tabLst/>
                      </a:pPr>
                      <a:r>
                        <a:rPr kumimoji="0" lang="zh-TW" altLang="en-US" sz="1800" b="1" i="0" u="none" strike="noStrike" cap="none" normalizeH="0" baseline="0" dirty="0" smtClean="0">
                          <a:ln>
                            <a:noFill/>
                          </a:ln>
                          <a:solidFill>
                            <a:schemeClr val="accent2"/>
                          </a:solidFill>
                          <a:effectLst/>
                          <a:latin typeface="Perpetua" pitchFamily="18" charset="0"/>
                          <a:ea typeface="新細明體" pitchFamily="18" charset="-120"/>
                        </a:rPr>
                        <a:t> </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三、</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提供提醒服務</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：包括視覺或聽覺提醒、手語翻譯或板書注意事項說明 。</a:t>
                      </a:r>
                      <a:endParaRPr kumimoji="0" lang="en-US" altLang="zh-TW" sz="1800" b="1" i="0" u="none" strike="noStrike" cap="none" normalizeH="0" baseline="0" dirty="0" smtClean="0">
                        <a:ln>
                          <a:noFill/>
                        </a:ln>
                        <a:solidFill>
                          <a:srgbClr val="0070C0"/>
                        </a:solidFill>
                        <a:effectLst/>
                        <a:latin typeface="Perpetua" pitchFamily="18" charset="0"/>
                        <a:ea typeface="新細明體" pitchFamily="18" charset="-120"/>
                      </a:endParaRPr>
                    </a:p>
                    <a:p>
                      <a:pPr marL="0" marR="0" lvl="0" indent="0" algn="l" defTabSz="914400" rtl="0" eaLnBrk="1" fontAlgn="base" latinLnBrk="0" hangingPunct="1">
                        <a:lnSpc>
                          <a:spcPts val="2700"/>
                        </a:lnSpc>
                        <a:spcBef>
                          <a:spcPct val="0"/>
                        </a:spcBef>
                        <a:spcAft>
                          <a:spcPct val="0"/>
                        </a:spcAft>
                        <a:buClrTx/>
                        <a:buSzTx/>
                        <a:buFontTx/>
                        <a:buNone/>
                        <a:tabLst/>
                      </a:pP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 四、</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提供特殊試場</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：包括</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單人、少數人或設有空調設備等試場</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 專為身心障礙學生辦理之考試，於安排試場考生人數時，應考量考生所需 之適當空間，</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一般試場考生人數不得超過三十人</a:t>
                      </a:r>
                      <a:r>
                        <a:rPr kumimoji="0" lang="zh-TW" altLang="en-US" sz="1800" b="1" i="0" u="none" strike="noStrike" cap="none" normalizeH="0" baseline="0" dirty="0" smtClean="0">
                          <a:ln>
                            <a:noFill/>
                          </a:ln>
                          <a:solidFill>
                            <a:srgbClr val="0070C0"/>
                          </a:solidFill>
                          <a:effectLst/>
                          <a:latin typeface="Perpetua" pitchFamily="18" charset="0"/>
                          <a:ea typeface="新細明體" pitchFamily="18" charset="-120"/>
                        </a:rPr>
                        <a:t>。考生對</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試場空間有特殊 需求者，應另依第四條規定提出申請。 </a:t>
                      </a:r>
                    </a:p>
                  </a:txBody>
                  <a:tcPr marL="72571" marR="72571" marT="36289" marB="36289"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70</a:t>
            </a:fld>
            <a:endParaRPr lang="zh-TW" altLang="en-US"/>
          </a:p>
        </p:txBody>
      </p:sp>
    </p:spTree>
    <p:custDataLst>
      <p:tags r:id="rId1"/>
    </p:custDataLst>
    <p:extLst>
      <p:ext uri="{BB962C8B-B14F-4D97-AF65-F5344CB8AC3E}">
        <p14:creationId xmlns:p14="http://schemas.microsoft.com/office/powerpoint/2010/main" val="287103751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34828" name="Group 12"/>
          <p:cNvGraphicFramePr>
            <a:graphicFrameLocks noGrp="1"/>
          </p:cNvGraphicFramePr>
          <p:nvPr>
            <p:ph sz="quarter" idx="1"/>
            <p:custDataLst>
              <p:tags r:id="rId3"/>
            </p:custDataLst>
            <p:extLst>
              <p:ext uri="{D42A27DB-BD31-4B8C-83A1-F6EECF244321}">
                <p14:modId xmlns:p14="http://schemas.microsoft.com/office/powerpoint/2010/main" val="1497874487"/>
              </p:ext>
            </p:extLst>
          </p:nvPr>
        </p:nvGraphicFramePr>
        <p:xfrm>
          <a:off x="1115616" y="1988840"/>
          <a:ext cx="7848872" cy="3312368"/>
        </p:xfrm>
        <a:graphic>
          <a:graphicData uri="http://schemas.openxmlformats.org/drawingml/2006/table">
            <a:tbl>
              <a:tblPr/>
              <a:tblGrid>
                <a:gridCol w="864096"/>
                <a:gridCol w="6984776"/>
              </a:tblGrid>
              <a:tr h="3312368">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dirty="0" smtClean="0">
                          <a:ln>
                            <a:noFill/>
                          </a:ln>
                          <a:solidFill>
                            <a:srgbClr val="FF0000"/>
                          </a:solidFill>
                          <a:effectLst/>
                          <a:latin typeface="Perpetua" pitchFamily="18" charset="0"/>
                          <a:ea typeface="新細明體" pitchFamily="18" charset="-120"/>
                        </a:rPr>
                        <a:t>7 </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p>
                  </a:txBody>
                  <a:tcPr marL="72571" marR="72571" marT="36274" marB="36274"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第五條所定</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輔具服務</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，包括提供擴視機、放大鏡、點字機、盲用算盤、盲 用電腦及印表機、檯燈、特殊桌椅或其他相關輔具等服務。</a:t>
                      </a: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 </a:t>
                      </a: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00"/>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前項輔具經各級學校及試務單位公布</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得由考生自備者</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，考生得申請使用</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自備輔具</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；自備輔具需託管者，應送各級學校及試務單位檢查及託管；</a:t>
                      </a:r>
                      <a:r>
                        <a:rPr kumimoji="0" lang="zh-TW" altLang="en-US" sz="1800" b="1" i="0" u="none" strike="noStrike" cap="none" normalizeH="0" baseline="0" dirty="0" smtClean="0">
                          <a:ln>
                            <a:noFill/>
                          </a:ln>
                          <a:solidFill>
                            <a:srgbClr val="6600CC"/>
                          </a:solidFill>
                          <a:effectLst/>
                          <a:latin typeface="Perpetua" pitchFamily="18" charset="0"/>
                          <a:ea typeface="新細明體" pitchFamily="18" charset="-120"/>
                        </a:rPr>
                        <a:t>自備 輔具功能簡單無需託管者，於考試開始前經試務人員檢查後</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，始得使用。</a:t>
                      </a:r>
                    </a:p>
                  </a:txBody>
                  <a:tcPr marL="72571" marR="72571" marT="36274" marB="36274"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71</a:t>
            </a:fld>
            <a:endParaRPr lang="zh-TW" altLang="en-US"/>
          </a:p>
        </p:txBody>
      </p:sp>
    </p:spTree>
    <p:custDataLst>
      <p:tags r:id="rId1"/>
    </p:custDataLst>
    <p:extLst>
      <p:ext uri="{BB962C8B-B14F-4D97-AF65-F5344CB8AC3E}">
        <p14:creationId xmlns:p14="http://schemas.microsoft.com/office/powerpoint/2010/main" val="38145733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35855" name="Group 15"/>
          <p:cNvGraphicFramePr>
            <a:graphicFrameLocks noGrp="1"/>
          </p:cNvGraphicFramePr>
          <p:nvPr>
            <p:ph sz="quarter" idx="1"/>
            <p:custDataLst>
              <p:tags r:id="rId3"/>
            </p:custDataLst>
            <p:extLst>
              <p:ext uri="{D42A27DB-BD31-4B8C-83A1-F6EECF244321}">
                <p14:modId xmlns:p14="http://schemas.microsoft.com/office/powerpoint/2010/main" val="3440218621"/>
              </p:ext>
            </p:extLst>
          </p:nvPr>
        </p:nvGraphicFramePr>
        <p:xfrm>
          <a:off x="1115616" y="1628800"/>
          <a:ext cx="7848872" cy="4257229"/>
        </p:xfrm>
        <a:graphic>
          <a:graphicData uri="http://schemas.openxmlformats.org/drawingml/2006/table">
            <a:tbl>
              <a:tblPr/>
              <a:tblGrid>
                <a:gridCol w="864096"/>
                <a:gridCol w="6984776"/>
              </a:tblGrid>
              <a:tr h="2832675">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8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第五條所定</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試題（卷）調整服務</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，包括調整試題與考生之適配性、題數或 比例計分、提供放大試卷、點字試卷、電子試題、有聲試題、觸摸圖形試 題、提供試卷並報讀等服務。 </a:t>
                      </a: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endParaRPr kumimoji="0" lang="en-US" altLang="zh-TW" sz="1800" b="1" i="0" u="none" strike="noStrike" cap="none" normalizeH="0" baseline="0" dirty="0" smtClean="0">
                        <a:ln>
                          <a:noFill/>
                        </a:ln>
                        <a:solidFill>
                          <a:srgbClr val="0000FF"/>
                        </a:solidFill>
                        <a:effectLst/>
                        <a:latin typeface="Perpetua" pitchFamily="18" charset="0"/>
                        <a:ea typeface="新細明體" pitchFamily="18" charset="-120"/>
                      </a:endParaRPr>
                    </a:p>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dirty="0" smtClean="0">
                          <a:ln>
                            <a:noFill/>
                          </a:ln>
                          <a:solidFill>
                            <a:srgbClr val="00B0F0"/>
                          </a:solidFill>
                          <a:effectLst/>
                          <a:latin typeface="Perpetua" pitchFamily="18" charset="0"/>
                          <a:ea typeface="新細明體" pitchFamily="18" charset="-120"/>
                        </a:rPr>
                        <a:t>前項調整試題與考生之適配性，包括試題之</a:t>
                      </a:r>
                      <a:r>
                        <a:rPr kumimoji="0" lang="zh-TW" altLang="en-US" sz="1800" b="1" i="0" u="none" strike="noStrike" cap="none" normalizeH="0" baseline="0" dirty="0" smtClean="0">
                          <a:ln>
                            <a:noFill/>
                          </a:ln>
                          <a:solidFill>
                            <a:srgbClr val="FF0000"/>
                          </a:solidFill>
                          <a:effectLst/>
                          <a:latin typeface="Perpetua" pitchFamily="18" charset="0"/>
                          <a:ea typeface="新細明體" pitchFamily="18" charset="-120"/>
                        </a:rPr>
                        <a:t>信度、效度、鑑別度，及命題 後因應試題</a:t>
                      </a:r>
                      <a:r>
                        <a:rPr kumimoji="0" lang="zh-TW" altLang="en-US" sz="1800" b="1" i="0" u="none" strike="noStrike" cap="none" normalizeH="0" baseline="0" dirty="0" smtClean="0">
                          <a:ln>
                            <a:noFill/>
                          </a:ln>
                          <a:solidFill>
                            <a:srgbClr val="00B0F0"/>
                          </a:solidFill>
                          <a:effectLst/>
                          <a:latin typeface="Perpetua" pitchFamily="18" charset="0"/>
                          <a:ea typeface="新細明體" pitchFamily="18" charset="-120"/>
                        </a:rPr>
                        <a:t>與身心障礙類別明顯衝突時所需之調整。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42455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9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第五條所定</a:t>
                      </a:r>
                      <a:r>
                        <a:rPr kumimoji="0" lang="zh-TW" altLang="en-US" sz="1800" b="1" i="0" u="none" strike="noStrike" cap="none" normalizeH="0" baseline="0" dirty="0" smtClean="0">
                          <a:ln>
                            <a:noFill/>
                          </a:ln>
                          <a:solidFill>
                            <a:srgbClr val="FF00FF"/>
                          </a:solidFill>
                          <a:effectLst/>
                          <a:latin typeface="Perpetua" pitchFamily="18" charset="0"/>
                          <a:ea typeface="新細明體" pitchFamily="18" charset="-120"/>
                        </a:rPr>
                        <a:t>作答方式調整服務</a:t>
                      </a:r>
                      <a:r>
                        <a:rPr kumimoji="0" lang="zh-TW" altLang="en-US" sz="1800" b="1" i="0" u="none" strike="noStrike" cap="none" normalizeH="0" baseline="0" dirty="0" smtClean="0">
                          <a:ln>
                            <a:noFill/>
                          </a:ln>
                          <a:solidFill>
                            <a:srgbClr val="0000FF"/>
                          </a:solidFill>
                          <a:effectLst/>
                          <a:latin typeface="Perpetua" pitchFamily="18" charset="0"/>
                          <a:ea typeface="新細明體" pitchFamily="18" charset="-120"/>
                        </a:rPr>
                        <a:t>，包括提供電腦輸入法作答、盲用電腦作答 、放大答案卡（卷）、電腦打字代謄、口語（錄音）作答及代謄答案卡等 服務。</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72</a:t>
            </a:fld>
            <a:endParaRPr lang="zh-TW" altLang="en-US"/>
          </a:p>
        </p:txBody>
      </p:sp>
    </p:spTree>
    <p:custDataLst>
      <p:tags r:id="rId1"/>
    </p:custDataLst>
    <p:extLst>
      <p:ext uri="{BB962C8B-B14F-4D97-AF65-F5344CB8AC3E}">
        <p14:creationId xmlns:p14="http://schemas.microsoft.com/office/powerpoint/2010/main" val="98946051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標題 1"/>
          <p:cNvSpPr>
            <a:spLocks noGrp="1"/>
          </p:cNvSpPr>
          <p:nvPr>
            <p:ph type="title"/>
            <p:custDataLst>
              <p:tags r:id="rId2"/>
            </p:custDataLst>
          </p:nvPr>
        </p:nvSpPr>
        <p:spPr/>
        <p:txBody>
          <a:bodyPr/>
          <a:lstStyle/>
          <a:p>
            <a:pPr algn="ctr" eaLnBrk="1" hangingPunct="1"/>
            <a:r>
              <a:rPr lang="zh-TW" altLang="zh-TW" smtClean="0"/>
              <a:t>身心障礙學生考試服務辦法</a:t>
            </a:r>
            <a:endParaRPr lang="zh-TW" altLang="en-US" smtClean="0"/>
          </a:p>
        </p:txBody>
      </p:sp>
      <p:graphicFrame>
        <p:nvGraphicFramePr>
          <p:cNvPr id="5" name="內容版面配置區 4"/>
          <p:cNvGraphicFramePr>
            <a:graphicFrameLocks noGrp="1"/>
          </p:cNvGraphicFramePr>
          <p:nvPr>
            <p:ph sz="quarter" idx="1"/>
            <p:custDataLst>
              <p:tags r:id="rId3"/>
            </p:custDataLst>
            <p:extLst>
              <p:ext uri="{D42A27DB-BD31-4B8C-83A1-F6EECF244321}">
                <p14:modId xmlns:p14="http://schemas.microsoft.com/office/powerpoint/2010/main" val="3361275215"/>
              </p:ext>
            </p:extLst>
          </p:nvPr>
        </p:nvGraphicFramePr>
        <p:xfrm>
          <a:off x="1115616" y="1916113"/>
          <a:ext cx="7848872" cy="4005263"/>
        </p:xfrm>
        <a:graphic>
          <a:graphicData uri="http://schemas.openxmlformats.org/drawingml/2006/table">
            <a:tbl>
              <a:tblPr/>
              <a:tblGrid>
                <a:gridCol w="1008112"/>
                <a:gridCol w="6840760"/>
              </a:tblGrid>
              <a:tr h="1549400">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10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身心障礙學生參加</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校內學習評量</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，學校提供本辦法之</a:t>
                      </a:r>
                      <a:r>
                        <a:rPr kumimoji="0" lang="zh-TW" altLang="en-US" sz="1800" b="1" i="0" u="none" strike="noStrike" cap="none" normalizeH="0" baseline="0" smtClean="0">
                          <a:ln>
                            <a:noFill/>
                          </a:ln>
                          <a:solidFill>
                            <a:schemeClr val="accent1"/>
                          </a:solidFill>
                          <a:effectLst/>
                          <a:latin typeface="Perpetua" pitchFamily="18" charset="0"/>
                          <a:ea typeface="新細明體" pitchFamily="18" charset="-120"/>
                        </a:rPr>
                        <a:t>各項服務</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chemeClr val="accent1"/>
                          </a:solidFill>
                          <a:effectLst/>
                          <a:latin typeface="Perpetua" pitchFamily="18" charset="0"/>
                          <a:ea typeface="新細明體" pitchFamily="18" charset="-120"/>
                        </a:rPr>
                        <a:t>應載明於 個別化教育計畫或個別化支持計畫</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r h="1376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11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c>
                  <a:txBody>
                    <a:body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smtClean="0">
                          <a:ln>
                            <a:noFill/>
                          </a:ln>
                          <a:solidFill>
                            <a:srgbClr val="000000"/>
                          </a:solidFill>
                          <a:effectLst/>
                          <a:latin typeface="Perpetua" pitchFamily="18" charset="0"/>
                          <a:ea typeface="新細明體" pitchFamily="18" charset="-120"/>
                        </a:rPr>
                        <a:t>本辦法發布施行前，</a:t>
                      </a:r>
                      <a:r>
                        <a:rPr kumimoji="0" lang="zh-TW" altLang="en-US" sz="1800" b="1" i="0" u="none" strike="noStrike" cap="none" normalizeH="0" baseline="0" smtClean="0">
                          <a:ln>
                            <a:noFill/>
                          </a:ln>
                          <a:solidFill>
                            <a:srgbClr val="0000FF"/>
                          </a:solidFill>
                          <a:effectLst/>
                          <a:latin typeface="Perpetua" pitchFamily="18" charset="0"/>
                          <a:ea typeface="新細明體" pitchFamily="18" charset="-120"/>
                        </a:rPr>
                        <a:t>各項考試服務已納入簡章並公告者，依簡章規定辦理 。</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D9D2D2"/>
                    </a:solidFill>
                  </a:tcPr>
                </a:tc>
              </a:tr>
              <a:tr h="1079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第 </a:t>
                      </a:r>
                      <a:r>
                        <a:rPr kumimoji="0" lang="en-US" altLang="zh-TW" sz="1800" b="1" i="0" u="none" strike="noStrike" cap="none" normalizeH="0" baseline="0" smtClean="0">
                          <a:ln>
                            <a:noFill/>
                          </a:ln>
                          <a:solidFill>
                            <a:srgbClr val="FF0000"/>
                          </a:solidFill>
                          <a:effectLst/>
                          <a:latin typeface="Perpetua" pitchFamily="18" charset="0"/>
                          <a:ea typeface="新細明體" pitchFamily="18" charset="-120"/>
                        </a:rPr>
                        <a:t>12 </a:t>
                      </a:r>
                      <a:r>
                        <a:rPr kumimoji="0" lang="zh-TW" altLang="en-US" sz="1800" b="1" i="0" u="none" strike="noStrike" cap="none" normalizeH="0" baseline="0" smtClean="0">
                          <a:ln>
                            <a:noFill/>
                          </a:ln>
                          <a:solidFill>
                            <a:srgbClr val="FF0000"/>
                          </a:solidFill>
                          <a:effectLst/>
                          <a:latin typeface="Perpetua" pitchFamily="18" charset="0"/>
                          <a:ea typeface="新細明體" pitchFamily="18" charset="-120"/>
                        </a:rPr>
                        <a:t>條 </a:t>
                      </a:r>
                      <a:endParaRPr kumimoji="0" lang="zh-TW" altLang="en-US" sz="1800" b="1" i="0" u="none" strike="noStrike" cap="none" normalizeH="0" baseline="0" smtClean="0">
                        <a:ln>
                          <a:noFill/>
                        </a:ln>
                        <a:solidFill>
                          <a:srgbClr val="000000"/>
                        </a:solidFill>
                        <a:effectLst/>
                        <a:latin typeface="Perpetua" pitchFamily="18" charset="0"/>
                        <a:ea typeface="新細明體" pitchFamily="18" charset="-120"/>
                      </a:endParaRP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c>
                  <a:txBody>
                    <a:bodyPr/>
                    <a:lstStyle/>
                    <a:p>
                      <a:pPr marL="0" marR="0" lvl="0" indent="0" algn="l" defTabSz="914400" rtl="0" eaLnBrk="1" fontAlgn="base" latinLnBrk="0" hangingPunct="1">
                        <a:lnSpc>
                          <a:spcPts val="2800"/>
                        </a:lnSpc>
                        <a:spcBef>
                          <a:spcPct val="0"/>
                        </a:spcBef>
                        <a:spcAft>
                          <a:spcPct val="0"/>
                        </a:spcAft>
                        <a:buClrTx/>
                        <a:buSzTx/>
                        <a:buFontTx/>
                        <a:buNone/>
                        <a:tabLst/>
                      </a:pPr>
                      <a:r>
                        <a:rPr kumimoji="0" lang="zh-TW" altLang="en-US" sz="1800" b="1" i="0" u="none" strike="noStrike" cap="none" normalizeH="0" baseline="0" dirty="0" smtClean="0">
                          <a:ln>
                            <a:noFill/>
                          </a:ln>
                          <a:solidFill>
                            <a:srgbClr val="000000"/>
                          </a:solidFill>
                          <a:effectLst/>
                          <a:latin typeface="Perpetua" pitchFamily="18" charset="0"/>
                          <a:ea typeface="新細明體" pitchFamily="18" charset="-120"/>
                        </a:rPr>
                        <a:t>本辦法自發布日施行。</a:t>
                      </a:r>
                    </a:p>
                  </a:txBody>
                  <a:tcPr marL="72571" marR="72571" marT="36286" marB="36286" anchor="ctr" horzOverflow="overflow">
                    <a:lnL w="12700" cap="flat" cmpd="sng" algn="ctr">
                      <a:solidFill>
                        <a:srgbClr val="855D5D"/>
                      </a:solidFill>
                      <a:prstDash val="solid"/>
                      <a:round/>
                      <a:headEnd type="none" w="med" len="med"/>
                      <a:tailEnd type="none" w="med" len="med"/>
                    </a:lnL>
                    <a:lnR w="12700" cap="flat" cmpd="sng" algn="ctr">
                      <a:solidFill>
                        <a:srgbClr val="855D5D"/>
                      </a:solidFill>
                      <a:prstDash val="solid"/>
                      <a:round/>
                      <a:headEnd type="none" w="med" len="med"/>
                      <a:tailEnd type="none" w="med" len="med"/>
                    </a:lnR>
                    <a:lnT w="12700" cap="flat" cmpd="sng" algn="ctr">
                      <a:solidFill>
                        <a:srgbClr val="855D5D"/>
                      </a:solidFill>
                      <a:prstDash val="solid"/>
                      <a:round/>
                      <a:headEnd type="none" w="med" len="med"/>
                      <a:tailEnd type="none" w="med" len="med"/>
                    </a:lnT>
                    <a:lnB w="12700" cap="flat" cmpd="sng" algn="ctr">
                      <a:solidFill>
                        <a:srgbClr val="855D5D"/>
                      </a:solidFill>
                      <a:prstDash val="solid"/>
                      <a:round/>
                      <a:headEnd type="none" w="med" len="med"/>
                      <a:tailEnd type="none" w="med" len="med"/>
                    </a:lnB>
                    <a:lnTlToBr>
                      <a:noFill/>
                    </a:lnTlToBr>
                    <a:lnBlToTr>
                      <a:noFill/>
                    </a:lnBlToTr>
                    <a:solidFill>
                      <a:srgbClr val="EDEAEA"/>
                    </a:solidFill>
                  </a:tcPr>
                </a:tc>
              </a:tr>
            </a:tbl>
          </a:graphicData>
        </a:graphic>
      </p:graphicFrame>
      <p:sp>
        <p:nvSpPr>
          <p:cNvPr id="2" name="投影片編號版面配置區 1"/>
          <p:cNvSpPr>
            <a:spLocks noGrp="1"/>
          </p:cNvSpPr>
          <p:nvPr>
            <p:ph type="sldNum" sz="quarter" idx="12"/>
          </p:nvPr>
        </p:nvSpPr>
        <p:spPr/>
        <p:txBody>
          <a:bodyPr/>
          <a:lstStyle/>
          <a:p>
            <a:pPr>
              <a:defRPr/>
            </a:pPr>
            <a:fld id="{BDF94256-F356-42AA-B421-C249228300DC}" type="slidenum">
              <a:rPr lang="zh-TW" altLang="en-US" smtClean="0"/>
              <a:pPr>
                <a:defRPr/>
              </a:pPr>
              <a:t>73</a:t>
            </a:fld>
            <a:endParaRPr lang="zh-TW" altLang="en-US"/>
          </a:p>
        </p:txBody>
      </p:sp>
    </p:spTree>
    <p:custDataLst>
      <p:tags r:id="rId1"/>
    </p:custDataLst>
    <p:extLst>
      <p:ext uri="{BB962C8B-B14F-4D97-AF65-F5344CB8AC3E}">
        <p14:creationId xmlns:p14="http://schemas.microsoft.com/office/powerpoint/2010/main" val="87568619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8496944" cy="6336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74</a:t>
            </a:fld>
            <a:endParaRPr lang="zh-TW" altLang="en-US"/>
          </a:p>
        </p:txBody>
      </p:sp>
    </p:spTree>
    <p:extLst>
      <p:ext uri="{BB962C8B-B14F-4D97-AF65-F5344CB8AC3E}">
        <p14:creationId xmlns:p14="http://schemas.microsoft.com/office/powerpoint/2010/main" val="15253711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20688"/>
            <a:ext cx="8568952"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75</a:t>
            </a:fld>
            <a:endParaRPr lang="zh-TW" altLang="en-US"/>
          </a:p>
        </p:txBody>
      </p:sp>
    </p:spTree>
    <p:extLst>
      <p:ext uri="{BB962C8B-B14F-4D97-AF65-F5344CB8AC3E}">
        <p14:creationId xmlns:p14="http://schemas.microsoft.com/office/powerpoint/2010/main" val="180970975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60648"/>
            <a:ext cx="8064896"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76</a:t>
            </a:fld>
            <a:endParaRPr lang="zh-TW" altLang="en-US"/>
          </a:p>
        </p:txBody>
      </p:sp>
    </p:spTree>
    <p:extLst>
      <p:ext uri="{BB962C8B-B14F-4D97-AF65-F5344CB8AC3E}">
        <p14:creationId xmlns:p14="http://schemas.microsoft.com/office/powerpoint/2010/main" val="322919276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1" y="116632"/>
            <a:ext cx="8640960" cy="6696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77</a:t>
            </a:fld>
            <a:endParaRPr lang="zh-TW" altLang="en-US"/>
          </a:p>
        </p:txBody>
      </p:sp>
    </p:spTree>
    <p:extLst>
      <p:ext uri="{BB962C8B-B14F-4D97-AF65-F5344CB8AC3E}">
        <p14:creationId xmlns:p14="http://schemas.microsoft.com/office/powerpoint/2010/main" val="119783066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41288"/>
            <a:ext cx="8496944" cy="657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78</a:t>
            </a:fld>
            <a:endParaRPr lang="zh-TW" altLang="en-US"/>
          </a:p>
        </p:txBody>
      </p:sp>
    </p:spTree>
    <p:extLst>
      <p:ext uri="{BB962C8B-B14F-4D97-AF65-F5344CB8AC3E}">
        <p14:creationId xmlns:p14="http://schemas.microsoft.com/office/powerpoint/2010/main" val="6447749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539552" y="764704"/>
            <a:ext cx="8136904" cy="5256584"/>
          </a:xfrm>
          <a:solidFill>
            <a:srgbClr val="FFFFCC"/>
          </a:solidFill>
          <a:ln w="19050">
            <a:solidFill>
              <a:schemeClr val="bg2">
                <a:lumMod val="10000"/>
              </a:schemeClr>
            </a:solidFill>
          </a:ln>
        </p:spPr>
        <p:txBody>
          <a:bodyPr/>
          <a:lstStyle/>
          <a:p>
            <a:pPr marL="0" lvl="0" indent="0">
              <a:buClr>
                <a:srgbClr val="0F6FC6"/>
              </a:buClr>
              <a:buNone/>
            </a:pP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要項三：</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學年與學期教育目標及其評量方式、</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日期</a:t>
            </a:r>
            <a:endParaRPr lang="en-US"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 </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               與</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標準</a:t>
            </a:r>
          </a:p>
          <a:p>
            <a:pPr marL="0" lvl="0" indent="0">
              <a:buClr>
                <a:srgbClr val="0F6FC6"/>
              </a:buClr>
              <a:buNone/>
            </a:pPr>
            <a:r>
              <a:rPr lang="zh-TW" altLang="en-US" sz="2800" b="1" dirty="0" smtClean="0">
                <a:solidFill>
                  <a:srgbClr val="002060"/>
                </a:solidFill>
                <a:effectLst>
                  <a:outerShdw blurRad="38100" dist="38100" dir="2700000" algn="tl">
                    <a:srgbClr val="000000">
                      <a:alpha val="43137"/>
                    </a:srgbClr>
                  </a:outerShdw>
                </a:effectLst>
                <a:latin typeface="新細明體"/>
              </a:rPr>
              <a:t>更新</a:t>
            </a:r>
            <a:r>
              <a:rPr lang="zh-TW" altLang="en-US" sz="2800" b="1" dirty="0">
                <a:solidFill>
                  <a:srgbClr val="002060"/>
                </a:solidFill>
                <a:effectLst>
                  <a:outerShdw blurRad="38100" dist="38100" dir="2700000" algn="tl">
                    <a:srgbClr val="000000">
                      <a:alpha val="43137"/>
                    </a:srgbClr>
                  </a:outerShdw>
                </a:effectLst>
                <a:latin typeface="新細明體"/>
              </a:rPr>
              <a:t>推動：</a:t>
            </a:r>
            <a:endParaRPr lang="en-US" altLang="zh-TW" sz="2800" b="1" dirty="0">
              <a:solidFill>
                <a:srgbClr val="00206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990000"/>
                </a:solidFill>
                <a:effectLst>
                  <a:outerShdw blurRad="38100" dist="38100" dir="2700000" algn="tl">
                    <a:srgbClr val="000000">
                      <a:alpha val="43137"/>
                    </a:srgbClr>
                  </a:outerShdw>
                </a:effectLst>
                <a:latin typeface="新細明體"/>
              </a:rPr>
              <a:t>  </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990000"/>
                </a:solidFill>
                <a:effectLst>
                  <a:outerShdw blurRad="38100" dist="38100" dir="2700000" algn="tl">
                    <a:srgbClr val="000000">
                      <a:alpha val="43137"/>
                    </a:srgbClr>
                  </a:outerShdw>
                </a:effectLst>
                <a:latin typeface="新細明體"/>
              </a:rPr>
              <a:t> </a:t>
            </a:r>
            <a:r>
              <a:rPr lang="zh-TW" altLang="en-US" sz="2400" b="1" dirty="0" smtClean="0">
                <a:solidFill>
                  <a:srgbClr val="990000"/>
                </a:solidFill>
                <a:effectLst>
                  <a:outerShdw blurRad="38100" dist="38100" dir="2700000" algn="tl">
                    <a:srgbClr val="000000">
                      <a:alpha val="43137"/>
                    </a:srgbClr>
                  </a:outerShdw>
                </a:effectLst>
                <a:latin typeface="新細明體"/>
              </a:rPr>
              <a:t>     （</a:t>
            </a:r>
            <a:r>
              <a:rPr lang="zh-TW" altLang="en-US" sz="2400" b="1" dirty="0">
                <a:solidFill>
                  <a:srgbClr val="990000"/>
                </a:solidFill>
                <a:effectLst>
                  <a:outerShdw blurRad="38100" dist="38100" dir="2700000" algn="tl">
                    <a:srgbClr val="000000">
                      <a:alpha val="43137"/>
                    </a:srgbClr>
                  </a:outerShdw>
                </a:effectLst>
                <a:latin typeface="新細明體"/>
              </a:rPr>
              <a:t>一</a:t>
            </a:r>
            <a:r>
              <a:rPr lang="zh-TW" altLang="en-US" sz="2400" b="1" dirty="0" smtClean="0">
                <a:solidFill>
                  <a:srgbClr val="990000"/>
                </a:solidFill>
                <a:effectLst>
                  <a:outerShdw blurRad="38100" dist="38100" dir="2700000" algn="tl">
                    <a:srgbClr val="000000">
                      <a:alpha val="43137"/>
                    </a:srgbClr>
                  </a:outerShdw>
                </a:effectLst>
                <a:latin typeface="新細明體"/>
              </a:rPr>
              <a:t>）特殊教育</a:t>
            </a:r>
            <a:r>
              <a:rPr lang="zh-TW" altLang="en-US" sz="2400" b="1" dirty="0">
                <a:solidFill>
                  <a:srgbClr val="990000"/>
                </a:solidFill>
                <a:effectLst>
                  <a:outerShdw blurRad="38100" dist="38100" dir="2700000" algn="tl">
                    <a:srgbClr val="000000">
                      <a:alpha val="43137"/>
                    </a:srgbClr>
                  </a:outerShdw>
                </a:effectLst>
                <a:latin typeface="新細明體"/>
              </a:rPr>
              <a:t>課程教學</a:t>
            </a:r>
            <a:r>
              <a:rPr lang="zh-TW" altLang="en-US" sz="2400" b="1" dirty="0" smtClean="0">
                <a:solidFill>
                  <a:srgbClr val="990000"/>
                </a:solidFill>
                <a:effectLst>
                  <a:outerShdw blurRad="38100" dist="38100" dir="2700000" algn="tl">
                    <a:srgbClr val="000000">
                      <a:alpha val="43137"/>
                    </a:srgbClr>
                  </a:outerShdw>
                </a:effectLst>
                <a:latin typeface="新細明體"/>
              </a:rPr>
              <a:t>調整與</a:t>
            </a:r>
            <a:r>
              <a:rPr lang="en-US" altLang="zh-TW" sz="2400" b="1" dirty="0" smtClean="0">
                <a:solidFill>
                  <a:srgbClr val="990000"/>
                </a:solidFill>
                <a:effectLst>
                  <a:outerShdw blurRad="38100" dist="38100" dir="2700000" algn="tl">
                    <a:srgbClr val="000000">
                      <a:alpha val="43137"/>
                    </a:srgbClr>
                  </a:outerShdw>
                </a:effectLst>
                <a:latin typeface="新細明體"/>
              </a:rPr>
              <a:t>IEP</a:t>
            </a:r>
            <a:r>
              <a:rPr lang="zh-TW" altLang="en-US" sz="2400" b="1" dirty="0" smtClean="0">
                <a:solidFill>
                  <a:srgbClr val="990000"/>
                </a:solidFill>
                <a:effectLst>
                  <a:outerShdw blurRad="38100" dist="38100" dir="2700000" algn="tl">
                    <a:srgbClr val="000000">
                      <a:alpha val="43137"/>
                    </a:srgbClr>
                  </a:outerShdw>
                </a:effectLst>
                <a:latin typeface="新細明體"/>
              </a:rPr>
              <a:t>關連之法源</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0000FF"/>
                </a:solidFill>
                <a:effectLst>
                  <a:outerShdw blurRad="38100" dist="38100" dir="2700000" algn="tl">
                    <a:srgbClr val="000000">
                      <a:alpha val="43137"/>
                    </a:srgbClr>
                  </a:outerShdw>
                </a:effectLst>
                <a:latin typeface="新細明體"/>
              </a:rPr>
              <a:t>      （</a:t>
            </a:r>
            <a:r>
              <a:rPr lang="zh-TW" altLang="en-US" sz="2400" b="1" dirty="0">
                <a:solidFill>
                  <a:srgbClr val="0000FF"/>
                </a:solidFill>
                <a:effectLst>
                  <a:outerShdw blurRad="38100" dist="38100" dir="2700000" algn="tl">
                    <a:srgbClr val="000000">
                      <a:alpha val="43137"/>
                    </a:srgbClr>
                  </a:outerShdw>
                </a:effectLst>
                <a:latin typeface="新細明體"/>
              </a:rPr>
              <a:t>二）特殊教育</a:t>
            </a:r>
            <a:r>
              <a:rPr lang="zh-TW" altLang="en-US" sz="2400" b="1" dirty="0" smtClean="0">
                <a:solidFill>
                  <a:srgbClr val="0000FF"/>
                </a:solidFill>
                <a:effectLst>
                  <a:outerShdw blurRad="38100" dist="38100" dir="2700000" algn="tl">
                    <a:srgbClr val="000000">
                      <a:alpha val="43137"/>
                    </a:srgbClr>
                  </a:outerShdw>
                </a:effectLst>
                <a:latin typeface="新細明體"/>
              </a:rPr>
              <a:t>課程內容</a:t>
            </a:r>
            <a:r>
              <a:rPr lang="zh-TW" altLang="en-US" sz="2400" b="1" dirty="0">
                <a:solidFill>
                  <a:srgbClr val="0000FF"/>
                </a:solidFill>
                <a:effectLst>
                  <a:outerShdw blurRad="38100" dist="38100" dir="2700000" algn="tl">
                    <a:srgbClr val="000000">
                      <a:alpha val="43137"/>
                    </a:srgbClr>
                  </a:outerShdw>
                </a:effectLst>
                <a:latin typeface="新細明體"/>
              </a:rPr>
              <a:t>（教育目標</a:t>
            </a:r>
            <a:r>
              <a:rPr lang="zh-TW" altLang="en-US" sz="2400" b="1" dirty="0" smtClean="0">
                <a:solidFill>
                  <a:srgbClr val="0000FF"/>
                </a:solidFill>
                <a:effectLst>
                  <a:outerShdw blurRad="38100" dist="38100" dir="2700000" algn="tl">
                    <a:srgbClr val="000000">
                      <a:alpha val="43137"/>
                    </a:srgbClr>
                  </a:outerShdw>
                </a:effectLst>
                <a:latin typeface="新細明體"/>
              </a:rPr>
              <a:t>）之調整</a:t>
            </a:r>
            <a:endParaRPr lang="en-US" altLang="zh-TW" sz="2400" b="1" dirty="0" smtClean="0">
              <a:solidFill>
                <a:srgbClr val="0000FF"/>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FF00FF"/>
                </a:solidFill>
                <a:effectLst>
                  <a:outerShdw blurRad="38100" dist="38100" dir="2700000" algn="tl">
                    <a:srgbClr val="000000">
                      <a:alpha val="43137"/>
                    </a:srgbClr>
                  </a:outerShdw>
                </a:effectLst>
                <a:latin typeface="新細明體"/>
              </a:rPr>
              <a:t>  </a:t>
            </a:r>
            <a:endParaRPr lang="en-US" altLang="zh-TW" sz="2400" b="1" dirty="0" smtClean="0">
              <a:solidFill>
                <a:srgbClr val="FF00FF"/>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FF00FF"/>
                </a:solidFill>
                <a:effectLst>
                  <a:outerShdw blurRad="38100" dist="38100" dir="2700000" algn="tl">
                    <a:srgbClr val="000000">
                      <a:alpha val="43137"/>
                    </a:srgbClr>
                  </a:outerShdw>
                </a:effectLst>
                <a:latin typeface="新細明體"/>
              </a:rPr>
              <a:t> </a:t>
            </a:r>
            <a:r>
              <a:rPr lang="zh-TW" altLang="en-US" sz="2400" b="1" dirty="0" smtClean="0">
                <a:solidFill>
                  <a:srgbClr val="FF00FF"/>
                </a:solidFill>
                <a:effectLst>
                  <a:outerShdw blurRad="38100" dist="38100" dir="2700000" algn="tl">
                    <a:srgbClr val="000000">
                      <a:alpha val="43137"/>
                    </a:srgbClr>
                  </a:outerShdw>
                </a:effectLst>
                <a:latin typeface="新細明體"/>
              </a:rPr>
              <a:t>     （三）</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調整課程能力指標</a:t>
            </a:r>
            <a:r>
              <a:rPr lang="zh-TW" altLang="en-US" sz="2400" b="1" dirty="0" smtClean="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（目標</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）及撰寫</a:t>
            </a:r>
            <a:r>
              <a:rPr lang="en-US" altLang="zh-TW"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00FF"/>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endParaRPr lang="en-US" altLang="zh-TW" sz="2400" b="1" dirty="0">
              <a:solidFill>
                <a:srgbClr val="FF00FF"/>
              </a:solidFill>
              <a:effectLst>
                <a:outerShdw blurRad="38100" dist="38100" dir="2700000" algn="tl">
                  <a:srgbClr val="000000">
                    <a:alpha val="43137"/>
                  </a:srgbClr>
                </a:outerShdw>
              </a:effectLst>
              <a:latin typeface="新細明體"/>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79</a:t>
            </a:fld>
            <a:endParaRPr lang="zh-TW" altLang="en-US"/>
          </a:p>
        </p:txBody>
      </p:sp>
    </p:spTree>
    <p:extLst>
      <p:ext uri="{BB962C8B-B14F-4D97-AF65-F5344CB8AC3E}">
        <p14:creationId xmlns:p14="http://schemas.microsoft.com/office/powerpoint/2010/main" val="3065590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11560" y="1124744"/>
            <a:ext cx="7992888" cy="5112568"/>
          </a:xfrm>
          <a:solidFill>
            <a:srgbClr val="F2FDAD"/>
          </a:solidFill>
          <a:ln w="12700">
            <a:solidFill>
              <a:schemeClr val="accent6">
                <a:lumMod val="50000"/>
              </a:schemeClr>
            </a:solidFill>
          </a:ln>
        </p:spPr>
        <p:txBody>
          <a:bodyPr/>
          <a:lstStyle/>
          <a:p>
            <a:pPr marL="0" indent="0">
              <a:buNone/>
            </a:pPr>
            <a:r>
              <a:rPr lang="zh-TW" altLang="en-US" sz="2400" b="1" dirty="0">
                <a:solidFill>
                  <a:srgbClr val="663300"/>
                </a:solidFill>
                <a:effectLst>
                  <a:outerShdw blurRad="38100" dist="38100" dir="2700000" algn="tl">
                    <a:srgbClr val="000000">
                      <a:alpha val="43137"/>
                    </a:srgbClr>
                  </a:outerShdw>
                </a:effectLst>
              </a:rPr>
              <a:t> </a:t>
            </a:r>
            <a:r>
              <a:rPr lang="zh-TW" altLang="en-US" sz="2400" b="1" dirty="0" smtClean="0">
                <a:solidFill>
                  <a:srgbClr val="663300"/>
                </a:solidFill>
                <a:effectLst>
                  <a:outerShdw blurRad="38100" dist="38100" dir="2700000" algn="tl">
                    <a:srgbClr val="000000">
                      <a:alpha val="43137"/>
                    </a:srgbClr>
                  </a:outerShdw>
                </a:effectLst>
              </a:rPr>
              <a:t>  議題三：</a:t>
            </a:r>
            <a:r>
              <a:rPr lang="zh-TW" altLang="en-US" sz="2400" dirty="0" smtClean="0">
                <a:solidFill>
                  <a:srgbClr val="0000FF"/>
                </a:solidFill>
              </a:rPr>
              <a:t>檢核</a:t>
            </a:r>
            <a:r>
              <a:rPr lang="zh-TW" altLang="zh-TW" sz="2400" dirty="0" smtClean="0">
                <a:solidFill>
                  <a:srgbClr val="0000FF"/>
                </a:solidFill>
                <a:latin typeface="+mn-ea"/>
              </a:rPr>
              <a:t>個別</a:t>
            </a:r>
            <a:r>
              <a:rPr lang="zh-TW" altLang="zh-TW" sz="2400" dirty="0">
                <a:solidFill>
                  <a:srgbClr val="0000FF"/>
                </a:solidFill>
                <a:latin typeface="+mn-ea"/>
              </a:rPr>
              <a:t>化</a:t>
            </a:r>
            <a:r>
              <a:rPr lang="zh-TW" altLang="zh-TW" sz="2400" dirty="0" smtClean="0">
                <a:solidFill>
                  <a:srgbClr val="0000FF"/>
                </a:solidFill>
                <a:latin typeface="+mn-ea"/>
              </a:rPr>
              <a:t>教育計畫</a:t>
            </a:r>
            <a:r>
              <a:rPr lang="zh-TW" altLang="en-US" sz="2400" dirty="0" smtClean="0">
                <a:solidFill>
                  <a:srgbClr val="0000FF"/>
                </a:solidFill>
                <a:latin typeface="+mn-ea"/>
              </a:rPr>
              <a:t>，</a:t>
            </a:r>
            <a:r>
              <a:rPr lang="zh-TW" altLang="en-US" sz="2400" dirty="0" smtClean="0">
                <a:solidFill>
                  <a:srgbClr val="0000FF"/>
                </a:solidFill>
              </a:rPr>
              <a:t>符合</a:t>
            </a:r>
            <a:r>
              <a:rPr lang="zh-TW" altLang="en-US" sz="2400" dirty="0">
                <a:solidFill>
                  <a:srgbClr val="0000FF"/>
                </a:solidFill>
              </a:rPr>
              <a:t>法定</a:t>
            </a:r>
            <a:r>
              <a:rPr lang="zh-TW" altLang="en-US" sz="2400" dirty="0" smtClean="0">
                <a:solidFill>
                  <a:srgbClr val="0000FF"/>
                </a:solidFill>
                <a:latin typeface="+mn-ea"/>
              </a:rPr>
              <a:t>五要項內涵</a:t>
            </a:r>
            <a:endParaRPr lang="en-US" altLang="zh-TW" sz="2400" dirty="0" smtClean="0">
              <a:solidFill>
                <a:srgbClr val="0000FF"/>
              </a:solidFill>
              <a:latin typeface="+mn-ea"/>
            </a:endParaRPr>
          </a:p>
          <a:p>
            <a:pPr marL="0" indent="0">
              <a:buNone/>
            </a:pPr>
            <a:endParaRPr lang="en-US" altLang="zh-TW" sz="2400" dirty="0" smtClean="0">
              <a:solidFill>
                <a:srgbClr val="0000FF"/>
              </a:solidFill>
              <a:latin typeface="+mn-ea"/>
            </a:endParaRPr>
          </a:p>
          <a:p>
            <a:pPr marL="0" indent="0">
              <a:buNone/>
            </a:pPr>
            <a:r>
              <a:rPr lang="zh-TW" altLang="en-US" sz="2400" b="1" dirty="0">
                <a:solidFill>
                  <a:srgbClr val="0000FF"/>
                </a:solidFill>
                <a:effectLst>
                  <a:outerShdw blurRad="38100" dist="38100" dir="2700000" algn="tl">
                    <a:srgbClr val="000000">
                      <a:alpha val="43137"/>
                    </a:srgbClr>
                  </a:outerShdw>
                </a:effectLst>
                <a:latin typeface="+mn-ea"/>
              </a:rPr>
              <a:t>  </a:t>
            </a:r>
            <a:r>
              <a:rPr lang="zh-TW" altLang="en-US" sz="2400" b="1" dirty="0" smtClean="0">
                <a:solidFill>
                  <a:srgbClr val="FF0000"/>
                </a:solidFill>
                <a:effectLst>
                  <a:outerShdw blurRad="38100" dist="38100" dir="2700000" algn="tl">
                    <a:srgbClr val="000000">
                      <a:alpha val="43137"/>
                    </a:srgbClr>
                  </a:outerShdw>
                </a:effectLst>
              </a:rPr>
              <a:t>  </a:t>
            </a:r>
            <a:r>
              <a:rPr lang="zh-TW" altLang="en-US" sz="2800" b="1" i="1" dirty="0" smtClean="0">
                <a:solidFill>
                  <a:srgbClr val="FF0000"/>
                </a:solidFill>
                <a:effectLst>
                  <a:outerShdw blurRad="38100" dist="38100" dir="2700000" algn="tl">
                    <a:srgbClr val="000000">
                      <a:alpha val="43137"/>
                    </a:srgbClr>
                  </a:outerShdw>
                </a:effectLst>
              </a:rPr>
              <a:t>一</a:t>
            </a:r>
            <a:r>
              <a:rPr lang="zh-TW" altLang="en-US" sz="2800" b="1" i="1" dirty="0">
                <a:solidFill>
                  <a:srgbClr val="FF0000"/>
                </a:solidFill>
                <a:effectLst>
                  <a:outerShdw blurRad="38100" dist="38100" dir="2700000" algn="tl">
                    <a:srgbClr val="000000">
                      <a:alpha val="43137"/>
                    </a:srgbClr>
                  </a:outerShdw>
                </a:effectLst>
              </a:rPr>
              <a:t>、學生能力現況、家庭狀況及需求評估。</a:t>
            </a:r>
          </a:p>
          <a:p>
            <a:pPr marL="0" lvl="0" indent="0" eaLnBrk="1" hangingPunct="1">
              <a:lnSpc>
                <a:spcPct val="150000"/>
              </a:lnSpc>
              <a:spcBef>
                <a:spcPct val="0"/>
              </a:spcBef>
              <a:buClrTx/>
              <a:buSzTx/>
              <a:buNone/>
            </a:pPr>
            <a:r>
              <a:rPr lang="zh-TW" altLang="en-US" sz="2000" b="1" dirty="0" smtClean="0">
                <a:solidFill>
                  <a:srgbClr val="FF00FF"/>
                </a:solidFill>
                <a:latin typeface="+mn-ea"/>
              </a:rPr>
              <a:t>      </a:t>
            </a:r>
            <a:r>
              <a:rPr lang="en-US" altLang="zh-TW" sz="2000" b="1" dirty="0" smtClean="0">
                <a:solidFill>
                  <a:srgbClr val="FF00FF"/>
                </a:solidFill>
                <a:latin typeface="+mn-ea"/>
              </a:rPr>
              <a:t>1</a:t>
            </a:r>
            <a:r>
              <a:rPr lang="zh-TW" altLang="en-US" sz="2000" b="1" dirty="0" smtClean="0">
                <a:solidFill>
                  <a:srgbClr val="FF00FF"/>
                </a:solidFill>
                <a:latin typeface="+mn-ea"/>
              </a:rPr>
              <a:t>、</a:t>
            </a:r>
            <a:r>
              <a:rPr lang="zh-TW" altLang="zh-TW" sz="2000" b="1" dirty="0" smtClean="0">
                <a:solidFill>
                  <a:srgbClr val="FF00FF"/>
                </a:solidFill>
                <a:latin typeface="+mn-ea"/>
              </a:rPr>
              <a:t>身心</a:t>
            </a:r>
            <a:r>
              <a:rPr lang="zh-TW" altLang="zh-TW" sz="2000" b="1" dirty="0">
                <a:solidFill>
                  <a:srgbClr val="FF00FF"/>
                </a:solidFill>
                <a:latin typeface="+mn-ea"/>
              </a:rPr>
              <a:t>障礙及資賦優異學生鑑定</a:t>
            </a:r>
            <a:r>
              <a:rPr lang="zh-TW" altLang="zh-TW" sz="2000" b="1" dirty="0" smtClean="0">
                <a:solidFill>
                  <a:srgbClr val="FF00FF"/>
                </a:solidFill>
                <a:latin typeface="+mn-ea"/>
              </a:rPr>
              <a:t>辦法</a:t>
            </a:r>
            <a:r>
              <a:rPr lang="zh-TW" altLang="en-US" sz="1000" b="1" dirty="0" smtClean="0">
                <a:latin typeface="+mn-ea"/>
              </a:rPr>
              <a:t>＊</a:t>
            </a:r>
            <a:r>
              <a:rPr lang="en-US" altLang="zh-TW" sz="1000" b="1" dirty="0" smtClean="0">
                <a:latin typeface="+mn-ea"/>
              </a:rPr>
              <a:t>1</a:t>
            </a:r>
            <a:r>
              <a:rPr lang="zh-TW" altLang="en-US" sz="2000" b="1" dirty="0" smtClean="0">
                <a:solidFill>
                  <a:srgbClr val="FF00FF"/>
                </a:solidFill>
                <a:latin typeface="+mn-ea"/>
              </a:rPr>
              <a:t>第 </a:t>
            </a:r>
            <a:r>
              <a:rPr lang="en-US" altLang="zh-TW" sz="2000" b="1" dirty="0">
                <a:solidFill>
                  <a:srgbClr val="FF00FF"/>
                </a:solidFill>
                <a:latin typeface="+mn-ea"/>
              </a:rPr>
              <a:t>22 </a:t>
            </a:r>
            <a:r>
              <a:rPr lang="zh-TW" altLang="en-US" sz="2000" b="1" dirty="0" smtClean="0">
                <a:solidFill>
                  <a:srgbClr val="FF00FF"/>
                </a:solidFill>
                <a:latin typeface="+mn-ea"/>
              </a:rPr>
              <a:t>條：「</a:t>
            </a:r>
            <a:r>
              <a:rPr lang="zh-TW" altLang="en-US" sz="2000" b="1" dirty="0">
                <a:solidFill>
                  <a:srgbClr val="0000FF"/>
                </a:solidFill>
                <a:latin typeface="+mn-ea"/>
              </a:rPr>
              <a:t>各類身心</a:t>
            </a:r>
            <a:r>
              <a:rPr lang="zh-TW" altLang="en-US" sz="2000" b="1" dirty="0" smtClean="0">
                <a:solidFill>
                  <a:srgbClr val="0000FF"/>
                </a:solidFill>
                <a:latin typeface="+mn-ea"/>
              </a:rPr>
              <a:t>障礙</a:t>
            </a:r>
            <a:endParaRPr lang="en-US" altLang="zh-TW" sz="2000" b="1" dirty="0" smtClean="0">
              <a:solidFill>
                <a:srgbClr val="0000FF"/>
              </a:solidFill>
              <a:latin typeface="+mn-ea"/>
            </a:endParaRPr>
          </a:p>
          <a:p>
            <a:pPr marL="0" lvl="0" indent="0" eaLnBrk="1" hangingPunct="1">
              <a:lnSpc>
                <a:spcPct val="150000"/>
              </a:lnSpc>
              <a:spcBef>
                <a:spcPct val="0"/>
              </a:spcBef>
              <a:buClrTx/>
              <a:buSzTx/>
              <a:buNone/>
            </a:pPr>
            <a:r>
              <a:rPr lang="zh-TW" altLang="en-US" sz="2000" b="1" dirty="0">
                <a:solidFill>
                  <a:srgbClr val="0000FF"/>
                </a:solidFill>
                <a:latin typeface="+mn-ea"/>
              </a:rPr>
              <a:t> </a:t>
            </a:r>
            <a:r>
              <a:rPr lang="zh-TW" altLang="en-US" sz="2000" b="1" dirty="0" smtClean="0">
                <a:solidFill>
                  <a:srgbClr val="0000FF"/>
                </a:solidFill>
                <a:latin typeface="+mn-ea"/>
              </a:rPr>
              <a:t>           學生</a:t>
            </a:r>
            <a:r>
              <a:rPr lang="zh-TW" altLang="en-US" sz="2000" b="1" dirty="0">
                <a:solidFill>
                  <a:srgbClr val="0000FF"/>
                </a:solidFill>
                <a:latin typeface="+mn-ea"/>
              </a:rPr>
              <a:t>之教育需求評估，應包括</a:t>
            </a:r>
            <a:r>
              <a:rPr lang="zh-TW" altLang="en-US" sz="2000" b="1" dirty="0">
                <a:solidFill>
                  <a:schemeClr val="accent1"/>
                </a:solidFill>
                <a:latin typeface="+mn-ea"/>
              </a:rPr>
              <a:t>健康狀況、感官功能、知覺</a:t>
            </a:r>
            <a:r>
              <a:rPr lang="zh-TW" altLang="en-US" sz="2000" b="1" dirty="0" smtClean="0">
                <a:solidFill>
                  <a:schemeClr val="accent1"/>
                </a:solidFill>
                <a:latin typeface="+mn-ea"/>
              </a:rPr>
              <a:t>動作</a:t>
            </a:r>
            <a:endParaRPr lang="en-US" altLang="zh-TW" sz="2000" b="1" dirty="0" smtClean="0">
              <a:solidFill>
                <a:schemeClr val="accent1"/>
              </a:solidFill>
              <a:latin typeface="+mn-ea"/>
            </a:endParaRPr>
          </a:p>
          <a:p>
            <a:pPr marL="0" lvl="0" indent="0" eaLnBrk="1" hangingPunct="1">
              <a:lnSpc>
                <a:spcPct val="150000"/>
              </a:lnSpc>
              <a:spcBef>
                <a:spcPct val="0"/>
              </a:spcBef>
              <a:buClrTx/>
              <a:buSzTx/>
              <a:buNone/>
            </a:pPr>
            <a:r>
              <a:rPr lang="zh-TW" altLang="en-US" sz="2000" b="1" dirty="0">
                <a:solidFill>
                  <a:schemeClr val="accent1"/>
                </a:solidFill>
                <a:latin typeface="+mn-ea"/>
              </a:rPr>
              <a:t> </a:t>
            </a:r>
            <a:r>
              <a:rPr lang="zh-TW" altLang="en-US" sz="2000" b="1" dirty="0" smtClean="0">
                <a:solidFill>
                  <a:schemeClr val="accent1"/>
                </a:solidFill>
                <a:latin typeface="+mn-ea"/>
              </a:rPr>
              <a:t>           、</a:t>
            </a:r>
            <a:r>
              <a:rPr lang="zh-TW" altLang="en-US" sz="2000" b="1" dirty="0">
                <a:solidFill>
                  <a:schemeClr val="accent1"/>
                </a:solidFill>
                <a:latin typeface="+mn-ea"/>
              </a:rPr>
              <a:t>生活自理、認知、溝通、情緒、社會行為、學科（領域</a:t>
            </a:r>
            <a:r>
              <a:rPr lang="zh-TW" altLang="en-US" sz="2000" b="1" dirty="0" smtClean="0">
                <a:solidFill>
                  <a:schemeClr val="accent1"/>
                </a:solidFill>
                <a:latin typeface="+mn-ea"/>
              </a:rPr>
              <a:t>）</a:t>
            </a:r>
            <a:endParaRPr lang="en-US" altLang="zh-TW" sz="2000" b="1" dirty="0" smtClean="0">
              <a:solidFill>
                <a:schemeClr val="accent1"/>
              </a:solidFill>
              <a:latin typeface="+mn-ea"/>
            </a:endParaRPr>
          </a:p>
          <a:p>
            <a:pPr marL="0" lvl="0" indent="0" eaLnBrk="1" hangingPunct="1">
              <a:lnSpc>
                <a:spcPct val="150000"/>
              </a:lnSpc>
              <a:spcBef>
                <a:spcPct val="0"/>
              </a:spcBef>
              <a:buClrTx/>
              <a:buSzTx/>
              <a:buNone/>
            </a:pPr>
            <a:r>
              <a:rPr lang="zh-TW" altLang="en-US" sz="2000" b="1" dirty="0">
                <a:solidFill>
                  <a:schemeClr val="accent1"/>
                </a:solidFill>
                <a:latin typeface="+mn-ea"/>
              </a:rPr>
              <a:t> </a:t>
            </a:r>
            <a:r>
              <a:rPr lang="zh-TW" altLang="en-US" sz="2000" b="1" dirty="0" smtClean="0">
                <a:solidFill>
                  <a:schemeClr val="accent1"/>
                </a:solidFill>
                <a:latin typeface="+mn-ea"/>
              </a:rPr>
              <a:t>            學習</a:t>
            </a:r>
            <a:r>
              <a:rPr lang="zh-TW" altLang="en-US" sz="2000" b="1" dirty="0">
                <a:solidFill>
                  <a:schemeClr val="accent1"/>
                </a:solidFill>
                <a:latin typeface="+mn-ea"/>
              </a:rPr>
              <a:t>等</a:t>
            </a:r>
            <a:r>
              <a:rPr lang="zh-TW" altLang="en-US" sz="2000" b="1" dirty="0">
                <a:solidFill>
                  <a:srgbClr val="0000FF"/>
                </a:solidFill>
                <a:latin typeface="+mn-ea"/>
              </a:rPr>
              <a:t>。 </a:t>
            </a:r>
            <a:endParaRPr lang="en-US" altLang="zh-TW" sz="2000" b="1" dirty="0" smtClean="0">
              <a:solidFill>
                <a:srgbClr val="0000FF"/>
              </a:solidFill>
              <a:latin typeface="+mn-ea"/>
            </a:endParaRPr>
          </a:p>
          <a:p>
            <a:pPr marL="0" lvl="0" indent="0" eaLnBrk="1" hangingPunct="1">
              <a:lnSpc>
                <a:spcPct val="150000"/>
              </a:lnSpc>
              <a:spcBef>
                <a:spcPct val="0"/>
              </a:spcBef>
              <a:buClrTx/>
              <a:buSzTx/>
              <a:buNone/>
            </a:pPr>
            <a:r>
              <a:rPr lang="zh-TW" altLang="en-US" sz="2000" b="1" dirty="0">
                <a:solidFill>
                  <a:srgbClr val="0000FF"/>
                </a:solidFill>
                <a:latin typeface="+mn-ea"/>
              </a:rPr>
              <a:t> </a:t>
            </a:r>
            <a:r>
              <a:rPr lang="zh-TW" altLang="en-US" sz="2000" b="1" dirty="0" smtClean="0">
                <a:solidFill>
                  <a:srgbClr val="0000FF"/>
                </a:solidFill>
                <a:latin typeface="+mn-ea"/>
              </a:rPr>
              <a:t>            </a:t>
            </a:r>
            <a:r>
              <a:rPr lang="zh-TW" altLang="en-US" sz="2000" b="1" dirty="0" smtClean="0">
                <a:solidFill>
                  <a:srgbClr val="000000"/>
                </a:solidFill>
                <a:latin typeface="+mn-ea"/>
              </a:rPr>
              <a:t>教育</a:t>
            </a:r>
            <a:r>
              <a:rPr lang="zh-TW" altLang="en-US" sz="2000" b="1" dirty="0">
                <a:solidFill>
                  <a:srgbClr val="000000"/>
                </a:solidFill>
                <a:latin typeface="+mn-ea"/>
              </a:rPr>
              <a:t>需求評估，應依學生之需求</a:t>
            </a:r>
            <a:r>
              <a:rPr lang="zh-TW" altLang="en-US" sz="2000" b="1" dirty="0">
                <a:solidFill>
                  <a:srgbClr val="FF6600"/>
                </a:solidFill>
                <a:latin typeface="+mn-ea"/>
              </a:rPr>
              <a:t>選擇必要之評估項目</a:t>
            </a:r>
            <a:r>
              <a:rPr lang="zh-TW" altLang="en-US" sz="2000" b="1" dirty="0">
                <a:solidFill>
                  <a:srgbClr val="000000"/>
                </a:solidFill>
                <a:latin typeface="+mn-ea"/>
              </a:rPr>
              <a:t>，並</a:t>
            </a:r>
            <a:r>
              <a:rPr lang="zh-TW" altLang="en-US" sz="2000" b="1" dirty="0" smtClean="0">
                <a:solidFill>
                  <a:srgbClr val="000000"/>
                </a:solidFill>
                <a:latin typeface="+mn-ea"/>
              </a:rPr>
              <a:t>於</a:t>
            </a:r>
            <a:endParaRPr lang="en-US" altLang="zh-TW" sz="2000" b="1" dirty="0" smtClean="0">
              <a:solidFill>
                <a:srgbClr val="000000"/>
              </a:solidFill>
              <a:latin typeface="+mn-ea"/>
            </a:endParaRPr>
          </a:p>
          <a:p>
            <a:pPr marL="0" lvl="0" indent="0" eaLnBrk="1" hangingPunct="1">
              <a:lnSpc>
                <a:spcPct val="150000"/>
              </a:lnSpc>
              <a:spcBef>
                <a:spcPct val="0"/>
              </a:spcBef>
              <a:buClrTx/>
              <a:buSzTx/>
              <a:buNone/>
            </a:pPr>
            <a:r>
              <a:rPr lang="zh-TW" altLang="en-US" sz="2000" b="1" dirty="0">
                <a:solidFill>
                  <a:srgbClr val="000000"/>
                </a:solidFill>
                <a:latin typeface="+mn-ea"/>
              </a:rPr>
              <a:t> </a:t>
            </a:r>
            <a:r>
              <a:rPr lang="zh-TW" altLang="en-US" sz="2000" b="1" dirty="0" smtClean="0">
                <a:solidFill>
                  <a:srgbClr val="000000"/>
                </a:solidFill>
                <a:latin typeface="+mn-ea"/>
              </a:rPr>
              <a:t>            評估</a:t>
            </a:r>
            <a:r>
              <a:rPr lang="zh-TW" altLang="en-US" sz="2000" b="1" dirty="0">
                <a:solidFill>
                  <a:srgbClr val="000000"/>
                </a:solidFill>
                <a:latin typeface="+mn-ea"/>
              </a:rPr>
              <a:t>報 </a:t>
            </a:r>
            <a:r>
              <a:rPr lang="zh-TW" altLang="en-US" sz="2000" b="1" dirty="0" smtClean="0">
                <a:solidFill>
                  <a:srgbClr val="000000"/>
                </a:solidFill>
                <a:latin typeface="+mn-ea"/>
              </a:rPr>
              <a:t>中</a:t>
            </a:r>
            <a:r>
              <a:rPr lang="zh-TW" altLang="en-US" sz="2000" b="1" dirty="0">
                <a:solidFill>
                  <a:srgbClr val="FF6600"/>
                </a:solidFill>
                <a:latin typeface="+mn-ea"/>
              </a:rPr>
              <a:t>註明優弱勢能力，所需之教育安置、評量、</a:t>
            </a:r>
            <a:r>
              <a:rPr lang="zh-TW" altLang="en-US" sz="2000" b="1" dirty="0" smtClean="0">
                <a:solidFill>
                  <a:srgbClr val="FF6600"/>
                </a:solidFill>
                <a:latin typeface="+mn-ea"/>
              </a:rPr>
              <a:t>環境</a:t>
            </a:r>
            <a:endParaRPr lang="en-US" altLang="zh-TW" sz="2000" b="1" dirty="0" smtClean="0">
              <a:solidFill>
                <a:srgbClr val="FF6600"/>
              </a:solidFill>
              <a:latin typeface="+mn-ea"/>
            </a:endParaRPr>
          </a:p>
          <a:p>
            <a:pPr marL="0" lvl="0" indent="0" eaLnBrk="1" hangingPunct="1">
              <a:lnSpc>
                <a:spcPct val="150000"/>
              </a:lnSpc>
              <a:spcBef>
                <a:spcPct val="0"/>
              </a:spcBef>
              <a:buClrTx/>
              <a:buSzTx/>
              <a:buNone/>
            </a:pPr>
            <a:r>
              <a:rPr lang="zh-TW" altLang="en-US" sz="2000" b="1" dirty="0">
                <a:solidFill>
                  <a:srgbClr val="FF6600"/>
                </a:solidFill>
                <a:latin typeface="+mn-ea"/>
              </a:rPr>
              <a:t> </a:t>
            </a:r>
            <a:r>
              <a:rPr lang="zh-TW" altLang="en-US" sz="2000" b="1" dirty="0" smtClean="0">
                <a:solidFill>
                  <a:srgbClr val="FF6600"/>
                </a:solidFill>
                <a:latin typeface="+mn-ea"/>
              </a:rPr>
              <a:t>            調整</a:t>
            </a:r>
            <a:r>
              <a:rPr lang="zh-TW" altLang="en-US" sz="2000" b="1" dirty="0">
                <a:solidFill>
                  <a:srgbClr val="FF6600"/>
                </a:solidFill>
                <a:latin typeface="+mn-ea"/>
              </a:rPr>
              <a:t>及轉銜輔導等建議。 </a:t>
            </a:r>
            <a:r>
              <a:rPr lang="zh-TW" altLang="en-US" sz="2400" b="1" dirty="0" smtClean="0">
                <a:solidFill>
                  <a:srgbClr val="FF00FF"/>
                </a:solidFill>
              </a:rPr>
              <a:t>」</a:t>
            </a:r>
            <a:endParaRPr lang="en-US" altLang="zh-TW" sz="2400" b="1" dirty="0" smtClean="0">
              <a:solidFill>
                <a:srgbClr val="FF00FF"/>
              </a:solidFill>
            </a:endParaRPr>
          </a:p>
          <a:p>
            <a:pPr marL="0" lvl="0" indent="0" eaLnBrk="1" hangingPunct="1">
              <a:lnSpc>
                <a:spcPct val="150000"/>
              </a:lnSpc>
              <a:spcBef>
                <a:spcPct val="0"/>
              </a:spcBef>
              <a:buClrTx/>
              <a:buSzTx/>
              <a:buNone/>
            </a:pPr>
            <a:r>
              <a:rPr lang="zh-TW" altLang="en-US" sz="2400" b="1" dirty="0">
                <a:solidFill>
                  <a:srgbClr val="FF00FF"/>
                </a:solidFill>
              </a:rPr>
              <a:t> </a:t>
            </a:r>
            <a:r>
              <a:rPr lang="zh-TW" altLang="en-US" sz="2400" b="1" dirty="0" smtClean="0">
                <a:solidFill>
                  <a:srgbClr val="FF00FF"/>
                </a:solidFill>
              </a:rPr>
              <a:t>     </a:t>
            </a:r>
            <a:endParaRPr lang="zh-TW" altLang="en-US" b="1" dirty="0">
              <a:solidFill>
                <a:srgbClr val="FF00FF"/>
              </a:solidFill>
            </a:endParaRP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8</a:t>
            </a:fld>
            <a:endParaRPr lang="zh-TW" altLang="en-US"/>
          </a:p>
        </p:txBody>
      </p:sp>
    </p:spTree>
    <p:extLst>
      <p:ext uri="{BB962C8B-B14F-4D97-AF65-F5344CB8AC3E}">
        <p14:creationId xmlns:p14="http://schemas.microsoft.com/office/powerpoint/2010/main" val="37445069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bwMode="auto">
          <a:xfrm>
            <a:off x="539552" y="188640"/>
            <a:ext cx="7415213" cy="71980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Autofit/>
          </a:bodyPr>
          <a:lstStyle/>
          <a:p>
            <a:pPr>
              <a:defRPr/>
            </a:pPr>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（一）特殊教育課程教學調整與</a:t>
            </a:r>
            <a:r>
              <a:rPr lang="en-US" altLang="zh-TW"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關連之法源</a:t>
            </a:r>
          </a:p>
        </p:txBody>
      </p:sp>
      <p:sp>
        <p:nvSpPr>
          <p:cNvPr id="313347" name="Rectangle 3"/>
          <p:cNvSpPr>
            <a:spLocks noGrp="1"/>
          </p:cNvSpPr>
          <p:nvPr>
            <p:ph type="body" idx="1"/>
          </p:nvPr>
        </p:nvSpPr>
        <p:spPr>
          <a:xfrm>
            <a:off x="611560" y="1484784"/>
            <a:ext cx="8280920" cy="4176464"/>
          </a:xfrm>
          <a:solidFill>
            <a:schemeClr val="accent6">
              <a:lumMod val="20000"/>
              <a:lumOff val="80000"/>
            </a:schemeClr>
          </a:solidFill>
          <a:ln w="19050">
            <a:solidFill>
              <a:schemeClr val="bg2">
                <a:lumMod val="10000"/>
              </a:schemeClr>
            </a:solidFill>
          </a:ln>
        </p:spPr>
        <p:txBody>
          <a:bodyPr/>
          <a:lstStyle/>
          <a:p>
            <a:pPr marL="82296" indent="0">
              <a:buNone/>
            </a:pPr>
            <a:r>
              <a:rPr lang="zh-TW" altLang="en-US"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a:t>
            </a:r>
            <a:r>
              <a:rPr lang="zh-TW" altLang="en-US"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、台灣特殊教育法第</a:t>
            </a:r>
            <a:r>
              <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19</a:t>
            </a:r>
            <a:r>
              <a:rPr lang="zh-TW" altLang="en-US"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條條文：</a:t>
            </a:r>
            <a:endParaRPr lang="en-US" altLang="zh-TW"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82296" indent="0">
              <a:buNone/>
            </a:pPr>
            <a:r>
              <a:rPr lang="zh-TW" altLang="en-US" b="1" dirty="0">
                <a:solidFill>
                  <a:srgbClr val="7030A0"/>
                </a:solidFill>
                <a:latin typeface="標楷體" panose="03000509000000000000" pitchFamily="65" charset="-120"/>
                <a:ea typeface="標楷體" panose="03000509000000000000" pitchFamily="65" charset="-120"/>
              </a:rPr>
              <a:t> </a:t>
            </a:r>
            <a:r>
              <a:rPr lang="zh-TW" altLang="en-US" b="1" dirty="0" smtClean="0">
                <a:solidFill>
                  <a:srgbClr val="7030A0"/>
                </a:solidFill>
                <a:latin typeface="標楷體" panose="03000509000000000000" pitchFamily="65" charset="-120"/>
                <a:ea typeface="標楷體" panose="03000509000000000000" pitchFamily="65" charset="-120"/>
              </a:rPr>
              <a:t>       </a:t>
            </a:r>
            <a:r>
              <a:rPr lang="zh-TW" altLang="en-US" b="1" dirty="0" smtClean="0">
                <a:solidFill>
                  <a:srgbClr val="C00000"/>
                </a:solidFill>
                <a:latin typeface="標楷體" panose="03000509000000000000" pitchFamily="65" charset="-120"/>
                <a:ea typeface="標楷體" panose="03000509000000000000" pitchFamily="65" charset="-120"/>
              </a:rPr>
              <a:t>「</a:t>
            </a:r>
            <a:r>
              <a:rPr lang="zh-TW" altLang="en-US" b="1" dirty="0" smtClean="0">
                <a:solidFill>
                  <a:srgbClr val="0000FF"/>
                </a:solidFill>
                <a:latin typeface="標楷體" panose="03000509000000000000" pitchFamily="65" charset="-120"/>
                <a:ea typeface="標楷體" panose="03000509000000000000" pitchFamily="65" charset="-120"/>
              </a:rPr>
              <a:t>特殊教育之</a:t>
            </a:r>
            <a:r>
              <a:rPr lang="zh-TW" altLang="en-US" b="1" dirty="0" smtClean="0">
                <a:solidFill>
                  <a:srgbClr val="FF0000"/>
                </a:solidFill>
                <a:latin typeface="標楷體" panose="03000509000000000000" pitchFamily="65" charset="-120"/>
                <a:ea typeface="標楷體" panose="03000509000000000000" pitchFamily="65" charset="-120"/>
              </a:rPr>
              <a:t>課程、教材、教法及評量</a:t>
            </a:r>
            <a:endParaRPr lang="en-US" altLang="zh-TW" b="1" dirty="0" smtClean="0">
              <a:solidFill>
                <a:srgbClr val="FF0000"/>
              </a:solidFill>
              <a:latin typeface="標楷體" panose="03000509000000000000" pitchFamily="65" charset="-120"/>
              <a:ea typeface="標楷體" panose="03000509000000000000" pitchFamily="65" charset="-120"/>
            </a:endParaRPr>
          </a:p>
          <a:p>
            <a:pPr marL="82296" indent="0">
              <a:buNone/>
            </a:pPr>
            <a:r>
              <a:rPr lang="zh-TW" altLang="en-US" b="1" dirty="0">
                <a:solidFill>
                  <a:srgbClr val="FF0000"/>
                </a:solidFill>
                <a:latin typeface="標楷體" panose="03000509000000000000" pitchFamily="65" charset="-120"/>
                <a:ea typeface="標楷體" panose="03000509000000000000" pitchFamily="65" charset="-120"/>
              </a:rPr>
              <a:t> </a:t>
            </a:r>
            <a:r>
              <a:rPr lang="zh-TW" altLang="en-US" b="1" dirty="0" smtClean="0">
                <a:solidFill>
                  <a:srgbClr val="FF0000"/>
                </a:solidFill>
                <a:latin typeface="標楷體" panose="03000509000000000000" pitchFamily="65" charset="-120"/>
                <a:ea typeface="標楷體" panose="03000509000000000000" pitchFamily="65" charset="-120"/>
              </a:rPr>
              <a:t>         方式，應保持彈性</a:t>
            </a:r>
            <a:r>
              <a:rPr lang="zh-TW" altLang="en-US" b="1" dirty="0" smtClean="0">
                <a:solidFill>
                  <a:srgbClr val="0000FF"/>
                </a:solidFill>
                <a:latin typeface="標楷體" panose="03000509000000000000" pitchFamily="65" charset="-120"/>
                <a:ea typeface="標楷體" panose="03000509000000000000" pitchFamily="65" charset="-120"/>
              </a:rPr>
              <a:t>，適合特殊教育學生</a:t>
            </a:r>
            <a:endParaRPr lang="en-US" altLang="zh-TW" b="1" dirty="0" smtClean="0">
              <a:solidFill>
                <a:srgbClr val="0000FF"/>
              </a:solidFill>
              <a:latin typeface="標楷體" panose="03000509000000000000" pitchFamily="65" charset="-120"/>
              <a:ea typeface="標楷體" panose="03000509000000000000" pitchFamily="65" charset="-120"/>
            </a:endParaRPr>
          </a:p>
          <a:p>
            <a:pPr marL="82296" indent="0">
              <a:buNone/>
            </a:pPr>
            <a:r>
              <a:rPr lang="zh-TW" altLang="en-US" b="1" dirty="0">
                <a:solidFill>
                  <a:srgbClr val="0000FF"/>
                </a:solidFill>
                <a:latin typeface="標楷體" panose="03000509000000000000" pitchFamily="65" charset="-120"/>
                <a:ea typeface="標楷體" panose="03000509000000000000" pitchFamily="65" charset="-120"/>
              </a:rPr>
              <a:t> </a:t>
            </a:r>
            <a:r>
              <a:rPr lang="zh-TW" altLang="en-US" b="1" dirty="0" smtClean="0">
                <a:solidFill>
                  <a:srgbClr val="0000FF"/>
                </a:solidFill>
                <a:latin typeface="標楷體" panose="03000509000000000000" pitchFamily="65" charset="-120"/>
                <a:ea typeface="標楷體" panose="03000509000000000000" pitchFamily="65" charset="-120"/>
              </a:rPr>
              <a:t>         身心特性及需求；其辦法，由中央主管</a:t>
            </a:r>
            <a:endParaRPr lang="en-US" altLang="zh-TW" b="1" dirty="0" smtClean="0">
              <a:solidFill>
                <a:srgbClr val="0000FF"/>
              </a:solidFill>
              <a:latin typeface="標楷體" panose="03000509000000000000" pitchFamily="65" charset="-120"/>
              <a:ea typeface="標楷體" panose="03000509000000000000" pitchFamily="65" charset="-120"/>
            </a:endParaRPr>
          </a:p>
          <a:p>
            <a:pPr marL="82296" indent="0">
              <a:buNone/>
            </a:pPr>
            <a:r>
              <a:rPr lang="zh-TW" altLang="en-US" b="1" dirty="0">
                <a:solidFill>
                  <a:srgbClr val="0000FF"/>
                </a:solidFill>
                <a:latin typeface="標楷體" panose="03000509000000000000" pitchFamily="65" charset="-120"/>
                <a:ea typeface="標楷體" panose="03000509000000000000" pitchFamily="65" charset="-120"/>
              </a:rPr>
              <a:t> </a:t>
            </a:r>
            <a:r>
              <a:rPr lang="zh-TW" altLang="en-US" b="1" dirty="0" smtClean="0">
                <a:solidFill>
                  <a:srgbClr val="0000FF"/>
                </a:solidFill>
                <a:latin typeface="標楷體" panose="03000509000000000000" pitchFamily="65" charset="-120"/>
                <a:ea typeface="標楷體" panose="03000509000000000000" pitchFamily="65" charset="-120"/>
              </a:rPr>
              <a:t>         機關定之。</a:t>
            </a:r>
            <a:r>
              <a:rPr lang="zh-TW" altLang="en-US" b="1" dirty="0" smtClean="0">
                <a:solidFill>
                  <a:srgbClr val="C00000"/>
                </a:solidFill>
                <a:latin typeface="標楷體" panose="03000509000000000000" pitchFamily="65" charset="-120"/>
                <a:ea typeface="標楷體" panose="03000509000000000000" pitchFamily="65" charset="-120"/>
              </a:rPr>
              <a:t>」</a:t>
            </a:r>
            <a:endParaRPr lang="en-US" altLang="zh-TW" b="1" dirty="0" smtClean="0">
              <a:solidFill>
                <a:srgbClr val="C00000"/>
              </a:solidFill>
              <a:latin typeface="標楷體" panose="03000509000000000000" pitchFamily="65" charset="-120"/>
              <a:ea typeface="標楷體" panose="03000509000000000000" pitchFamily="65" charset="-120"/>
            </a:endParaRPr>
          </a:p>
          <a:p>
            <a:pPr marL="82296" indent="0">
              <a:buNone/>
            </a:pPr>
            <a:r>
              <a:rPr lang="zh-TW" altLang="en-US" b="1" dirty="0" smtClean="0">
                <a:solidFill>
                  <a:srgbClr val="7030A0"/>
                </a:solidFill>
                <a:latin typeface="標楷體" panose="03000509000000000000" pitchFamily="65" charset="-120"/>
                <a:ea typeface="標楷體" panose="03000509000000000000" pitchFamily="65" charset="-120"/>
              </a:rPr>
              <a:t>     </a:t>
            </a:r>
            <a:r>
              <a:rPr lang="en-US" altLang="zh-TW" b="1" dirty="0" smtClean="0">
                <a:solidFill>
                  <a:srgbClr val="7030A0"/>
                </a:solidFill>
                <a:latin typeface="標楷體" panose="03000509000000000000" pitchFamily="65" charset="-120"/>
                <a:ea typeface="標楷體" panose="03000509000000000000" pitchFamily="65" charset="-120"/>
              </a:rPr>
              <a:t>2</a:t>
            </a:r>
            <a:r>
              <a:rPr lang="zh-TW" altLang="en-US" b="1" dirty="0" smtClean="0">
                <a:solidFill>
                  <a:srgbClr val="7030A0"/>
                </a:solidFill>
                <a:latin typeface="標楷體" panose="03000509000000000000" pitchFamily="65" charset="-120"/>
                <a:ea typeface="標楷體" panose="03000509000000000000" pitchFamily="65" charset="-120"/>
              </a:rPr>
              <a:t>、教育部</a:t>
            </a:r>
            <a:r>
              <a:rPr lang="en-US" altLang="zh-TW" b="1" dirty="0" smtClean="0">
                <a:solidFill>
                  <a:srgbClr val="7030A0"/>
                </a:solidFill>
                <a:latin typeface="標楷體" panose="03000509000000000000" pitchFamily="65" charset="-120"/>
                <a:ea typeface="標楷體" panose="03000509000000000000" pitchFamily="65" charset="-120"/>
              </a:rPr>
              <a:t>2010</a:t>
            </a:r>
            <a:r>
              <a:rPr lang="zh-TW" altLang="en-US" b="1" dirty="0" smtClean="0">
                <a:solidFill>
                  <a:srgbClr val="7030A0"/>
                </a:solidFill>
                <a:latin typeface="標楷體" panose="03000509000000000000" pitchFamily="65" charset="-120"/>
                <a:ea typeface="標楷體" panose="03000509000000000000" pitchFamily="65" charset="-120"/>
              </a:rPr>
              <a:t>年發布：</a:t>
            </a:r>
            <a:endParaRPr lang="en-US" altLang="zh-TW" b="1" dirty="0" smtClean="0">
              <a:solidFill>
                <a:srgbClr val="7030A0"/>
              </a:solidFill>
              <a:latin typeface="標楷體" panose="03000509000000000000" pitchFamily="65" charset="-120"/>
              <a:ea typeface="標楷體" panose="03000509000000000000" pitchFamily="65" charset="-120"/>
            </a:endParaRPr>
          </a:p>
          <a:p>
            <a:pPr marL="82296" indent="0">
              <a:buNone/>
            </a:pPr>
            <a:r>
              <a:rPr lang="zh-TW" altLang="en-US" b="1" dirty="0" smtClean="0">
                <a:solidFill>
                  <a:srgbClr val="7030A0"/>
                </a:solidFill>
                <a:latin typeface="標楷體" panose="03000509000000000000" pitchFamily="65" charset="-120"/>
                <a:ea typeface="標楷體" panose="03000509000000000000" pitchFamily="65" charset="-120"/>
              </a:rPr>
              <a:t>      </a:t>
            </a:r>
            <a:r>
              <a:rPr lang="zh-TW" altLang="en-US" b="1" dirty="0" smtClean="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特殊教育</a:t>
            </a:r>
            <a:r>
              <a:rPr lang="zh-TW" altLang="en-US" b="1" dirty="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課程</a:t>
            </a:r>
            <a:r>
              <a:rPr lang="zh-TW" altLang="en-US" b="1" dirty="0" smtClean="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教材教法</a:t>
            </a:r>
            <a:r>
              <a:rPr lang="zh-TW" altLang="en-US" b="1" dirty="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及</a:t>
            </a:r>
            <a:r>
              <a:rPr lang="zh-TW" altLang="en-US" b="1" dirty="0" smtClean="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評量方式實施辦法</a:t>
            </a:r>
            <a:endParaRPr lang="en-US" altLang="zh-TW" b="1" dirty="0" smtClean="0">
              <a:solidFill>
                <a:srgbClr val="7030A0"/>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400" b="1" dirty="0" smtClean="0">
                <a:latin typeface="標楷體" panose="03000509000000000000" pitchFamily="65" charset="-120"/>
                <a:ea typeface="標楷體" panose="03000509000000000000" pitchFamily="65" charset="-120"/>
              </a:rPr>
              <a:t>      </a:t>
            </a:r>
            <a:endParaRPr lang="en-US" altLang="zh-TW" b="1" dirty="0" smtClean="0">
              <a:solidFill>
                <a:srgbClr val="7030A0"/>
              </a:solidFill>
              <a:latin typeface="標楷體" panose="03000509000000000000" pitchFamily="65" charset="-120"/>
              <a:ea typeface="標楷體" panose="03000509000000000000" pitchFamily="65" charset="-120"/>
            </a:endParaRPr>
          </a:p>
          <a:p>
            <a:pPr>
              <a:lnSpc>
                <a:spcPct val="90000"/>
              </a:lnSpc>
              <a:buFont typeface="Wingdings 2" pitchFamily="18" charset="2"/>
              <a:buNone/>
              <a:defRPr/>
            </a:pPr>
            <a:r>
              <a:rPr lang="zh-TW" altLang="en-US" sz="2400" b="1" dirty="0" smtClean="0">
                <a:solidFill>
                  <a:srgbClr val="0000FF"/>
                </a:solidFill>
                <a:effectLst>
                  <a:outerShdw blurRad="38100" dist="38100" dir="2700000" algn="tl">
                    <a:srgbClr val="000000">
                      <a:alpha val="43137"/>
                    </a:srgbClr>
                  </a:outerShdw>
                </a:effectLst>
                <a:latin typeface="新細明體" pitchFamily="18" charset="-120"/>
                <a:ea typeface="新細明體" pitchFamily="18" charset="-120"/>
                <a:cs typeface="細明體" pitchFamily="49" charset="-120"/>
              </a:rPr>
              <a:t>         </a:t>
            </a:r>
            <a:r>
              <a:rPr lang="zh-TW" altLang="en-US" sz="2400" b="1" dirty="0" smtClean="0">
                <a:solidFill>
                  <a:srgbClr val="FF0000"/>
                </a:solidFill>
                <a:effectLst>
                  <a:outerShdw blurRad="38100" dist="38100" dir="2700000" algn="tl">
                    <a:srgbClr val="000000">
                      <a:alpha val="43137"/>
                    </a:srgbClr>
                  </a:outerShdw>
                </a:effectLst>
                <a:latin typeface="新細明體" pitchFamily="18" charset="-120"/>
                <a:ea typeface="新細明體" pitchFamily="18" charset="-120"/>
                <a:cs typeface="細明體" pitchFamily="49" charset="-120"/>
              </a:rPr>
              <a:t> </a:t>
            </a:r>
            <a:endParaRPr kumimoji="1" lang="zh-TW" altLang="en-US" sz="2400" b="1" dirty="0">
              <a:solidFill>
                <a:srgbClr val="572314"/>
              </a:solidFill>
              <a:effectLst>
                <a:outerShdw blurRad="38100" dist="38100" dir="2700000" algn="tl">
                  <a:srgbClr val="000000">
                    <a:alpha val="43137"/>
                  </a:srgbClr>
                </a:outerShdw>
              </a:effectLst>
              <a:ea typeface="新細明體" pitchFamily="18" charset="-120"/>
              <a:cs typeface="細明體" pitchFamily="49" charset="-120"/>
            </a:endParaRPr>
          </a:p>
        </p:txBody>
      </p:sp>
      <p:sp>
        <p:nvSpPr>
          <p:cNvPr id="2" name="投影片編號版面配置區 1"/>
          <p:cNvSpPr>
            <a:spLocks noGrp="1"/>
          </p:cNvSpPr>
          <p:nvPr>
            <p:ph type="sldNum" sz="quarter" idx="12"/>
          </p:nvPr>
        </p:nvSpPr>
        <p:spPr/>
        <p:txBody>
          <a:bodyPr/>
          <a:lstStyle/>
          <a:p>
            <a:pPr>
              <a:defRPr/>
            </a:pPr>
            <a:fld id="{CCA24019-8852-4597-93CF-9543E42813ED}" type="slidenum">
              <a:rPr lang="zh-TW" altLang="en-US" smtClean="0">
                <a:solidFill>
                  <a:srgbClr val="23387D"/>
                </a:solidFill>
              </a:rPr>
              <a:pPr>
                <a:defRPr/>
              </a:pPr>
              <a:t>80</a:t>
            </a:fld>
            <a:endParaRPr lang="en-US" altLang="zh-TW">
              <a:solidFill>
                <a:srgbClr val="23387D"/>
              </a:solidFill>
            </a:endParaRPr>
          </a:p>
        </p:txBody>
      </p:sp>
    </p:spTree>
    <p:extLst>
      <p:ext uri="{BB962C8B-B14F-4D97-AF65-F5344CB8AC3E}">
        <p14:creationId xmlns:p14="http://schemas.microsoft.com/office/powerpoint/2010/main" val="385213226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bwMode="auto">
          <a:xfrm>
            <a:off x="539552" y="188640"/>
            <a:ext cx="7415213" cy="71980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Autofit/>
          </a:bodyPr>
          <a:lstStyle/>
          <a:p>
            <a:pPr>
              <a:defRPr/>
            </a:pPr>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（一）特殊教育課程教學調整與</a:t>
            </a:r>
            <a:r>
              <a:rPr lang="en-US" altLang="zh-TW"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關連之法源</a:t>
            </a:r>
            <a:endParaRPr lang="zh-TW" altLang="en-US" sz="2400" b="1" dirty="0">
              <a:solidFill>
                <a:srgbClr val="FFFF00"/>
              </a:solidFill>
              <a:effectLst>
                <a:outerShdw blurRad="38100" dist="38100" dir="2700000" algn="tl">
                  <a:srgbClr val="C0C0C0"/>
                </a:outerShdw>
              </a:effectLst>
              <a:latin typeface="新細明體" panose="02020500000000000000" pitchFamily="18" charset="-120"/>
              <a:ea typeface="新細明體" panose="02020500000000000000" pitchFamily="18" charset="-120"/>
            </a:endParaRPr>
          </a:p>
        </p:txBody>
      </p:sp>
      <p:sp>
        <p:nvSpPr>
          <p:cNvPr id="313347" name="Rectangle 3"/>
          <p:cNvSpPr>
            <a:spLocks noGrp="1"/>
          </p:cNvSpPr>
          <p:nvPr>
            <p:ph type="body" idx="1"/>
          </p:nvPr>
        </p:nvSpPr>
        <p:spPr>
          <a:xfrm>
            <a:off x="611560" y="1268760"/>
            <a:ext cx="8280920" cy="5112568"/>
          </a:xfrm>
          <a:solidFill>
            <a:schemeClr val="accent6">
              <a:lumMod val="20000"/>
              <a:lumOff val="80000"/>
            </a:schemeClr>
          </a:solidFill>
          <a:ln w="19050">
            <a:solidFill>
              <a:schemeClr val="bg2">
                <a:lumMod val="10000"/>
              </a:schemeClr>
            </a:solidFill>
          </a:ln>
        </p:spPr>
        <p:txBody>
          <a:bodyPr/>
          <a:lstStyle/>
          <a:p>
            <a:pPr marL="0" indent="0" eaLnBrk="1" fontAlgn="ctr" hangingPunct="1">
              <a:buNone/>
            </a:pPr>
            <a:r>
              <a:rPr lang="zh-TW" altLang="en-US" sz="2400" b="1" dirty="0" smtClean="0">
                <a:latin typeface="標楷體" panose="03000509000000000000" pitchFamily="65" charset="-120"/>
                <a:ea typeface="標楷體" panose="03000509000000000000" pitchFamily="65" charset="-120"/>
              </a:rPr>
              <a:t>    </a:t>
            </a:r>
            <a:r>
              <a:rPr lang="en-US" altLang="zh-TW" sz="2400" b="1" dirty="0" smtClean="0">
                <a:solidFill>
                  <a:srgbClr val="FF00FF"/>
                </a:solidFill>
                <a:latin typeface="標楷體" panose="03000509000000000000" pitchFamily="65" charset="-120"/>
                <a:ea typeface="標楷體" panose="03000509000000000000" pitchFamily="65" charset="-120"/>
              </a:rPr>
              <a:t>1</a:t>
            </a:r>
            <a:r>
              <a:rPr lang="zh-TW" altLang="en-US" sz="2400" b="1" dirty="0" smtClean="0">
                <a:solidFill>
                  <a:srgbClr val="FF00FF"/>
                </a:solidFill>
                <a:latin typeface="標楷體" panose="03000509000000000000" pitchFamily="65" charset="-120"/>
                <a:ea typeface="標楷體" panose="03000509000000000000" pitchFamily="65" charset="-120"/>
              </a:rPr>
              <a:t>、</a:t>
            </a:r>
            <a:r>
              <a:rPr lang="zh-TW" altLang="zh-TW" sz="2400" b="1" dirty="0" smtClean="0">
                <a:solidFill>
                  <a:srgbClr val="FF00FF"/>
                </a:solidFill>
                <a:latin typeface="標楷體" panose="03000509000000000000" pitchFamily="65" charset="-120"/>
                <a:ea typeface="標楷體" panose="03000509000000000000" pitchFamily="65" charset="-120"/>
              </a:rPr>
              <a:t>第</a:t>
            </a:r>
            <a:r>
              <a:rPr lang="en-US" altLang="zh-TW" sz="2400" b="1" dirty="0" smtClean="0">
                <a:solidFill>
                  <a:srgbClr val="FF00FF"/>
                </a:solidFill>
                <a:latin typeface="標楷體" panose="03000509000000000000" pitchFamily="65" charset="-120"/>
                <a:ea typeface="標楷體" panose="03000509000000000000" pitchFamily="65" charset="-120"/>
              </a:rPr>
              <a:t>2</a:t>
            </a:r>
            <a:r>
              <a:rPr lang="zh-TW" altLang="zh-TW" sz="2400" b="1" dirty="0" smtClean="0">
                <a:solidFill>
                  <a:srgbClr val="FF00FF"/>
                </a:solidFill>
                <a:latin typeface="標楷體" panose="03000509000000000000" pitchFamily="65" charset="-120"/>
                <a:ea typeface="標楷體" panose="03000509000000000000" pitchFamily="65" charset="-120"/>
              </a:rPr>
              <a:t>條</a:t>
            </a:r>
            <a:r>
              <a:rPr lang="zh-TW" altLang="en-US" sz="2400" b="1" dirty="0" smtClean="0">
                <a:solidFill>
                  <a:srgbClr val="FF00FF"/>
                </a:solidFill>
                <a:latin typeface="標楷體" panose="03000509000000000000" pitchFamily="65" charset="-120"/>
                <a:ea typeface="標楷體" panose="03000509000000000000" pitchFamily="65" charset="-120"/>
              </a:rPr>
              <a:t>：</a:t>
            </a:r>
            <a:r>
              <a:rPr lang="zh-TW" altLang="en-US" sz="2400" b="1" dirty="0" smtClean="0">
                <a:solidFill>
                  <a:srgbClr val="0000FF"/>
                </a:solidFill>
                <a:latin typeface="標楷體" panose="03000509000000000000" pitchFamily="65" charset="-120"/>
                <a:ea typeface="標楷體" panose="03000509000000000000" pitchFamily="65" charset="-120"/>
              </a:rPr>
              <a:t>「</a:t>
            </a:r>
            <a:r>
              <a:rPr lang="zh-TW" altLang="zh-TW" sz="2400" b="1" dirty="0" smtClean="0">
                <a:solidFill>
                  <a:srgbClr val="0000FF"/>
                </a:solidFill>
                <a:latin typeface="標楷體" panose="03000509000000000000" pitchFamily="65" charset="-120"/>
                <a:ea typeface="標楷體" panose="03000509000000000000" pitchFamily="65" charset="-120"/>
              </a:rPr>
              <a:t>高級中等以下學校實施特殊教育，應設計</a:t>
            </a:r>
            <a:endParaRPr lang="en-US" altLang="zh-TW" sz="2400" b="1" dirty="0" smtClean="0">
              <a:solidFill>
                <a:srgbClr val="0000FF"/>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400" b="1" dirty="0">
                <a:solidFill>
                  <a:srgbClr val="0000FF"/>
                </a:solidFill>
                <a:latin typeface="標楷體" panose="03000509000000000000" pitchFamily="65" charset="-120"/>
                <a:ea typeface="標楷體" panose="03000509000000000000" pitchFamily="65" charset="-120"/>
              </a:rPr>
              <a:t> </a:t>
            </a:r>
            <a:r>
              <a:rPr lang="zh-TW" altLang="en-US" sz="2400" b="1" dirty="0" smtClean="0">
                <a:solidFill>
                  <a:srgbClr val="0000FF"/>
                </a:solidFill>
                <a:latin typeface="標楷體" panose="03000509000000000000" pitchFamily="65" charset="-120"/>
                <a:ea typeface="標楷體" panose="03000509000000000000" pitchFamily="65" charset="-120"/>
              </a:rPr>
              <a:t>      </a:t>
            </a:r>
            <a:r>
              <a:rPr lang="zh-TW" altLang="zh-TW" sz="2400" b="1" dirty="0" smtClean="0">
                <a:solidFill>
                  <a:srgbClr val="0000FF"/>
                </a:solidFill>
                <a:latin typeface="標楷體" panose="03000509000000000000" pitchFamily="65" charset="-120"/>
                <a:ea typeface="標楷體" panose="03000509000000000000" pitchFamily="65" charset="-120"/>
              </a:rPr>
              <a:t>適合之課程、教材、教法及評量方式，融入特殊教育</a:t>
            </a:r>
            <a:endParaRPr lang="en-US" altLang="zh-TW" sz="2400" b="1" dirty="0" smtClean="0">
              <a:solidFill>
                <a:srgbClr val="0000FF"/>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400" b="1" dirty="0">
                <a:solidFill>
                  <a:srgbClr val="0000FF"/>
                </a:solidFill>
                <a:latin typeface="標楷體" panose="03000509000000000000" pitchFamily="65" charset="-120"/>
                <a:ea typeface="標楷體" panose="03000509000000000000" pitchFamily="65" charset="-120"/>
              </a:rPr>
              <a:t> </a:t>
            </a:r>
            <a:r>
              <a:rPr lang="zh-TW" altLang="en-US" sz="2400" b="1" dirty="0" smtClean="0">
                <a:solidFill>
                  <a:srgbClr val="0000FF"/>
                </a:solidFill>
                <a:latin typeface="標楷體" panose="03000509000000000000" pitchFamily="65" charset="-120"/>
                <a:ea typeface="標楷體" panose="03000509000000000000" pitchFamily="65" charset="-120"/>
              </a:rPr>
              <a:t>      </a:t>
            </a:r>
            <a:r>
              <a:rPr lang="zh-TW" altLang="zh-TW" sz="2400" b="1" dirty="0" smtClean="0">
                <a:solidFill>
                  <a:srgbClr val="0000FF"/>
                </a:solidFill>
                <a:latin typeface="標楷體" panose="03000509000000000000" pitchFamily="65" charset="-120"/>
                <a:ea typeface="標楷體" panose="03000509000000000000" pitchFamily="65" charset="-120"/>
              </a:rPr>
              <a:t>學生</a:t>
            </a:r>
            <a:r>
              <a:rPr lang="zh-TW" altLang="zh-TW" sz="2400" b="1" dirty="0" smtClean="0">
                <a:solidFill>
                  <a:srgbClr val="FF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個別化教育計畫</a:t>
            </a:r>
            <a:r>
              <a:rPr lang="zh-TW" altLang="zh-TW" sz="2400" b="1" dirty="0" smtClean="0">
                <a:solidFill>
                  <a:srgbClr val="0000FF"/>
                </a:solidFill>
                <a:latin typeface="標楷體" panose="03000509000000000000" pitchFamily="65" charset="-120"/>
                <a:ea typeface="標楷體" panose="03000509000000000000" pitchFamily="65" charset="-120"/>
              </a:rPr>
              <a:t>或個別輔導計畫實施。 </a:t>
            </a:r>
            <a:endParaRPr lang="zh-TW" altLang="zh-TW" sz="2400" dirty="0" smtClean="0">
              <a:solidFill>
                <a:srgbClr val="0000FF"/>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400" b="1" dirty="0" smtClean="0">
                <a:latin typeface="標楷體" panose="03000509000000000000" pitchFamily="65" charset="-120"/>
                <a:ea typeface="標楷體" panose="03000509000000000000" pitchFamily="65" charset="-120"/>
              </a:rPr>
              <a:t>       </a:t>
            </a:r>
            <a:r>
              <a:rPr lang="zh-TW" altLang="zh-TW" sz="2400" b="1" dirty="0" smtClean="0">
                <a:solidFill>
                  <a:srgbClr val="C0000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特殊教育課程大綱</a:t>
            </a:r>
            <a:r>
              <a:rPr lang="zh-TW" altLang="zh-TW" sz="2400" b="1" dirty="0" smtClean="0">
                <a:solidFill>
                  <a:srgbClr val="0000FF"/>
                </a:solidFill>
                <a:latin typeface="標楷體" panose="03000509000000000000" pitchFamily="65" charset="-120"/>
                <a:ea typeface="標楷體" panose="03000509000000000000" pitchFamily="65" charset="-120"/>
              </a:rPr>
              <a:t>，由中央主管機關視需要訂定，</a:t>
            </a:r>
            <a:endParaRPr lang="en-US" altLang="zh-TW" sz="2400" b="1" dirty="0" smtClean="0">
              <a:solidFill>
                <a:srgbClr val="0000FF"/>
              </a:solidFill>
              <a:latin typeface="標楷體" panose="03000509000000000000" pitchFamily="65" charset="-120"/>
              <a:ea typeface="標楷體" panose="03000509000000000000" pitchFamily="65" charset="-120"/>
            </a:endParaRPr>
          </a:p>
          <a:p>
            <a:pPr marL="0" indent="0" eaLnBrk="1" fontAlgn="ctr" hangingPunct="1">
              <a:buNone/>
            </a:pPr>
            <a:r>
              <a:rPr lang="zh-TW" altLang="en-US" sz="2400" b="1" dirty="0" smtClean="0">
                <a:solidFill>
                  <a:srgbClr val="0000FF"/>
                </a:solidFill>
                <a:latin typeface="標楷體" panose="03000509000000000000" pitchFamily="65" charset="-120"/>
                <a:ea typeface="標楷體" panose="03000509000000000000" pitchFamily="65" charset="-120"/>
              </a:rPr>
              <a:t>       </a:t>
            </a:r>
            <a:r>
              <a:rPr lang="zh-TW" altLang="zh-TW" sz="2400" b="1" dirty="0" smtClean="0">
                <a:solidFill>
                  <a:srgbClr val="0000FF"/>
                </a:solidFill>
                <a:latin typeface="標楷體" panose="03000509000000000000" pitchFamily="65" charset="-120"/>
                <a:ea typeface="標楷體" panose="03000509000000000000" pitchFamily="65" charset="-120"/>
              </a:rPr>
              <a:t>並定期檢討修正。</a:t>
            </a:r>
            <a:r>
              <a:rPr lang="zh-TW" altLang="en-US" sz="2400" b="1" dirty="0" smtClean="0">
                <a:solidFill>
                  <a:srgbClr val="0000FF"/>
                </a:solidFill>
                <a:latin typeface="標楷體" panose="03000509000000000000" pitchFamily="65" charset="-120"/>
                <a:ea typeface="標楷體" panose="03000509000000000000" pitchFamily="65" charset="-120"/>
              </a:rPr>
              <a:t>」</a:t>
            </a:r>
            <a:endParaRPr lang="en-US" altLang="zh-TW" sz="2400" b="1" dirty="0" smtClean="0">
              <a:solidFill>
                <a:srgbClr val="0000FF"/>
              </a:solidFill>
              <a:latin typeface="標楷體" panose="03000509000000000000" pitchFamily="65" charset="-120"/>
              <a:ea typeface="標楷體" panose="03000509000000000000" pitchFamily="65" charset="-120"/>
            </a:endParaRPr>
          </a:p>
          <a:p>
            <a:pPr marL="82296" indent="0">
              <a:buNone/>
            </a:pPr>
            <a:r>
              <a:rPr lang="zh-TW" altLang="en-US" sz="2400" dirty="0" smtClean="0">
                <a:solidFill>
                  <a:srgbClr val="C00000"/>
                </a:solidFill>
                <a:latin typeface="標楷體" panose="03000509000000000000" pitchFamily="65" charset="-120"/>
                <a:ea typeface="標楷體" panose="03000509000000000000" pitchFamily="65" charset="-120"/>
              </a:rPr>
              <a:t>    </a:t>
            </a:r>
            <a:endParaRPr lang="en-US" altLang="zh-TW" sz="2400" dirty="0" smtClean="0">
              <a:solidFill>
                <a:srgbClr val="C00000"/>
              </a:solidFill>
              <a:latin typeface="標楷體" panose="03000509000000000000" pitchFamily="65" charset="-120"/>
              <a:ea typeface="標楷體" panose="03000509000000000000" pitchFamily="65" charset="-120"/>
            </a:endParaRPr>
          </a:p>
          <a:p>
            <a:pPr marL="82296" indent="0">
              <a:buNone/>
            </a:pPr>
            <a:r>
              <a:rPr lang="zh-TW" altLang="en-US" sz="2400" b="1" dirty="0">
                <a:solidFill>
                  <a:srgbClr val="C00000"/>
                </a:solidFill>
                <a:latin typeface="標楷體" panose="03000509000000000000" pitchFamily="65" charset="-120"/>
                <a:ea typeface="標楷體" panose="03000509000000000000" pitchFamily="65" charset="-120"/>
              </a:rPr>
              <a:t> </a:t>
            </a:r>
            <a:r>
              <a:rPr lang="zh-TW" altLang="en-US" sz="2400" b="1" dirty="0" smtClean="0">
                <a:solidFill>
                  <a:srgbClr val="C00000"/>
                </a:solidFill>
                <a:latin typeface="標楷體" panose="03000509000000000000" pitchFamily="65" charset="-120"/>
                <a:ea typeface="標楷體" panose="03000509000000000000" pitchFamily="65" charset="-120"/>
              </a:rPr>
              <a:t>  </a:t>
            </a:r>
            <a:r>
              <a:rPr lang="en-US" altLang="zh-TW" sz="2400" b="1" dirty="0" smtClean="0">
                <a:solidFill>
                  <a:srgbClr val="FF00FF"/>
                </a:solidFill>
                <a:latin typeface="標楷體" panose="03000509000000000000" pitchFamily="65" charset="-120"/>
                <a:ea typeface="標楷體" panose="03000509000000000000" pitchFamily="65" charset="-120"/>
              </a:rPr>
              <a:t>2</a:t>
            </a:r>
            <a:r>
              <a:rPr lang="zh-TW" altLang="en-US" sz="2400" b="1" dirty="0" smtClean="0">
                <a:solidFill>
                  <a:srgbClr val="FF00FF"/>
                </a:solidFill>
                <a:latin typeface="標楷體" panose="03000509000000000000" pitchFamily="65" charset="-120"/>
                <a:ea typeface="標楷體" panose="03000509000000000000" pitchFamily="65" charset="-120"/>
              </a:rPr>
              <a:t>、</a:t>
            </a:r>
            <a:r>
              <a:rPr lang="zh-TW" altLang="zh-TW" sz="2400" b="1" dirty="0" smtClean="0">
                <a:solidFill>
                  <a:srgbClr val="FF00FF"/>
                </a:solidFill>
                <a:latin typeface="標楷體" panose="03000509000000000000" pitchFamily="65" charset="-120"/>
                <a:ea typeface="標楷體" panose="03000509000000000000" pitchFamily="65" charset="-120"/>
              </a:rPr>
              <a:t>第</a:t>
            </a:r>
            <a:r>
              <a:rPr lang="en-US" altLang="zh-TW" sz="2400" b="1" dirty="0" smtClean="0">
                <a:solidFill>
                  <a:srgbClr val="FF00FF"/>
                </a:solidFill>
                <a:latin typeface="標楷體" panose="03000509000000000000" pitchFamily="65" charset="-120"/>
                <a:ea typeface="標楷體" panose="03000509000000000000" pitchFamily="65" charset="-120"/>
              </a:rPr>
              <a:t>4</a:t>
            </a:r>
            <a:r>
              <a:rPr lang="zh-TW" altLang="zh-TW" sz="2400" b="1" dirty="0" smtClean="0">
                <a:solidFill>
                  <a:srgbClr val="FF00FF"/>
                </a:solidFill>
                <a:latin typeface="標楷體" panose="03000509000000000000" pitchFamily="65" charset="-120"/>
                <a:ea typeface="標楷體" panose="03000509000000000000" pitchFamily="65" charset="-120"/>
              </a:rPr>
              <a:t>條</a:t>
            </a:r>
            <a:r>
              <a:rPr lang="zh-TW" altLang="en-US" sz="2400" b="1" dirty="0" smtClean="0">
                <a:solidFill>
                  <a:srgbClr val="FF00FF"/>
                </a:solidFill>
                <a:latin typeface="標楷體" panose="03000509000000000000" pitchFamily="65" charset="-120"/>
                <a:ea typeface="標楷體" panose="03000509000000000000" pitchFamily="65" charset="-120"/>
              </a:rPr>
              <a:t>：</a:t>
            </a:r>
            <a:r>
              <a:rPr lang="zh-TW" altLang="en-US" sz="2400" b="1" dirty="0" smtClean="0">
                <a:solidFill>
                  <a:srgbClr val="C00000"/>
                </a:solidFill>
                <a:latin typeface="標楷體" panose="03000509000000000000" pitchFamily="65" charset="-120"/>
                <a:ea typeface="標楷體" panose="03000509000000000000" pitchFamily="65" charset="-120"/>
              </a:rPr>
              <a:t>「</a:t>
            </a:r>
            <a:r>
              <a:rPr lang="zh-TW" altLang="en-US" sz="2400" dirty="0" smtClean="0">
                <a:solidFill>
                  <a:srgbClr val="C00000"/>
                </a:solidFill>
                <a:latin typeface="標楷體" panose="03000509000000000000" pitchFamily="65" charset="-120"/>
                <a:ea typeface="標楷體" panose="03000509000000000000" pitchFamily="65" charset="-120"/>
              </a:rPr>
              <a:t>學校</a:t>
            </a:r>
            <a:r>
              <a:rPr lang="zh-TW" altLang="en-US" sz="2400" dirty="0">
                <a:solidFill>
                  <a:srgbClr val="C00000"/>
                </a:solidFill>
                <a:latin typeface="標楷體" panose="03000509000000000000" pitchFamily="65" charset="-120"/>
                <a:ea typeface="標楷體" panose="03000509000000000000" pitchFamily="65" charset="-120"/>
              </a:rPr>
              <a:t>實施特殊教育課程，應依學生之</a:t>
            </a:r>
            <a:r>
              <a:rPr lang="zh-TW" altLang="en-US" sz="2400" dirty="0" smtClean="0">
                <a:solidFill>
                  <a:srgbClr val="C00000"/>
                </a:solidFill>
                <a:latin typeface="標楷體" panose="03000509000000000000" pitchFamily="65" charset="-120"/>
                <a:ea typeface="標楷體" panose="03000509000000000000" pitchFamily="65" charset="-120"/>
              </a:rPr>
              <a:t>個別</a:t>
            </a:r>
            <a:endParaRPr lang="en-US" altLang="zh-TW" sz="2400" dirty="0" smtClean="0">
              <a:solidFill>
                <a:srgbClr val="C00000"/>
              </a:solidFill>
              <a:latin typeface="標楷體" panose="03000509000000000000" pitchFamily="65" charset="-120"/>
              <a:ea typeface="標楷體" panose="03000509000000000000" pitchFamily="65" charset="-120"/>
            </a:endParaRPr>
          </a:p>
          <a:p>
            <a:pPr marL="82296" indent="0">
              <a:buNone/>
            </a:pPr>
            <a:r>
              <a:rPr lang="zh-TW" altLang="en-US" sz="2400" dirty="0">
                <a:solidFill>
                  <a:srgbClr val="C00000"/>
                </a:solidFill>
                <a:latin typeface="標楷體" panose="03000509000000000000" pitchFamily="65" charset="-120"/>
                <a:ea typeface="標楷體" panose="03000509000000000000" pitchFamily="65" charset="-120"/>
              </a:rPr>
              <a:t> </a:t>
            </a:r>
            <a:r>
              <a:rPr lang="zh-TW" altLang="en-US" sz="2400" dirty="0" smtClean="0">
                <a:solidFill>
                  <a:srgbClr val="C00000"/>
                </a:solidFill>
                <a:latin typeface="標楷體" panose="03000509000000000000" pitchFamily="65" charset="-120"/>
                <a:ea typeface="標楷體" panose="03000509000000000000" pitchFamily="65" charset="-120"/>
              </a:rPr>
              <a:t>      需求</a:t>
            </a:r>
            <a:r>
              <a:rPr lang="zh-TW" altLang="en-US" sz="2400" dirty="0">
                <a:solidFill>
                  <a:srgbClr val="C00000"/>
                </a:solidFill>
                <a:latin typeface="標楷體" panose="03000509000000000000" pitchFamily="65" charset="-120"/>
                <a:ea typeface="標楷體" panose="03000509000000000000" pitchFamily="65" charset="-120"/>
              </a:rPr>
              <a:t>，</a:t>
            </a:r>
            <a:r>
              <a:rPr lang="zh-TW" altLang="en-US" sz="2400" b="1" dirty="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彈性</a:t>
            </a:r>
            <a:r>
              <a:rPr lang="zh-TW" altLang="en-US" sz="2400" b="1" dirty="0" smtClean="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調整普通</a:t>
            </a:r>
            <a:r>
              <a:rPr lang="zh-TW" altLang="en-US" sz="2400" b="1" dirty="0">
                <a:solidFill>
                  <a:srgbClr val="FF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班課程、教材及學習</a:t>
            </a:r>
            <a:r>
              <a:rPr lang="zh-TW" altLang="en-US" sz="2400" dirty="0">
                <a:solidFill>
                  <a:srgbClr val="C00000"/>
                </a:solidFill>
                <a:latin typeface="標楷體" panose="03000509000000000000" pitchFamily="65" charset="-120"/>
                <a:ea typeface="標楷體" panose="03000509000000000000" pitchFamily="65" charset="-120"/>
              </a:rPr>
              <a:t>，</a:t>
            </a:r>
            <a:r>
              <a:rPr lang="zh-TW" altLang="en-US" sz="2400" dirty="0" smtClean="0">
                <a:solidFill>
                  <a:srgbClr val="C00000"/>
                </a:solidFill>
                <a:latin typeface="標楷體" panose="03000509000000000000" pitchFamily="65" charset="-120"/>
                <a:ea typeface="標楷體" panose="03000509000000000000" pitchFamily="65" charset="-120"/>
              </a:rPr>
              <a:t>經學校</a:t>
            </a:r>
            <a:endParaRPr lang="en-US" altLang="zh-TW" sz="2400" dirty="0" smtClean="0">
              <a:solidFill>
                <a:srgbClr val="C00000"/>
              </a:solidFill>
              <a:latin typeface="標楷體" panose="03000509000000000000" pitchFamily="65" charset="-120"/>
              <a:ea typeface="標楷體" panose="03000509000000000000" pitchFamily="65" charset="-120"/>
            </a:endParaRPr>
          </a:p>
          <a:p>
            <a:pPr marL="82296" indent="0">
              <a:buNone/>
            </a:pPr>
            <a:r>
              <a:rPr lang="zh-TW" altLang="en-US" sz="2400" dirty="0">
                <a:solidFill>
                  <a:srgbClr val="C00000"/>
                </a:solidFill>
                <a:latin typeface="標楷體" panose="03000509000000000000" pitchFamily="65" charset="-120"/>
                <a:ea typeface="標楷體" panose="03000509000000000000" pitchFamily="65" charset="-120"/>
              </a:rPr>
              <a:t> </a:t>
            </a:r>
            <a:r>
              <a:rPr lang="zh-TW" altLang="en-US" sz="2400" dirty="0" smtClean="0">
                <a:solidFill>
                  <a:srgbClr val="C00000"/>
                </a:solidFill>
                <a:latin typeface="標楷體" panose="03000509000000000000" pitchFamily="65" charset="-120"/>
                <a:ea typeface="標楷體" panose="03000509000000000000" pitchFamily="65" charset="-120"/>
              </a:rPr>
              <a:t>      </a:t>
            </a:r>
            <a:r>
              <a:rPr lang="zh-TW" altLang="en-US" sz="2400" b="1" dirty="0" smtClean="0">
                <a:solidFill>
                  <a:srgbClr val="7030A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特殊教育</a:t>
            </a:r>
            <a:r>
              <a:rPr lang="zh-TW" altLang="en-US" sz="2400" b="1" dirty="0">
                <a:solidFill>
                  <a:srgbClr val="7030A0"/>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推行委員會</a:t>
            </a:r>
            <a:r>
              <a:rPr lang="zh-TW" altLang="en-US" sz="2400" dirty="0" smtClean="0">
                <a:solidFill>
                  <a:srgbClr val="C00000"/>
                </a:solidFill>
                <a:latin typeface="標楷體" panose="03000509000000000000" pitchFamily="65" charset="-120"/>
                <a:ea typeface="標楷體" panose="03000509000000000000" pitchFamily="65" charset="-120"/>
              </a:rPr>
              <a:t>審議通過</a:t>
            </a:r>
            <a:r>
              <a:rPr lang="zh-TW" altLang="en-US" sz="2400" dirty="0">
                <a:solidFill>
                  <a:srgbClr val="C00000"/>
                </a:solidFill>
                <a:latin typeface="標楷體" panose="03000509000000000000" pitchFamily="65" charset="-120"/>
                <a:ea typeface="標楷體" panose="03000509000000000000" pitchFamily="65" charset="-120"/>
              </a:rPr>
              <a:t>後為之</a:t>
            </a:r>
            <a:r>
              <a:rPr lang="zh-TW" altLang="en-US" sz="2400" dirty="0" smtClean="0">
                <a:solidFill>
                  <a:srgbClr val="C00000"/>
                </a:solidFill>
                <a:latin typeface="標楷體" panose="03000509000000000000" pitchFamily="65" charset="-120"/>
                <a:ea typeface="標楷體" panose="03000509000000000000" pitchFamily="65" charset="-120"/>
              </a:rPr>
              <a:t>。</a:t>
            </a:r>
            <a:endParaRPr lang="en-US" altLang="zh-TW" sz="2400" dirty="0" smtClean="0">
              <a:solidFill>
                <a:srgbClr val="C00000"/>
              </a:solidFill>
              <a:latin typeface="標楷體" panose="03000509000000000000" pitchFamily="65" charset="-120"/>
              <a:ea typeface="標楷體" panose="03000509000000000000" pitchFamily="65" charset="-120"/>
            </a:endParaRPr>
          </a:p>
          <a:p>
            <a:pPr marL="82296" indent="0">
              <a:buNone/>
            </a:pPr>
            <a:r>
              <a:rPr lang="zh-TW" altLang="en-US" sz="2400" dirty="0">
                <a:solidFill>
                  <a:srgbClr val="C00000"/>
                </a:solidFill>
                <a:latin typeface="標楷體" panose="03000509000000000000" pitchFamily="65" charset="-120"/>
                <a:ea typeface="標楷體" panose="03000509000000000000" pitchFamily="65" charset="-120"/>
              </a:rPr>
              <a:t> </a:t>
            </a:r>
            <a:r>
              <a:rPr lang="zh-TW" altLang="en-US" sz="2400" dirty="0" smtClean="0">
                <a:solidFill>
                  <a:srgbClr val="C00000"/>
                </a:solidFill>
                <a:latin typeface="標楷體" panose="03000509000000000000" pitchFamily="65" charset="-120"/>
                <a:ea typeface="標楷體" panose="03000509000000000000" pitchFamily="65" charset="-120"/>
              </a:rPr>
              <a:t>      此</a:t>
            </a:r>
            <a:r>
              <a:rPr lang="zh-TW" altLang="en-US" sz="2400" dirty="0">
                <a:solidFill>
                  <a:srgbClr val="C00000"/>
                </a:solidFill>
                <a:latin typeface="標楷體" panose="03000509000000000000" pitchFamily="65" charset="-120"/>
                <a:ea typeface="標楷體" panose="03000509000000000000" pitchFamily="65" charset="-120"/>
              </a:rPr>
              <a:t>項課程之調整，包括：</a:t>
            </a:r>
            <a:r>
              <a:rPr lang="zh-TW" altLang="en-US" sz="2400" b="1" dirty="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學習內容、歷程</a:t>
            </a:r>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、環境及</a:t>
            </a:r>
            <a:endParaRPr lang="en-US" altLang="zh-TW"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marL="82296" indent="0">
              <a:buNone/>
            </a:pPr>
            <a:r>
              <a:rPr lang="zh-TW" altLang="en-US" sz="2400" b="1" dirty="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a:t>
            </a:r>
            <a:r>
              <a:rPr lang="zh-TW" altLang="en-US" sz="2400" b="1" dirty="0" smtClean="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      評量</a:t>
            </a:r>
            <a:r>
              <a:rPr lang="zh-TW" altLang="en-US" sz="2400" b="1" dirty="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方式</a:t>
            </a:r>
            <a:r>
              <a:rPr lang="zh-TW" altLang="en-US" sz="2400" dirty="0" smtClean="0">
                <a:solidFill>
                  <a:srgbClr val="C00000"/>
                </a:solidFill>
                <a:latin typeface="標楷體" panose="03000509000000000000" pitchFamily="65" charset="-120"/>
                <a:ea typeface="標楷體" panose="03000509000000000000" pitchFamily="65" charset="-120"/>
              </a:rPr>
              <a:t>等。」</a:t>
            </a:r>
            <a:endParaRPr lang="zh-TW" altLang="en-US" sz="2400" dirty="0">
              <a:solidFill>
                <a:srgbClr val="C00000"/>
              </a:solidFill>
              <a:latin typeface="標楷體" panose="03000509000000000000" pitchFamily="65" charset="-120"/>
              <a:ea typeface="標楷體" panose="03000509000000000000" pitchFamily="65" charset="-120"/>
            </a:endParaRPr>
          </a:p>
          <a:p>
            <a:pPr>
              <a:lnSpc>
                <a:spcPct val="90000"/>
              </a:lnSpc>
              <a:buFont typeface="Wingdings 2" pitchFamily="18" charset="2"/>
              <a:buNone/>
              <a:defRPr/>
            </a:pPr>
            <a:r>
              <a:rPr lang="zh-TW" altLang="en-US" sz="2400" b="1" dirty="0" smtClean="0">
                <a:solidFill>
                  <a:srgbClr val="0000FF"/>
                </a:solidFill>
                <a:effectLst>
                  <a:outerShdw blurRad="38100" dist="38100" dir="2700000" algn="tl">
                    <a:srgbClr val="000000">
                      <a:alpha val="43137"/>
                    </a:srgbClr>
                  </a:outerShdw>
                </a:effectLst>
                <a:latin typeface="新細明體" pitchFamily="18" charset="-120"/>
                <a:ea typeface="新細明體" pitchFamily="18" charset="-120"/>
                <a:cs typeface="細明體" pitchFamily="49" charset="-120"/>
              </a:rPr>
              <a:t>         </a:t>
            </a:r>
            <a:r>
              <a:rPr lang="zh-TW" altLang="en-US" sz="2400" b="1" dirty="0" smtClean="0">
                <a:solidFill>
                  <a:srgbClr val="FF0000"/>
                </a:solidFill>
                <a:effectLst>
                  <a:outerShdw blurRad="38100" dist="38100" dir="2700000" algn="tl">
                    <a:srgbClr val="000000">
                      <a:alpha val="43137"/>
                    </a:srgbClr>
                  </a:outerShdw>
                </a:effectLst>
                <a:latin typeface="新細明體" pitchFamily="18" charset="-120"/>
                <a:ea typeface="新細明體" pitchFamily="18" charset="-120"/>
                <a:cs typeface="細明體" pitchFamily="49" charset="-120"/>
              </a:rPr>
              <a:t> </a:t>
            </a:r>
            <a:endParaRPr kumimoji="1" lang="zh-TW" altLang="en-US" sz="2400" b="1" dirty="0">
              <a:solidFill>
                <a:srgbClr val="572314"/>
              </a:solidFill>
              <a:effectLst>
                <a:outerShdw blurRad="38100" dist="38100" dir="2700000" algn="tl">
                  <a:srgbClr val="000000">
                    <a:alpha val="43137"/>
                  </a:srgbClr>
                </a:outerShdw>
              </a:effectLst>
              <a:ea typeface="新細明體" pitchFamily="18" charset="-120"/>
              <a:cs typeface="細明體" pitchFamily="49" charset="-120"/>
            </a:endParaRPr>
          </a:p>
        </p:txBody>
      </p:sp>
      <p:sp>
        <p:nvSpPr>
          <p:cNvPr id="2" name="投影片編號版面配置區 1"/>
          <p:cNvSpPr>
            <a:spLocks noGrp="1"/>
          </p:cNvSpPr>
          <p:nvPr>
            <p:ph type="sldNum" sz="quarter" idx="12"/>
          </p:nvPr>
        </p:nvSpPr>
        <p:spPr/>
        <p:txBody>
          <a:bodyPr/>
          <a:lstStyle/>
          <a:p>
            <a:pPr>
              <a:defRPr/>
            </a:pPr>
            <a:fld id="{CCA24019-8852-4597-93CF-9543E42813ED}" type="slidenum">
              <a:rPr lang="zh-TW" altLang="en-US" smtClean="0">
                <a:solidFill>
                  <a:srgbClr val="23387D"/>
                </a:solidFill>
              </a:rPr>
              <a:pPr>
                <a:defRPr/>
              </a:pPr>
              <a:t>81</a:t>
            </a:fld>
            <a:endParaRPr lang="en-US" altLang="zh-TW">
              <a:solidFill>
                <a:srgbClr val="23387D"/>
              </a:solidFill>
            </a:endParaRPr>
          </a:p>
        </p:txBody>
      </p:sp>
    </p:spTree>
    <p:extLst>
      <p:ext uri="{BB962C8B-B14F-4D97-AF65-F5344CB8AC3E}">
        <p14:creationId xmlns:p14="http://schemas.microsoft.com/office/powerpoint/2010/main" val="282312672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idx="4294967295"/>
          </p:nvPr>
        </p:nvSpPr>
        <p:spPr>
          <a:xfrm>
            <a:off x="467544" y="188913"/>
            <a:ext cx="7416823" cy="719137"/>
          </a:xfrm>
        </p:spPr>
        <p:txBody>
          <a:bodyPr>
            <a:noAutofit/>
          </a:bodyPr>
          <a:lstStyle/>
          <a:p>
            <a:pPr>
              <a:defRPr/>
            </a:pPr>
            <a:r>
              <a:rPr lang="zh-TW" altLang="en-US" sz="2400" b="1" dirty="0">
                <a:solidFill>
                  <a:srgbClr val="FFFF00"/>
                </a:solidFill>
                <a:latin typeface="新細明體" panose="02020500000000000000" pitchFamily="18" charset="-120"/>
                <a:ea typeface="新細明體" panose="02020500000000000000" pitchFamily="18" charset="-120"/>
              </a:rPr>
              <a:t> （二</a:t>
            </a:r>
            <a:r>
              <a:rPr lang="zh-TW" altLang="en-US" sz="2400" b="1" dirty="0" smtClean="0">
                <a:solidFill>
                  <a:srgbClr val="FFFF00"/>
                </a:solidFill>
                <a:latin typeface="新細明體" panose="02020500000000000000" pitchFamily="18" charset="-120"/>
                <a:ea typeface="新細明體" panose="02020500000000000000" pitchFamily="18" charset="-120"/>
              </a:rPr>
              <a:t>）特殊教育課程內容</a:t>
            </a:r>
            <a:r>
              <a:rPr lang="zh-TW" altLang="en-US" sz="2400" b="1" dirty="0">
                <a:solidFill>
                  <a:srgbClr val="FFFF00"/>
                </a:solidFill>
                <a:latin typeface="新細明體" panose="02020500000000000000" pitchFamily="18" charset="-120"/>
                <a:ea typeface="新細明體" panose="02020500000000000000" pitchFamily="18" charset="-120"/>
              </a:rPr>
              <a:t>（教育目標）之調整</a:t>
            </a:r>
          </a:p>
        </p:txBody>
      </p:sp>
      <p:sp>
        <p:nvSpPr>
          <p:cNvPr id="4" name="投影片編號版面配置區 3"/>
          <p:cNvSpPr txBox="1">
            <a:spLocks noGrp="1"/>
          </p:cNvSpPr>
          <p:nvPr/>
        </p:nvSpPr>
        <p:spPr>
          <a:xfrm>
            <a:off x="8542338" y="6305550"/>
            <a:ext cx="600075" cy="476250"/>
          </a:xfrm>
          <a:prstGeom prst="rect">
            <a:avLst/>
          </a:prstGeom>
          <a:noFill/>
        </p:spPr>
        <p:txBody>
          <a:bodyPr anchor="b"/>
          <a:lstStyle/>
          <a:p>
            <a:pPr algn="ctr" fontAlgn="auto">
              <a:spcBef>
                <a:spcPts val="0"/>
              </a:spcBef>
              <a:spcAft>
                <a:spcPts val="0"/>
              </a:spcAft>
              <a:defRPr/>
            </a:pPr>
            <a:fld id="{22CB857F-A548-4D08-89F5-13ACB95609E0}" type="slidenum">
              <a:rPr lang="zh-TW" altLang="en-US" sz="1200">
                <a:solidFill>
                  <a:srgbClr val="E7DEC9">
                    <a:shade val="50000"/>
                    <a:satMod val="200000"/>
                  </a:srgbClr>
                </a:solidFill>
                <a:latin typeface="+mn-lt"/>
                <a:ea typeface="+mn-ea"/>
              </a:rPr>
              <a:pPr algn="ctr" fontAlgn="auto">
                <a:spcBef>
                  <a:spcPts val="0"/>
                </a:spcBef>
                <a:spcAft>
                  <a:spcPts val="0"/>
                </a:spcAft>
                <a:defRPr/>
              </a:pPr>
              <a:t>82</a:t>
            </a:fld>
            <a:endParaRPr lang="zh-TW" altLang="en-US" sz="1200">
              <a:solidFill>
                <a:srgbClr val="E7DEC9">
                  <a:shade val="50000"/>
                  <a:satMod val="200000"/>
                </a:srgbClr>
              </a:solidFill>
              <a:latin typeface="+mn-lt"/>
              <a:ea typeface="+mn-ea"/>
            </a:endParaRPr>
          </a:p>
        </p:txBody>
      </p:sp>
      <p:sp>
        <p:nvSpPr>
          <p:cNvPr id="59" name="標題 1"/>
          <p:cNvSpPr txBox="1">
            <a:spLocks/>
          </p:cNvSpPr>
          <p:nvPr/>
        </p:nvSpPr>
        <p:spPr>
          <a:xfrm>
            <a:off x="1331913" y="188913"/>
            <a:ext cx="7499350" cy="720725"/>
          </a:xfrm>
          <a:prstGeom prst="rect">
            <a:avLst/>
          </a:prstGeom>
        </p:spPr>
        <p:txBody>
          <a:bodyPr anchor="ctr">
            <a:normAutofit/>
          </a:bodyPr>
          <a:lstStyle/>
          <a:p>
            <a:pPr marL="1081088" indent="-1000125" eaLnBrk="0" hangingPunct="0">
              <a:lnSpc>
                <a:spcPct val="90000"/>
              </a:lnSpc>
              <a:defRPr/>
            </a:pPr>
            <a:endParaRPr lang="zh-TW" altLang="zh-TW" dirty="0">
              <a:effectLst>
                <a:outerShdw blurRad="38100" dist="38100" dir="2700000" algn="tl">
                  <a:srgbClr val="C0C0C0"/>
                </a:outerShdw>
              </a:effectLst>
              <a:latin typeface="Gill Sans MT" pitchFamily="34" charset="0"/>
              <a:ea typeface="微軟正黑體"/>
              <a:cs typeface="微軟正黑體"/>
            </a:endParaRPr>
          </a:p>
        </p:txBody>
      </p:sp>
      <p:pic>
        <p:nvPicPr>
          <p:cNvPr id="18437" name="Picture 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990601"/>
            <a:ext cx="7510463" cy="552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投影片編號版面配置區 2"/>
          <p:cNvSpPr>
            <a:spLocks noGrp="1"/>
          </p:cNvSpPr>
          <p:nvPr>
            <p:ph type="sldNum" sz="quarter" idx="12"/>
          </p:nvPr>
        </p:nvSpPr>
        <p:spPr/>
        <p:txBody>
          <a:bodyPr/>
          <a:lstStyle/>
          <a:p>
            <a:pPr>
              <a:defRPr/>
            </a:pPr>
            <a:fld id="{7650AA13-88B2-46A7-B9CE-5A866ADE9664}" type="slidenum">
              <a:rPr lang="zh-TW" altLang="en-US" smtClean="0">
                <a:solidFill>
                  <a:srgbClr val="23387D"/>
                </a:solidFill>
              </a:rPr>
              <a:pPr>
                <a:defRPr/>
              </a:pPr>
              <a:t>82</a:t>
            </a:fld>
            <a:endParaRPr lang="en-US" altLang="zh-TW">
              <a:solidFill>
                <a:srgbClr val="23387D"/>
              </a:solidFill>
            </a:endParaRPr>
          </a:p>
        </p:txBody>
      </p:sp>
    </p:spTree>
    <p:extLst>
      <p:ext uri="{BB962C8B-B14F-4D97-AF65-F5344CB8AC3E}">
        <p14:creationId xmlns:p14="http://schemas.microsoft.com/office/powerpoint/2010/main" val="7764923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（二）特殊教育</a:t>
            </a:r>
            <a:r>
              <a:rPr lang="zh-TW" altLang="en-US" sz="2400" b="1" dirty="0" smtClean="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課程內容</a:t>
            </a:r>
            <a:r>
              <a:rPr lang="zh-TW" altLang="en-US" sz="2400" b="1" dirty="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（教育目標）之調整</a:t>
            </a:r>
            <a:endParaRPr lang="en-US" altLang="zh-TW" sz="2400" b="1" dirty="0" smtClean="0">
              <a:solidFill>
                <a:srgbClr val="FFFF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p:txBody>
      </p:sp>
      <p:sp>
        <p:nvSpPr>
          <p:cNvPr id="3077" name="Rectangle 8"/>
          <p:cNvSpPr>
            <a:spLocks noChangeArrowheads="1"/>
          </p:cNvSpPr>
          <p:nvPr/>
        </p:nvSpPr>
        <p:spPr bwMode="auto">
          <a:xfrm>
            <a:off x="403672" y="1340768"/>
            <a:ext cx="8424862" cy="4752528"/>
          </a:xfrm>
          <a:prstGeom prst="rect">
            <a:avLst/>
          </a:prstGeom>
          <a:solidFill>
            <a:schemeClr val="accent2">
              <a:lumMod val="20000"/>
              <a:lumOff val="80000"/>
            </a:schemeClr>
          </a:solidFill>
          <a:ln w="19050">
            <a:solidFill>
              <a:schemeClr val="bg2">
                <a:lumMod val="10000"/>
              </a:schemeClr>
            </a:solidFill>
          </a:ln>
          <a:extLst/>
        </p:spPr>
        <p:txBody>
          <a:bodyPr/>
          <a:lstStyle>
            <a:lvl1pPr marL="342900" indent="-342900" eaLnBrk="0" hangingPunct="0">
              <a:defRPr sz="2400">
                <a:solidFill>
                  <a:schemeClr val="tx1"/>
                </a:solidFill>
                <a:latin typeface="Arial" pitchFamily="34" charset="0"/>
                <a:ea typeface="標楷體" pitchFamily="65" charset="-120"/>
              </a:defRPr>
            </a:lvl1pPr>
            <a:lvl2pPr marL="742950" indent="-285750" eaLnBrk="0" hangingPunct="0">
              <a:defRPr sz="2400">
                <a:solidFill>
                  <a:schemeClr val="tx1"/>
                </a:solidFill>
                <a:latin typeface="Arial" pitchFamily="34" charset="0"/>
                <a:ea typeface="標楷體" pitchFamily="65" charset="-120"/>
              </a:defRPr>
            </a:lvl2pPr>
            <a:lvl3pPr marL="1143000" indent="-228600" eaLnBrk="0" hangingPunct="0">
              <a:defRPr sz="2400">
                <a:solidFill>
                  <a:schemeClr val="tx1"/>
                </a:solidFill>
                <a:latin typeface="Arial" pitchFamily="34" charset="0"/>
                <a:ea typeface="標楷體" pitchFamily="65" charset="-120"/>
              </a:defRPr>
            </a:lvl3pPr>
            <a:lvl4pPr marL="1600200" indent="-228600" eaLnBrk="0" hangingPunct="0">
              <a:defRPr sz="2400">
                <a:solidFill>
                  <a:schemeClr val="tx1"/>
                </a:solidFill>
                <a:latin typeface="Arial" pitchFamily="34" charset="0"/>
                <a:ea typeface="標楷體" pitchFamily="65" charset="-120"/>
              </a:defRPr>
            </a:lvl4pPr>
            <a:lvl5pPr marL="2057400" indent="-228600" eaLnBrk="0" hangingPunct="0">
              <a:defRPr sz="2400">
                <a:solidFill>
                  <a:schemeClr val="tx1"/>
                </a:solidFill>
                <a:latin typeface="Arial" pitchFamily="34" charset="0"/>
                <a:ea typeface="標楷體" pitchFamily="65" charset="-120"/>
              </a:defRPr>
            </a:lvl5pPr>
            <a:lvl6pPr marL="2514600" indent="-228600" eaLnBrk="0" fontAlgn="base" hangingPunct="0">
              <a:spcBef>
                <a:spcPct val="0"/>
              </a:spcBef>
              <a:spcAft>
                <a:spcPct val="0"/>
              </a:spcAft>
              <a:defRPr sz="2400">
                <a:solidFill>
                  <a:schemeClr val="tx1"/>
                </a:solidFill>
                <a:latin typeface="Arial" pitchFamily="34" charset="0"/>
                <a:ea typeface="標楷體" pitchFamily="65" charset="-120"/>
              </a:defRPr>
            </a:lvl6pPr>
            <a:lvl7pPr marL="2971800" indent="-228600" eaLnBrk="0" fontAlgn="base" hangingPunct="0">
              <a:spcBef>
                <a:spcPct val="0"/>
              </a:spcBef>
              <a:spcAft>
                <a:spcPct val="0"/>
              </a:spcAft>
              <a:defRPr sz="2400">
                <a:solidFill>
                  <a:schemeClr val="tx1"/>
                </a:solidFill>
                <a:latin typeface="Arial" pitchFamily="34" charset="0"/>
                <a:ea typeface="標楷體" pitchFamily="65" charset="-120"/>
              </a:defRPr>
            </a:lvl7pPr>
            <a:lvl8pPr marL="3429000" indent="-228600" eaLnBrk="0" fontAlgn="base" hangingPunct="0">
              <a:spcBef>
                <a:spcPct val="0"/>
              </a:spcBef>
              <a:spcAft>
                <a:spcPct val="0"/>
              </a:spcAft>
              <a:defRPr sz="2400">
                <a:solidFill>
                  <a:schemeClr val="tx1"/>
                </a:solidFill>
                <a:latin typeface="Arial" pitchFamily="34" charset="0"/>
                <a:ea typeface="標楷體" pitchFamily="65" charset="-120"/>
              </a:defRPr>
            </a:lvl8pPr>
            <a:lvl9pPr marL="3886200" indent="-228600" eaLnBrk="0" fontAlgn="base" hangingPunct="0">
              <a:spcBef>
                <a:spcPct val="0"/>
              </a:spcBef>
              <a:spcAft>
                <a:spcPct val="0"/>
              </a:spcAft>
              <a:defRPr sz="2400">
                <a:solidFill>
                  <a:schemeClr val="tx1"/>
                </a:solidFill>
                <a:latin typeface="Arial" pitchFamily="34" charset="0"/>
                <a:ea typeface="標楷體" pitchFamily="65" charset="-120"/>
              </a:defRPr>
            </a:lvl9pPr>
          </a:lstStyle>
          <a:p>
            <a:pPr marL="0" indent="0">
              <a:lnSpc>
                <a:spcPct val="120000"/>
              </a:lnSpc>
              <a:spcBef>
                <a:spcPct val="20000"/>
              </a:spcBef>
              <a:buClr>
                <a:schemeClr val="tx1"/>
              </a:buClr>
            </a:pPr>
            <a:r>
              <a:rPr lang="zh-TW" altLang="en-US" dirty="0" smtClean="0">
                <a:latin typeface="標楷體" pitchFamily="65" charset="-120"/>
              </a:rPr>
              <a:t>    </a:t>
            </a:r>
            <a:r>
              <a:rPr lang="en-US" altLang="zh-TW" b="1" dirty="0" smtClean="0">
                <a:solidFill>
                  <a:srgbClr val="0000FF"/>
                </a:solidFill>
                <a:latin typeface="標楷體" pitchFamily="65" charset="-120"/>
              </a:rPr>
              <a:t>※</a:t>
            </a:r>
            <a:r>
              <a:rPr lang="zh-TW" altLang="en-US" b="1" dirty="0">
                <a:solidFill>
                  <a:srgbClr val="0000FF"/>
                </a:solidFill>
                <a:latin typeface="標楷體" pitchFamily="65" charset="-120"/>
              </a:rPr>
              <a:t>課程內容（教育目標）之調整，</a:t>
            </a:r>
            <a:r>
              <a:rPr lang="zh-TW" altLang="en-US" b="1" dirty="0" smtClean="0">
                <a:solidFill>
                  <a:srgbClr val="0000FF"/>
                </a:solidFill>
                <a:latin typeface="標楷體" pitchFamily="65" charset="-120"/>
              </a:rPr>
              <a:t>可採：</a:t>
            </a:r>
            <a:r>
              <a:rPr lang="zh-TW" altLang="en-US" b="1" dirty="0" smtClean="0">
                <a:solidFill>
                  <a:srgbClr val="C00000"/>
                </a:solidFill>
                <a:latin typeface="標楷體" pitchFamily="65" charset="-120"/>
              </a:rPr>
              <a:t>「</a:t>
            </a:r>
            <a:r>
              <a:rPr lang="zh-TW" altLang="en-US" b="1" dirty="0">
                <a:solidFill>
                  <a:srgbClr val="C00000"/>
                </a:solidFill>
                <a:effectLst>
                  <a:outerShdw blurRad="38100" dist="38100" dir="2700000" algn="tl">
                    <a:srgbClr val="000000">
                      <a:alpha val="43137"/>
                    </a:srgbClr>
                  </a:outerShdw>
                </a:effectLst>
                <a:latin typeface="標楷體" pitchFamily="65" charset="-120"/>
              </a:rPr>
              <a:t>加深</a:t>
            </a:r>
            <a:r>
              <a:rPr lang="zh-TW" altLang="en-US" b="1" dirty="0">
                <a:solidFill>
                  <a:srgbClr val="C00000"/>
                </a:solidFill>
                <a:latin typeface="標楷體" pitchFamily="65" charset="-120"/>
              </a:rPr>
              <a:t>」</a:t>
            </a:r>
            <a:r>
              <a:rPr lang="zh-TW" altLang="en-US" b="1" dirty="0" smtClean="0">
                <a:solidFill>
                  <a:srgbClr val="C00000"/>
                </a:solidFill>
                <a:latin typeface="標楷體" pitchFamily="65" charset="-120"/>
              </a:rPr>
              <a:t>、</a:t>
            </a:r>
            <a:endParaRPr lang="en-US" altLang="zh-TW" b="1" dirty="0" smtClean="0">
              <a:solidFill>
                <a:srgbClr val="C00000"/>
              </a:solidFill>
              <a:latin typeface="標楷體" pitchFamily="65" charset="-120"/>
            </a:endParaRPr>
          </a:p>
          <a:p>
            <a:pPr marL="0" indent="0">
              <a:lnSpc>
                <a:spcPct val="120000"/>
              </a:lnSpc>
              <a:spcBef>
                <a:spcPct val="20000"/>
              </a:spcBef>
              <a:buClr>
                <a:schemeClr val="tx1"/>
              </a:buClr>
            </a:pPr>
            <a:r>
              <a:rPr lang="zh-TW" altLang="en-US" b="1" dirty="0">
                <a:solidFill>
                  <a:srgbClr val="C00000"/>
                </a:solidFill>
                <a:latin typeface="標楷體" pitchFamily="65" charset="-120"/>
              </a:rPr>
              <a:t> </a:t>
            </a:r>
            <a:r>
              <a:rPr lang="zh-TW" altLang="en-US" b="1" dirty="0" smtClean="0">
                <a:solidFill>
                  <a:srgbClr val="C00000"/>
                </a:solidFill>
                <a:latin typeface="標楷體" pitchFamily="65" charset="-120"/>
              </a:rPr>
              <a:t>     「</a:t>
            </a:r>
            <a:r>
              <a:rPr lang="zh-TW" altLang="en-US" b="1" dirty="0">
                <a:solidFill>
                  <a:srgbClr val="C00000"/>
                </a:solidFill>
                <a:effectLst>
                  <a:outerShdw blurRad="38100" dist="38100" dir="2700000" algn="tl">
                    <a:srgbClr val="000000">
                      <a:alpha val="43137"/>
                    </a:srgbClr>
                  </a:outerShdw>
                </a:effectLst>
                <a:latin typeface="標楷體" pitchFamily="65" charset="-120"/>
              </a:rPr>
              <a:t>加廣</a:t>
            </a:r>
            <a:r>
              <a:rPr lang="zh-TW" altLang="en-US" b="1" dirty="0">
                <a:solidFill>
                  <a:srgbClr val="C00000"/>
                </a:solidFill>
                <a:latin typeface="標楷體" pitchFamily="65" charset="-120"/>
              </a:rPr>
              <a:t>」、「</a:t>
            </a:r>
            <a:r>
              <a:rPr lang="zh-TW" altLang="en-US" b="1" dirty="0">
                <a:solidFill>
                  <a:srgbClr val="C00000"/>
                </a:solidFill>
                <a:effectLst>
                  <a:outerShdw blurRad="38100" dist="38100" dir="2700000" algn="tl">
                    <a:srgbClr val="000000">
                      <a:alpha val="43137"/>
                    </a:srgbClr>
                  </a:outerShdw>
                </a:effectLst>
                <a:latin typeface="標楷體" pitchFamily="65" charset="-120"/>
              </a:rPr>
              <a:t>濃縮</a:t>
            </a:r>
            <a:r>
              <a:rPr lang="zh-TW" altLang="en-US" b="1" dirty="0" smtClean="0">
                <a:solidFill>
                  <a:srgbClr val="C00000"/>
                </a:solidFill>
                <a:latin typeface="標楷體" pitchFamily="65" charset="-120"/>
              </a:rPr>
              <a:t>」、「</a:t>
            </a:r>
            <a:r>
              <a:rPr lang="zh-TW" altLang="en-US" b="1" dirty="0">
                <a:solidFill>
                  <a:srgbClr val="C00000"/>
                </a:solidFill>
                <a:effectLst>
                  <a:outerShdw blurRad="38100" dist="38100" dir="2700000" algn="tl">
                    <a:srgbClr val="000000">
                      <a:alpha val="43137"/>
                    </a:srgbClr>
                  </a:outerShdw>
                </a:effectLst>
                <a:latin typeface="標楷體" pitchFamily="65" charset="-120"/>
              </a:rPr>
              <a:t>簡化</a:t>
            </a:r>
            <a:r>
              <a:rPr lang="zh-TW" altLang="en-US" b="1" dirty="0">
                <a:solidFill>
                  <a:srgbClr val="C00000"/>
                </a:solidFill>
                <a:latin typeface="標楷體" pitchFamily="65" charset="-120"/>
              </a:rPr>
              <a:t>」、「</a:t>
            </a:r>
            <a:r>
              <a:rPr lang="zh-TW" altLang="en-US" b="1" dirty="0">
                <a:solidFill>
                  <a:srgbClr val="C00000"/>
                </a:solidFill>
                <a:effectLst>
                  <a:outerShdw blurRad="38100" dist="38100" dir="2700000" algn="tl">
                    <a:srgbClr val="000000">
                      <a:alpha val="43137"/>
                    </a:srgbClr>
                  </a:outerShdw>
                </a:effectLst>
                <a:latin typeface="標楷體" pitchFamily="65" charset="-120"/>
              </a:rPr>
              <a:t>減量</a:t>
            </a:r>
            <a:r>
              <a:rPr lang="zh-TW" altLang="en-US" b="1" dirty="0">
                <a:solidFill>
                  <a:srgbClr val="C00000"/>
                </a:solidFill>
                <a:latin typeface="標楷體" pitchFamily="65" charset="-120"/>
              </a:rPr>
              <a:t>」、「</a:t>
            </a:r>
            <a:r>
              <a:rPr lang="zh-TW" altLang="en-US" b="1" dirty="0">
                <a:solidFill>
                  <a:srgbClr val="C00000"/>
                </a:solidFill>
                <a:effectLst>
                  <a:outerShdw blurRad="38100" dist="38100" dir="2700000" algn="tl">
                    <a:srgbClr val="000000">
                      <a:alpha val="43137"/>
                    </a:srgbClr>
                  </a:outerShdw>
                </a:effectLst>
                <a:latin typeface="標楷體" pitchFamily="65" charset="-120"/>
              </a:rPr>
              <a:t>分解</a:t>
            </a:r>
            <a:r>
              <a:rPr lang="zh-TW" altLang="en-US" b="1" dirty="0" smtClean="0">
                <a:solidFill>
                  <a:srgbClr val="C00000"/>
                </a:solidFill>
                <a:latin typeface="標楷體" pitchFamily="65" charset="-120"/>
              </a:rPr>
              <a:t>」</a:t>
            </a:r>
            <a:endParaRPr lang="en-US" altLang="zh-TW" b="1" dirty="0" smtClean="0">
              <a:solidFill>
                <a:srgbClr val="C00000"/>
              </a:solidFill>
              <a:latin typeface="標楷體" pitchFamily="65" charset="-120"/>
            </a:endParaRPr>
          </a:p>
          <a:p>
            <a:pPr marL="0" indent="0">
              <a:lnSpc>
                <a:spcPct val="120000"/>
              </a:lnSpc>
              <a:spcBef>
                <a:spcPct val="20000"/>
              </a:spcBef>
              <a:buClr>
                <a:schemeClr val="tx1"/>
              </a:buClr>
            </a:pPr>
            <a:r>
              <a:rPr lang="zh-TW" altLang="en-US" b="1" dirty="0">
                <a:solidFill>
                  <a:srgbClr val="C00000"/>
                </a:solidFill>
                <a:latin typeface="標楷體" pitchFamily="65" charset="-120"/>
              </a:rPr>
              <a:t> </a:t>
            </a:r>
            <a:r>
              <a:rPr lang="zh-TW" altLang="en-US" b="1" dirty="0" smtClean="0">
                <a:solidFill>
                  <a:srgbClr val="C00000"/>
                </a:solidFill>
                <a:latin typeface="標楷體" pitchFamily="65" charset="-120"/>
              </a:rPr>
              <a:t>   、「</a:t>
            </a:r>
            <a:r>
              <a:rPr lang="zh-TW" altLang="en-US" b="1" dirty="0">
                <a:solidFill>
                  <a:srgbClr val="C00000"/>
                </a:solidFill>
                <a:effectLst>
                  <a:outerShdw blurRad="38100" dist="38100" dir="2700000" algn="tl">
                    <a:srgbClr val="000000">
                      <a:alpha val="43137"/>
                    </a:srgbClr>
                  </a:outerShdw>
                </a:effectLst>
                <a:latin typeface="標楷體" pitchFamily="65" charset="-120"/>
              </a:rPr>
              <a:t>替代</a:t>
            </a:r>
            <a:r>
              <a:rPr lang="zh-TW" altLang="en-US" b="1" dirty="0">
                <a:solidFill>
                  <a:srgbClr val="C00000"/>
                </a:solidFill>
                <a:latin typeface="標楷體" pitchFamily="65" charset="-120"/>
              </a:rPr>
              <a:t>」及「</a:t>
            </a:r>
            <a:r>
              <a:rPr lang="zh-TW" altLang="en-US" b="1" dirty="0">
                <a:solidFill>
                  <a:srgbClr val="C00000"/>
                </a:solidFill>
                <a:effectLst>
                  <a:outerShdw blurRad="38100" dist="38100" dir="2700000" algn="tl">
                    <a:srgbClr val="000000">
                      <a:alpha val="43137"/>
                    </a:srgbClr>
                  </a:outerShdw>
                </a:effectLst>
                <a:latin typeface="標楷體" pitchFamily="65" charset="-120"/>
              </a:rPr>
              <a:t>重整</a:t>
            </a:r>
            <a:r>
              <a:rPr lang="zh-TW" altLang="en-US" b="1" dirty="0" smtClean="0">
                <a:solidFill>
                  <a:srgbClr val="C00000"/>
                </a:solidFill>
                <a:latin typeface="標楷體" pitchFamily="65" charset="-120"/>
              </a:rPr>
              <a:t>」</a:t>
            </a:r>
            <a:r>
              <a:rPr lang="zh-TW" altLang="en-US" b="1" dirty="0" smtClean="0">
                <a:solidFill>
                  <a:srgbClr val="0000FF"/>
                </a:solidFill>
                <a:latin typeface="標楷體" pitchFamily="65" charset="-120"/>
              </a:rPr>
              <a:t>等</a:t>
            </a:r>
            <a:r>
              <a:rPr lang="zh-TW" altLang="en-US" b="1" dirty="0">
                <a:solidFill>
                  <a:srgbClr val="0000FF"/>
                </a:solidFill>
                <a:latin typeface="標楷體" pitchFamily="65" charset="-120"/>
              </a:rPr>
              <a:t>方式，調整各項能力指標，</a:t>
            </a:r>
            <a:r>
              <a:rPr lang="zh-TW" altLang="en-US" b="1" dirty="0" smtClean="0">
                <a:solidFill>
                  <a:srgbClr val="0000FF"/>
                </a:solidFill>
                <a:latin typeface="標楷體" pitchFamily="65" charset="-120"/>
              </a:rPr>
              <a:t>再</a:t>
            </a:r>
            <a:endParaRPr lang="en-US" altLang="zh-TW" b="1" dirty="0" smtClean="0">
              <a:solidFill>
                <a:srgbClr val="0000FF"/>
              </a:solidFill>
              <a:latin typeface="標楷體" pitchFamily="65" charset="-120"/>
            </a:endParaRPr>
          </a:p>
          <a:p>
            <a:pPr marL="0" indent="0">
              <a:lnSpc>
                <a:spcPct val="120000"/>
              </a:lnSpc>
              <a:spcBef>
                <a:spcPct val="20000"/>
              </a:spcBef>
              <a:buClr>
                <a:schemeClr val="tx1"/>
              </a:buClr>
            </a:pPr>
            <a:r>
              <a:rPr lang="zh-TW" altLang="en-US" b="1" dirty="0">
                <a:solidFill>
                  <a:srgbClr val="0000FF"/>
                </a:solidFill>
                <a:latin typeface="標楷體" pitchFamily="65" charset="-120"/>
              </a:rPr>
              <a:t> </a:t>
            </a:r>
            <a:r>
              <a:rPr lang="zh-TW" altLang="en-US" b="1" dirty="0" smtClean="0">
                <a:solidFill>
                  <a:srgbClr val="0000FF"/>
                </a:solidFill>
                <a:latin typeface="標楷體" pitchFamily="65" charset="-120"/>
              </a:rPr>
              <a:t>     以</a:t>
            </a:r>
            <a:r>
              <a:rPr lang="zh-TW" altLang="en-US" b="1" dirty="0">
                <a:solidFill>
                  <a:srgbClr val="0000FF"/>
                </a:solidFill>
                <a:latin typeface="標楷體" pitchFamily="65" charset="-120"/>
              </a:rPr>
              <a:t>課程與教材彈性</a:t>
            </a:r>
            <a:r>
              <a:rPr lang="zh-TW" altLang="en-US" b="1" dirty="0" smtClean="0">
                <a:solidFill>
                  <a:srgbClr val="0000FF"/>
                </a:solidFill>
                <a:latin typeface="標楷體" pitchFamily="65" charset="-120"/>
              </a:rPr>
              <a:t>調整方式</a:t>
            </a:r>
            <a:r>
              <a:rPr lang="zh-TW" altLang="en-US" b="1" dirty="0">
                <a:solidFill>
                  <a:srgbClr val="0000FF"/>
                </a:solidFill>
                <a:latin typeface="標楷體" pitchFamily="65" charset="-120"/>
              </a:rPr>
              <a:t>決定教學內容：</a:t>
            </a:r>
          </a:p>
          <a:p>
            <a:pPr marL="0" indent="0">
              <a:lnSpc>
                <a:spcPct val="120000"/>
              </a:lnSpc>
              <a:spcBef>
                <a:spcPct val="20000"/>
              </a:spcBef>
              <a:buClr>
                <a:schemeClr val="tx1"/>
              </a:buClr>
            </a:pPr>
            <a:r>
              <a:rPr lang="zh-TW" altLang="en-US" dirty="0" smtClean="0">
                <a:solidFill>
                  <a:srgbClr val="CC6600"/>
                </a:solidFill>
                <a:latin typeface="標楷體" pitchFamily="65" charset="-120"/>
              </a:rPr>
              <a:t>       </a:t>
            </a:r>
            <a:r>
              <a:rPr lang="en-US" altLang="zh-TW" dirty="0" smtClean="0">
                <a:solidFill>
                  <a:srgbClr val="FF0000"/>
                </a:solidFill>
                <a:latin typeface="標楷體" pitchFamily="65" charset="-120"/>
              </a:rPr>
              <a:t>1</a:t>
            </a:r>
            <a:r>
              <a:rPr lang="zh-TW" altLang="en-US" dirty="0" smtClean="0">
                <a:solidFill>
                  <a:srgbClr val="FF0000"/>
                </a:solidFill>
                <a:latin typeface="標楷體" pitchFamily="65" charset="-120"/>
              </a:rPr>
              <a:t>、</a:t>
            </a:r>
            <a:r>
              <a:rPr lang="zh-TW" altLang="en-US" dirty="0">
                <a:solidFill>
                  <a:srgbClr val="FF0000"/>
                </a:solidFill>
                <a:latin typeface="標楷體" pitchFamily="65" charset="-120"/>
              </a:rPr>
              <a:t>身心障礙學生需依個別學生的身心狀況及能力</a:t>
            </a:r>
            <a:r>
              <a:rPr lang="zh-TW" altLang="en-US" dirty="0" smtClean="0">
                <a:solidFill>
                  <a:srgbClr val="FF0000"/>
                </a:solidFill>
                <a:latin typeface="標楷體" pitchFamily="65" charset="-120"/>
              </a:rPr>
              <a:t>，</a:t>
            </a:r>
            <a:endParaRPr lang="en-US" altLang="zh-TW" dirty="0" smtClean="0">
              <a:solidFill>
                <a:srgbClr val="FF0000"/>
              </a:solidFill>
              <a:latin typeface="標楷體" pitchFamily="65" charset="-120"/>
            </a:endParaRPr>
          </a:p>
          <a:p>
            <a:pPr marL="0" indent="0">
              <a:lnSpc>
                <a:spcPct val="120000"/>
              </a:lnSpc>
              <a:spcBef>
                <a:spcPct val="20000"/>
              </a:spcBef>
              <a:buClr>
                <a:schemeClr val="tx1"/>
              </a:buClr>
            </a:pPr>
            <a:r>
              <a:rPr lang="zh-TW" altLang="en-US" dirty="0" smtClean="0">
                <a:solidFill>
                  <a:srgbClr val="CC6600"/>
                </a:solidFill>
                <a:latin typeface="標楷體" pitchFamily="65" charset="-120"/>
              </a:rPr>
              <a:t>        </a:t>
            </a:r>
            <a:r>
              <a:rPr lang="zh-TW" altLang="en-US" dirty="0">
                <a:solidFill>
                  <a:srgbClr val="C00000"/>
                </a:solidFill>
              </a:rPr>
              <a:t>或採</a:t>
            </a:r>
            <a:r>
              <a:rPr lang="zh-TW" altLang="en-US" b="1" dirty="0">
                <a:solidFill>
                  <a:srgbClr val="C00000"/>
                </a:solidFill>
                <a:effectLst>
                  <a:outerShdw blurRad="38100" dist="38100" dir="2700000" algn="tl">
                    <a:srgbClr val="000000">
                      <a:alpha val="43137"/>
                    </a:srgbClr>
                  </a:outerShdw>
                </a:effectLst>
              </a:rPr>
              <a:t>簡化、減量、分解、替代與重整</a:t>
            </a:r>
            <a:r>
              <a:rPr lang="zh-TW" altLang="en-US" dirty="0">
                <a:solidFill>
                  <a:srgbClr val="C00000"/>
                </a:solidFill>
              </a:rPr>
              <a:t>方式進行調整，</a:t>
            </a:r>
          </a:p>
          <a:p>
            <a:pPr marL="0" indent="0">
              <a:lnSpc>
                <a:spcPct val="120000"/>
              </a:lnSpc>
              <a:spcBef>
                <a:spcPct val="20000"/>
              </a:spcBef>
              <a:buClr>
                <a:schemeClr val="tx1"/>
              </a:buClr>
            </a:pPr>
            <a:r>
              <a:rPr lang="zh-TW" altLang="en-US" dirty="0" smtClean="0"/>
              <a:t>              </a:t>
            </a:r>
            <a:r>
              <a:rPr lang="zh-TW" altLang="en-US" dirty="0" smtClean="0">
                <a:solidFill>
                  <a:srgbClr val="FF0000"/>
                </a:solidFill>
                <a:latin typeface="標楷體" pitchFamily="65" charset="-120"/>
              </a:rPr>
              <a:t>再</a:t>
            </a:r>
            <a:r>
              <a:rPr lang="zh-TW" altLang="en-US" dirty="0">
                <a:solidFill>
                  <a:srgbClr val="FF0000"/>
                </a:solidFill>
                <a:latin typeface="標楷體" pitchFamily="65" charset="-120"/>
              </a:rPr>
              <a:t>根據調整後指標，編選教材</a:t>
            </a:r>
            <a:r>
              <a:rPr lang="zh-TW" altLang="en-US" dirty="0" smtClean="0">
                <a:solidFill>
                  <a:srgbClr val="FF0000"/>
                </a:solidFill>
                <a:latin typeface="標楷體" pitchFamily="65" charset="-120"/>
              </a:rPr>
              <a:t>。</a:t>
            </a:r>
            <a:endParaRPr lang="en-US" altLang="zh-TW" dirty="0" smtClean="0">
              <a:solidFill>
                <a:srgbClr val="FF0000"/>
              </a:solidFill>
              <a:latin typeface="標楷體" pitchFamily="65" charset="-120"/>
            </a:endParaRPr>
          </a:p>
          <a:p>
            <a:pPr marL="0" indent="0">
              <a:spcBef>
                <a:spcPct val="20000"/>
              </a:spcBef>
              <a:buClr>
                <a:schemeClr val="tx1"/>
              </a:buClr>
            </a:pPr>
            <a:r>
              <a:rPr lang="zh-TW" altLang="en-US" dirty="0" smtClean="0">
                <a:solidFill>
                  <a:srgbClr val="FF0000"/>
                </a:solidFill>
                <a:latin typeface="標楷體" pitchFamily="65" charset="-120"/>
              </a:rPr>
              <a:t>       </a:t>
            </a:r>
            <a:r>
              <a:rPr lang="en-US" altLang="zh-TW" dirty="0" smtClean="0">
                <a:solidFill>
                  <a:srgbClr val="002060"/>
                </a:solidFill>
                <a:latin typeface="標楷體" pitchFamily="65" charset="-120"/>
              </a:rPr>
              <a:t>2</a:t>
            </a:r>
            <a:r>
              <a:rPr lang="zh-TW" altLang="en-US" dirty="0" smtClean="0">
                <a:solidFill>
                  <a:srgbClr val="002060"/>
                </a:solidFill>
                <a:latin typeface="標楷體" pitchFamily="65" charset="-120"/>
              </a:rPr>
              <a:t>、</a:t>
            </a:r>
            <a:r>
              <a:rPr lang="zh-TW" altLang="en-US" dirty="0">
                <a:solidFill>
                  <a:srgbClr val="002060"/>
                </a:solidFill>
                <a:latin typeface="標楷體" pitchFamily="65" charset="-120"/>
              </a:rPr>
              <a:t>資賦優異學生宜採</a:t>
            </a:r>
            <a:r>
              <a:rPr lang="zh-TW" altLang="en-US" b="1" dirty="0">
                <a:solidFill>
                  <a:srgbClr val="002060"/>
                </a:solidFill>
                <a:effectLst>
                  <a:outerShdw blurRad="38100" dist="38100" dir="2700000" algn="tl">
                    <a:srgbClr val="000000">
                      <a:alpha val="43137"/>
                    </a:srgbClr>
                  </a:outerShdw>
                </a:effectLst>
              </a:rPr>
              <a:t>「加深」、「加廣」、「濃縮</a:t>
            </a:r>
            <a:r>
              <a:rPr lang="zh-TW" altLang="en-US" b="1" dirty="0" smtClean="0">
                <a:solidFill>
                  <a:srgbClr val="002060"/>
                </a:solidFill>
                <a:effectLst>
                  <a:outerShdw blurRad="38100" dist="38100" dir="2700000" algn="tl">
                    <a:srgbClr val="000000">
                      <a:alpha val="43137"/>
                    </a:srgbClr>
                  </a:outerShdw>
                </a:effectLst>
              </a:rPr>
              <a:t>」</a:t>
            </a:r>
            <a:endParaRPr lang="en-US" altLang="zh-TW" b="1" dirty="0" smtClean="0">
              <a:solidFill>
                <a:srgbClr val="002060"/>
              </a:solidFill>
              <a:effectLst>
                <a:outerShdw blurRad="38100" dist="38100" dir="2700000" algn="tl">
                  <a:srgbClr val="000000">
                    <a:alpha val="43137"/>
                  </a:srgbClr>
                </a:outerShdw>
              </a:effectLst>
            </a:endParaRPr>
          </a:p>
          <a:p>
            <a:pPr marL="0" indent="0">
              <a:spcBef>
                <a:spcPct val="20000"/>
              </a:spcBef>
              <a:buClr>
                <a:schemeClr val="tx1"/>
              </a:buClr>
            </a:pPr>
            <a:r>
              <a:rPr lang="zh-TW" altLang="en-US" dirty="0" smtClean="0">
                <a:solidFill>
                  <a:srgbClr val="002060"/>
                </a:solidFill>
              </a:rPr>
              <a:t>              </a:t>
            </a:r>
            <a:r>
              <a:rPr lang="zh-TW" altLang="en-US" dirty="0">
                <a:solidFill>
                  <a:srgbClr val="002060"/>
                </a:solidFill>
                <a:latin typeface="標楷體" pitchFamily="65" charset="-120"/>
              </a:rPr>
              <a:t>方式，根據調整後指標</a:t>
            </a:r>
            <a:r>
              <a:rPr lang="zh-TW" altLang="zh-TW" dirty="0">
                <a:solidFill>
                  <a:srgbClr val="002060"/>
                </a:solidFill>
                <a:latin typeface="標楷體" pitchFamily="65" charset="-120"/>
              </a:rPr>
              <a:t>，</a:t>
            </a:r>
            <a:r>
              <a:rPr lang="zh-TW" altLang="en-US" dirty="0">
                <a:solidFill>
                  <a:srgbClr val="002060"/>
                </a:solidFill>
                <a:latin typeface="標楷體" pitchFamily="65" charset="-120"/>
              </a:rPr>
              <a:t>編選教材</a:t>
            </a:r>
            <a:r>
              <a:rPr lang="zh-TW" altLang="zh-TW" dirty="0">
                <a:solidFill>
                  <a:srgbClr val="002060"/>
                </a:solidFill>
              </a:rPr>
              <a:t>。</a:t>
            </a:r>
            <a:endParaRPr lang="en-US" altLang="zh-TW" dirty="0">
              <a:solidFill>
                <a:srgbClr val="002060"/>
              </a:solidFill>
              <a:latin typeface="標楷體" pitchFamily="65" charset="-120"/>
            </a:endParaRPr>
          </a:p>
          <a:p>
            <a:pPr marL="0" indent="0">
              <a:lnSpc>
                <a:spcPct val="120000"/>
              </a:lnSpc>
              <a:spcBef>
                <a:spcPct val="20000"/>
              </a:spcBef>
              <a:buClr>
                <a:schemeClr val="tx1"/>
              </a:buClr>
            </a:pPr>
            <a:r>
              <a:rPr lang="zh-TW" altLang="en-US" dirty="0" smtClean="0">
                <a:solidFill>
                  <a:srgbClr val="CC6600"/>
                </a:solidFill>
                <a:latin typeface="標楷體" pitchFamily="65" charset="-120"/>
              </a:rPr>
              <a:t> </a:t>
            </a:r>
            <a:endParaRPr lang="zh-TW" altLang="en-US" dirty="0">
              <a:solidFill>
                <a:srgbClr val="CC6600"/>
              </a:solidFill>
              <a:latin typeface="標楷體" pitchFamily="65" charset="-120"/>
            </a:endParaRPr>
          </a:p>
        </p:txBody>
      </p:sp>
      <p:sp>
        <p:nvSpPr>
          <p:cNvPr id="2" name="投影片編號版面配置區 1"/>
          <p:cNvSpPr>
            <a:spLocks noGrp="1"/>
          </p:cNvSpPr>
          <p:nvPr>
            <p:ph type="sldNum" sz="quarter" idx="12"/>
          </p:nvPr>
        </p:nvSpPr>
        <p:spPr/>
        <p:txBody>
          <a:bodyPr/>
          <a:lstStyle/>
          <a:p>
            <a:pPr>
              <a:defRPr/>
            </a:pPr>
            <a:fld id="{9196ED16-D1A0-43ED-AF62-7B21A12E016F}" type="slidenum">
              <a:rPr lang="zh-TW" altLang="en-US" smtClean="0">
                <a:solidFill>
                  <a:srgbClr val="23387D"/>
                </a:solidFill>
              </a:rPr>
              <a:pPr>
                <a:defRPr/>
              </a:pPr>
              <a:t>83</a:t>
            </a:fld>
            <a:endParaRPr lang="en-US" altLang="zh-TW">
              <a:solidFill>
                <a:srgbClr val="23387D"/>
              </a:solidFill>
            </a:endParaRPr>
          </a:p>
        </p:txBody>
      </p:sp>
    </p:spTree>
    <p:extLst>
      <p:ext uri="{BB962C8B-B14F-4D97-AF65-F5344CB8AC3E}">
        <p14:creationId xmlns:p14="http://schemas.microsoft.com/office/powerpoint/2010/main" val="242503365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0825" y="319088"/>
            <a:ext cx="7725619" cy="588962"/>
          </a:xfrm>
        </p:spPr>
        <p:txBody>
          <a:bodyPr/>
          <a:lstStyle/>
          <a:p>
            <a:pPr eaLnBrk="1" hangingPunct="1"/>
            <a:r>
              <a:rPr lang="zh-TW" altLang="en-US" sz="2400" b="1" dirty="0" smtClean="0">
                <a:solidFill>
                  <a:srgbClr val="FFFF00"/>
                </a:solidFill>
                <a:effectLst>
                  <a:outerShdw blurRad="38100" dist="38100" dir="2700000" algn="tl">
                    <a:srgbClr val="000000">
                      <a:alpha val="43137"/>
                    </a:srgbClr>
                  </a:outerShdw>
                </a:effectLst>
                <a:latin typeface="標楷體" pitchFamily="65" charset="-120"/>
                <a:ea typeface="標楷體" pitchFamily="65" charset="-120"/>
              </a:rPr>
              <a:t>（</a:t>
            </a:r>
            <a:r>
              <a:rPr lang="zh-TW" altLang="en-US" sz="2400" b="1" dirty="0">
                <a:solidFill>
                  <a:srgbClr val="FFFF00"/>
                </a:solidFill>
                <a:effectLst>
                  <a:outerShdw blurRad="38100" dist="38100" dir="2700000" algn="tl">
                    <a:srgbClr val="000000">
                      <a:alpha val="43137"/>
                    </a:srgbClr>
                  </a:outerShdw>
                </a:effectLst>
                <a:latin typeface="標楷體" pitchFamily="65" charset="-120"/>
                <a:ea typeface="標楷體" pitchFamily="65" charset="-120"/>
              </a:rPr>
              <a:t>三）調整課程能力指標（目標</a:t>
            </a:r>
            <a:r>
              <a:rPr lang="zh-TW" altLang="en-US" sz="2400" b="1" dirty="0" smtClean="0">
                <a:solidFill>
                  <a:srgbClr val="FFFF00"/>
                </a:solidFill>
                <a:effectLst>
                  <a:outerShdw blurRad="38100" dist="38100" dir="2700000" algn="tl">
                    <a:srgbClr val="000000">
                      <a:alpha val="43137"/>
                    </a:srgbClr>
                  </a:outerShdw>
                </a:effectLst>
                <a:latin typeface="標楷體" pitchFamily="65" charset="-120"/>
                <a:ea typeface="標楷體" pitchFamily="65" charset="-120"/>
              </a:rPr>
              <a:t>）及</a:t>
            </a:r>
            <a:r>
              <a:rPr lang="zh-TW" altLang="en-US" sz="2400" b="1" dirty="0">
                <a:solidFill>
                  <a:srgbClr val="FFFF00"/>
                </a:solidFill>
                <a:effectLst>
                  <a:outerShdw blurRad="38100" dist="38100" dir="2700000" algn="tl">
                    <a:srgbClr val="000000">
                      <a:alpha val="43137"/>
                    </a:srgbClr>
                  </a:outerShdw>
                </a:effectLst>
                <a:latin typeface="標楷體" pitchFamily="65" charset="-120"/>
                <a:ea typeface="標楷體" pitchFamily="65" charset="-120"/>
              </a:rPr>
              <a:t>撰寫</a:t>
            </a:r>
            <a:r>
              <a:rPr lang="en-US" altLang="zh-TW" sz="2400" b="1" dirty="0" smtClean="0">
                <a:solidFill>
                  <a:srgbClr val="FFFF00"/>
                </a:solidFill>
                <a:effectLst>
                  <a:outerShdw blurRad="38100" dist="38100" dir="2700000" algn="tl">
                    <a:srgbClr val="000000">
                      <a:alpha val="43137"/>
                    </a:srgbClr>
                  </a:outerShdw>
                </a:effectLst>
                <a:latin typeface="標楷體" pitchFamily="65" charset="-120"/>
                <a:ea typeface="標楷體" pitchFamily="65" charset="-120"/>
              </a:rPr>
              <a:t>IEP</a:t>
            </a:r>
            <a:r>
              <a:rPr lang="zh-TW" altLang="en-US" sz="2400" b="1" dirty="0" smtClean="0">
                <a:solidFill>
                  <a:srgbClr val="FFFF00"/>
                </a:solidFill>
                <a:effectLst>
                  <a:outerShdw blurRad="38100" dist="38100" dir="2700000" algn="tl">
                    <a:srgbClr val="000000">
                      <a:alpha val="43137"/>
                    </a:srgbClr>
                  </a:outerShdw>
                </a:effectLst>
                <a:latin typeface="標楷體" pitchFamily="65" charset="-120"/>
                <a:ea typeface="標楷體" pitchFamily="65" charset="-120"/>
              </a:rPr>
              <a:t>長短期目標</a:t>
            </a:r>
          </a:p>
        </p:txBody>
      </p:sp>
      <p:grpSp>
        <p:nvGrpSpPr>
          <p:cNvPr id="6147" name="Group 4"/>
          <p:cNvGrpSpPr>
            <a:grpSpLocks noChangeAspect="1"/>
          </p:cNvGrpSpPr>
          <p:nvPr/>
        </p:nvGrpSpPr>
        <p:grpSpPr bwMode="auto">
          <a:xfrm>
            <a:off x="250825" y="981075"/>
            <a:ext cx="8713788" cy="5688013"/>
            <a:chOff x="2301" y="-534"/>
            <a:chExt cx="7200" cy="4320"/>
          </a:xfrm>
        </p:grpSpPr>
        <p:sp>
          <p:nvSpPr>
            <p:cNvPr id="6148" name="AutoShape 5"/>
            <p:cNvSpPr>
              <a:spLocks noChangeAspect="1" noChangeArrowheads="1"/>
            </p:cNvSpPr>
            <p:nvPr/>
          </p:nvSpPr>
          <p:spPr bwMode="auto">
            <a:xfrm>
              <a:off x="2301" y="-534"/>
              <a:ext cx="720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en-US">
                <a:solidFill>
                  <a:srgbClr val="23387D"/>
                </a:solidFill>
              </a:endParaRPr>
            </a:p>
          </p:txBody>
        </p:sp>
        <p:sp>
          <p:nvSpPr>
            <p:cNvPr id="6149" name="Text Box 6"/>
            <p:cNvSpPr txBox="1">
              <a:spLocks noChangeArrowheads="1"/>
            </p:cNvSpPr>
            <p:nvPr/>
          </p:nvSpPr>
          <p:spPr bwMode="auto">
            <a:xfrm>
              <a:off x="2437" y="-264"/>
              <a:ext cx="543" cy="4050"/>
            </a:xfrm>
            <a:prstGeom prst="rect">
              <a:avLst/>
            </a:prstGeom>
            <a:solidFill>
              <a:srgbClr val="FFFFFF"/>
            </a:solidFill>
            <a:ln w="9525">
              <a:solidFill>
                <a:srgbClr val="000000"/>
              </a:solidFill>
              <a:miter lim="800000"/>
              <a:headEnd/>
              <a:tailEnd/>
            </a:ln>
          </p:spPr>
          <p:txBody>
            <a:bodyPr vert="eaVert"/>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800">
                  <a:solidFill>
                    <a:srgbClr val="FF0000"/>
                  </a:solidFill>
                  <a:latin typeface="標楷體" pitchFamily="65" charset="-120"/>
                  <a:ea typeface="標楷體" pitchFamily="65" charset="-120"/>
                </a:rPr>
                <a:t>個別特殊需求學生</a:t>
              </a:r>
              <a:endParaRPr kumimoji="0" lang="zh-TW" altLang="en-US" sz="2800">
                <a:solidFill>
                  <a:srgbClr val="FF0000"/>
                </a:solidFill>
                <a:ea typeface="標楷體" pitchFamily="65" charset="-120"/>
              </a:endParaRPr>
            </a:p>
          </p:txBody>
        </p:sp>
        <p:sp>
          <p:nvSpPr>
            <p:cNvPr id="6150" name="Text Box 7"/>
            <p:cNvSpPr txBox="1">
              <a:spLocks noChangeArrowheads="1"/>
            </p:cNvSpPr>
            <p:nvPr/>
          </p:nvSpPr>
          <p:spPr bwMode="auto">
            <a:xfrm>
              <a:off x="3252" y="-264"/>
              <a:ext cx="543" cy="1485"/>
            </a:xfrm>
            <a:prstGeom prst="rect">
              <a:avLst/>
            </a:prstGeom>
            <a:solidFill>
              <a:srgbClr val="FFFFFF"/>
            </a:solidFill>
            <a:ln w="9525">
              <a:solidFill>
                <a:srgbClr val="000000"/>
              </a:solidFill>
              <a:miter lim="800000"/>
              <a:headEnd/>
              <a:tailEnd/>
            </a:ln>
          </p:spPr>
          <p:txBody>
            <a:bodyPr vert="eaVert"/>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800">
                  <a:solidFill>
                    <a:srgbClr val="FF00FF"/>
                  </a:solidFill>
                  <a:latin typeface="標楷體" pitchFamily="65" charset="-120"/>
                  <a:ea typeface="標楷體" pitchFamily="65" charset="-120"/>
                </a:rPr>
                <a:t>學習表現</a:t>
              </a:r>
              <a:endParaRPr kumimoji="0" lang="zh-TW" altLang="en-US" sz="2800">
                <a:solidFill>
                  <a:srgbClr val="FF00FF"/>
                </a:solidFill>
                <a:ea typeface="標楷體" pitchFamily="65" charset="-120"/>
              </a:endParaRPr>
            </a:p>
          </p:txBody>
        </p:sp>
        <p:sp>
          <p:nvSpPr>
            <p:cNvPr id="6151" name="Text Box 8"/>
            <p:cNvSpPr txBox="1">
              <a:spLocks noChangeArrowheads="1"/>
            </p:cNvSpPr>
            <p:nvPr/>
          </p:nvSpPr>
          <p:spPr bwMode="auto">
            <a:xfrm>
              <a:off x="3252" y="2031"/>
              <a:ext cx="542" cy="1485"/>
            </a:xfrm>
            <a:prstGeom prst="rect">
              <a:avLst/>
            </a:prstGeom>
            <a:solidFill>
              <a:srgbClr val="FFFFFF"/>
            </a:solidFill>
            <a:ln w="9525">
              <a:solidFill>
                <a:srgbClr val="000000"/>
              </a:solidFill>
              <a:miter lim="800000"/>
              <a:headEnd/>
              <a:tailEnd/>
            </a:ln>
          </p:spPr>
          <p:txBody>
            <a:bodyPr vert="eaVert"/>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800">
                  <a:solidFill>
                    <a:srgbClr val="FF00FF"/>
                  </a:solidFill>
                  <a:latin typeface="標楷體" pitchFamily="65" charset="-120"/>
                  <a:ea typeface="標楷體" pitchFamily="65" charset="-120"/>
                </a:rPr>
                <a:t>能力現況</a:t>
              </a:r>
              <a:endParaRPr kumimoji="0" lang="zh-TW" altLang="en-US" sz="2800">
                <a:solidFill>
                  <a:srgbClr val="FF00FF"/>
                </a:solidFill>
                <a:ea typeface="標楷體" pitchFamily="65" charset="-120"/>
              </a:endParaRPr>
            </a:p>
            <a:p>
              <a:pPr algn="ctr" eaLnBrk="1" hangingPunct="1"/>
              <a:endParaRPr kumimoji="0" lang="zh-TW" altLang="en-US" sz="2800">
                <a:solidFill>
                  <a:srgbClr val="FF00FF"/>
                </a:solidFill>
                <a:ea typeface="標楷體" pitchFamily="65" charset="-120"/>
              </a:endParaRPr>
            </a:p>
          </p:txBody>
        </p:sp>
        <p:sp>
          <p:nvSpPr>
            <p:cNvPr id="6152" name="Text Box 9"/>
            <p:cNvSpPr txBox="1">
              <a:spLocks noChangeArrowheads="1"/>
            </p:cNvSpPr>
            <p:nvPr/>
          </p:nvSpPr>
          <p:spPr bwMode="auto">
            <a:xfrm>
              <a:off x="4067" y="-264"/>
              <a:ext cx="408" cy="378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400" b="1">
                  <a:solidFill>
                    <a:srgbClr val="0505FB"/>
                  </a:solidFill>
                  <a:latin typeface="標楷體" pitchFamily="65" charset="-120"/>
                  <a:ea typeface="標楷體" pitchFamily="65" charset="-120"/>
                </a:rPr>
                <a:t>撰寫</a:t>
              </a:r>
              <a:r>
                <a:rPr kumimoji="0" lang="en-US" altLang="zh-TW" sz="2400" b="1">
                  <a:solidFill>
                    <a:srgbClr val="336600"/>
                  </a:solidFill>
                  <a:latin typeface="標楷體" pitchFamily="65" charset="-120"/>
                  <a:ea typeface="標楷體" pitchFamily="65" charset="-120"/>
                </a:rPr>
                <a:t>I</a:t>
              </a:r>
            </a:p>
            <a:p>
              <a:pPr algn="ctr" eaLnBrk="1" hangingPunct="1"/>
              <a:r>
                <a:rPr kumimoji="0" lang="en-US" altLang="zh-TW" sz="2400" b="1">
                  <a:solidFill>
                    <a:srgbClr val="336600"/>
                  </a:solidFill>
                  <a:latin typeface="標楷體" pitchFamily="65" charset="-120"/>
                  <a:ea typeface="標楷體" pitchFamily="65" charset="-120"/>
                </a:rPr>
                <a:t>E</a:t>
              </a:r>
            </a:p>
            <a:p>
              <a:pPr algn="ctr" eaLnBrk="1" hangingPunct="1"/>
              <a:r>
                <a:rPr kumimoji="0" lang="en-US" altLang="zh-TW" sz="2400" b="1">
                  <a:solidFill>
                    <a:srgbClr val="336600"/>
                  </a:solidFill>
                  <a:latin typeface="標楷體" pitchFamily="65" charset="-120"/>
                  <a:ea typeface="標楷體" pitchFamily="65" charset="-120"/>
                </a:rPr>
                <a:t>P</a:t>
              </a:r>
            </a:p>
            <a:p>
              <a:pPr algn="ctr" eaLnBrk="1" hangingPunct="1"/>
              <a:r>
                <a:rPr kumimoji="0" lang="zh-TW" altLang="en-US" sz="2400" b="1">
                  <a:solidFill>
                    <a:srgbClr val="336600"/>
                  </a:solidFill>
                  <a:latin typeface="標楷體" pitchFamily="65" charset="-120"/>
                  <a:ea typeface="標楷體" pitchFamily="65" charset="-120"/>
                </a:rPr>
                <a:t>學年學期教育目標</a:t>
              </a:r>
            </a:p>
          </p:txBody>
        </p:sp>
        <p:sp>
          <p:nvSpPr>
            <p:cNvPr id="6153" name="Text Box 10"/>
            <p:cNvSpPr txBox="1">
              <a:spLocks noChangeArrowheads="1"/>
            </p:cNvSpPr>
            <p:nvPr/>
          </p:nvSpPr>
          <p:spPr bwMode="auto">
            <a:xfrm>
              <a:off x="4882" y="-264"/>
              <a:ext cx="815" cy="1755"/>
            </a:xfrm>
            <a:prstGeom prst="rect">
              <a:avLst/>
            </a:prstGeom>
            <a:solidFill>
              <a:srgbClr val="FFFFFF"/>
            </a:solidFill>
            <a:ln w="9525">
              <a:solidFill>
                <a:srgbClr val="000000"/>
              </a:solidFill>
              <a:miter lim="800000"/>
              <a:headEnd/>
              <a:tailEnd/>
            </a:ln>
          </p:spPr>
          <p:txBody>
            <a:bodyPr vert="eaVert"/>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sz="2000" b="1" dirty="0" smtClean="0">
                  <a:solidFill>
                    <a:srgbClr val="C00000"/>
                  </a:solidFill>
                  <a:latin typeface="標楷體" pitchFamily="65" charset="-120"/>
                  <a:ea typeface="標楷體" pitchFamily="65" charset="-120"/>
                </a:rPr>
                <a:t>能力</a:t>
              </a:r>
              <a:r>
                <a:rPr kumimoji="0" lang="zh-TW" altLang="en-US" sz="2000" b="1" dirty="0">
                  <a:solidFill>
                    <a:srgbClr val="C00000"/>
                  </a:solidFill>
                  <a:latin typeface="標楷體" pitchFamily="65" charset="-120"/>
                  <a:ea typeface="標楷體" pitchFamily="65" charset="-120"/>
                </a:rPr>
                <a:t>指標（目標）</a:t>
              </a:r>
            </a:p>
            <a:p>
              <a:pPr eaLnBrk="1" hangingPunct="1"/>
              <a:r>
                <a:rPr kumimoji="0" lang="zh-TW" altLang="en-US" sz="2000" b="1" dirty="0" smtClean="0">
                  <a:solidFill>
                    <a:srgbClr val="0505FB"/>
                  </a:solidFill>
                  <a:latin typeface="標楷體" pitchFamily="65" charset="-120"/>
                  <a:ea typeface="標楷體" pitchFamily="65" charset="-120"/>
                </a:rPr>
                <a:t>篩選</a:t>
              </a:r>
              <a:r>
                <a:rPr kumimoji="0" lang="zh-TW" altLang="en-US" sz="2000" b="1" dirty="0">
                  <a:solidFill>
                    <a:srgbClr val="C00000"/>
                  </a:solidFill>
                  <a:latin typeface="標楷體" pitchFamily="65" charset="-120"/>
                  <a:ea typeface="標楷體" pitchFamily="65" charset="-120"/>
                </a:rPr>
                <a:t>各</a:t>
              </a:r>
              <a:r>
                <a:rPr kumimoji="0" lang="zh-TW" altLang="en-US" sz="2000" b="1" dirty="0" smtClean="0">
                  <a:solidFill>
                    <a:srgbClr val="C00000"/>
                  </a:solidFill>
                  <a:latin typeface="標楷體" pitchFamily="65" charset="-120"/>
                  <a:ea typeface="標楷體" pitchFamily="65" charset="-120"/>
                </a:rPr>
                <a:t>學習</a:t>
              </a:r>
              <a:r>
                <a:rPr kumimoji="0" lang="zh-TW" altLang="en-US" sz="2000" b="1" dirty="0">
                  <a:solidFill>
                    <a:srgbClr val="C00000"/>
                  </a:solidFill>
                  <a:latin typeface="標楷體" pitchFamily="65" charset="-120"/>
                  <a:ea typeface="標楷體" pitchFamily="65" charset="-120"/>
                </a:rPr>
                <a:t>領域</a:t>
              </a:r>
            </a:p>
          </p:txBody>
        </p:sp>
        <p:sp>
          <p:nvSpPr>
            <p:cNvPr id="6154" name="Text Box 11"/>
            <p:cNvSpPr txBox="1">
              <a:spLocks noChangeArrowheads="1"/>
            </p:cNvSpPr>
            <p:nvPr/>
          </p:nvSpPr>
          <p:spPr bwMode="auto">
            <a:xfrm>
              <a:off x="4882" y="1761"/>
              <a:ext cx="817" cy="1755"/>
            </a:xfrm>
            <a:prstGeom prst="rect">
              <a:avLst/>
            </a:prstGeom>
            <a:solidFill>
              <a:srgbClr val="FFFFFF"/>
            </a:solidFill>
            <a:ln w="9525">
              <a:solidFill>
                <a:srgbClr val="000000"/>
              </a:solidFill>
              <a:miter lim="800000"/>
              <a:headEnd/>
              <a:tailEnd/>
            </a:ln>
          </p:spPr>
          <p:txBody>
            <a:bodyPr vert="eaVert"/>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sz="2000" b="1" dirty="0">
                  <a:solidFill>
                    <a:srgbClr val="C00000"/>
                  </a:solidFill>
                  <a:latin typeface="標楷體" pitchFamily="65" charset="-120"/>
                  <a:ea typeface="標楷體" pitchFamily="65" charset="-120"/>
                </a:rPr>
                <a:t>（目標</a:t>
              </a:r>
              <a:r>
                <a:rPr kumimoji="0" lang="zh-TW" altLang="en-US" sz="2000" b="1" dirty="0" smtClean="0">
                  <a:solidFill>
                    <a:srgbClr val="C00000"/>
                  </a:solidFill>
                  <a:latin typeface="標楷體" pitchFamily="65" charset="-120"/>
                  <a:ea typeface="標楷體" pitchFamily="65" charset="-120"/>
                </a:rPr>
                <a:t>）進行</a:t>
              </a:r>
              <a:r>
                <a:rPr kumimoji="0" lang="zh-TW" altLang="en-US" sz="2000" b="1" dirty="0" smtClean="0">
                  <a:solidFill>
                    <a:srgbClr val="0505FB"/>
                  </a:solidFill>
                  <a:latin typeface="標楷體" pitchFamily="65" charset="-120"/>
                  <a:ea typeface="標楷體" pitchFamily="65" charset="-120"/>
                </a:rPr>
                <a:t>轉化</a:t>
              </a:r>
            </a:p>
            <a:p>
              <a:pPr eaLnBrk="1" hangingPunct="1"/>
              <a:r>
                <a:rPr kumimoji="0" lang="zh-TW" altLang="en-US" sz="2000" b="1" dirty="0" smtClean="0">
                  <a:solidFill>
                    <a:srgbClr val="C00000"/>
                  </a:solidFill>
                  <a:latin typeface="標楷體" pitchFamily="65" charset="-120"/>
                  <a:ea typeface="標楷體" pitchFamily="65" charset="-120"/>
                </a:rPr>
                <a:t>調整</a:t>
              </a:r>
              <a:r>
                <a:rPr kumimoji="0" lang="zh-TW" altLang="en-US" sz="2000" b="1" dirty="0">
                  <a:solidFill>
                    <a:srgbClr val="C00000"/>
                  </a:solidFill>
                  <a:latin typeface="標楷體" pitchFamily="65" charset="-120"/>
                  <a:ea typeface="標楷體" pitchFamily="65" charset="-120"/>
                </a:rPr>
                <a:t>後各能力指標</a:t>
              </a:r>
            </a:p>
          </p:txBody>
        </p:sp>
        <p:sp>
          <p:nvSpPr>
            <p:cNvPr id="6155" name="Text Box 12"/>
            <p:cNvSpPr txBox="1">
              <a:spLocks noChangeArrowheads="1"/>
            </p:cNvSpPr>
            <p:nvPr/>
          </p:nvSpPr>
          <p:spPr bwMode="auto">
            <a:xfrm>
              <a:off x="5969" y="276"/>
              <a:ext cx="407" cy="2430"/>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just" eaLnBrk="1" hangingPunct="1"/>
              <a:r>
                <a:rPr kumimoji="0" lang="zh-TW" altLang="en-US" sz="2000" b="1">
                  <a:solidFill>
                    <a:srgbClr val="0505FB"/>
                  </a:solidFill>
                  <a:latin typeface="標楷體" pitchFamily="65" charset="-120"/>
                  <a:ea typeface="標楷體" pitchFamily="65" charset="-120"/>
                </a:rPr>
                <a:t>調整</a:t>
              </a:r>
              <a:r>
                <a:rPr kumimoji="0" lang="zh-TW" altLang="en-US" sz="2000" b="1">
                  <a:solidFill>
                    <a:srgbClr val="CC0000"/>
                  </a:solidFill>
                  <a:latin typeface="標楷體" pitchFamily="65" charset="-120"/>
                  <a:ea typeface="標楷體" pitchFamily="65" charset="-120"/>
                </a:rPr>
                <a:t>課程教材與教學</a:t>
              </a:r>
            </a:p>
          </p:txBody>
        </p:sp>
        <p:sp>
          <p:nvSpPr>
            <p:cNvPr id="6156" name="Text Box 13"/>
            <p:cNvSpPr txBox="1">
              <a:spLocks noChangeArrowheads="1"/>
            </p:cNvSpPr>
            <p:nvPr/>
          </p:nvSpPr>
          <p:spPr bwMode="auto">
            <a:xfrm>
              <a:off x="6648" y="546"/>
              <a:ext cx="408" cy="31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000">
                  <a:solidFill>
                    <a:srgbClr val="1A3D97"/>
                  </a:solidFill>
                  <a:latin typeface="標楷體" pitchFamily="65" charset="-120"/>
                  <a:ea typeface="標楷體" pitchFamily="65" charset="-120"/>
                </a:rPr>
                <a:t>調整各學習領域能力指標</a:t>
              </a:r>
            </a:p>
          </p:txBody>
        </p:sp>
        <p:sp>
          <p:nvSpPr>
            <p:cNvPr id="6157" name="Text Box 14"/>
            <p:cNvSpPr txBox="1">
              <a:spLocks noChangeArrowheads="1"/>
            </p:cNvSpPr>
            <p:nvPr/>
          </p:nvSpPr>
          <p:spPr bwMode="auto">
            <a:xfrm>
              <a:off x="7327" y="546"/>
              <a:ext cx="409" cy="31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000">
                  <a:solidFill>
                    <a:srgbClr val="CC6600"/>
                  </a:solidFill>
                  <a:latin typeface="標楷體" pitchFamily="65" charset="-120"/>
                  <a:ea typeface="標楷體" pitchFamily="65" charset="-120"/>
                </a:rPr>
                <a:t>課程與教學調整擇一或多項</a:t>
              </a:r>
            </a:p>
          </p:txBody>
        </p:sp>
        <p:sp>
          <p:nvSpPr>
            <p:cNvPr id="6158" name="Text Box 15"/>
            <p:cNvSpPr txBox="1">
              <a:spLocks noChangeArrowheads="1"/>
            </p:cNvSpPr>
            <p:nvPr/>
          </p:nvSpPr>
          <p:spPr bwMode="auto">
            <a:xfrm>
              <a:off x="8007" y="411"/>
              <a:ext cx="1358"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a:solidFill>
                    <a:srgbClr val="C00000"/>
                  </a:solidFill>
                  <a:latin typeface="標楷體" pitchFamily="65" charset="-120"/>
                  <a:ea typeface="標楷體" pitchFamily="65" charset="-120"/>
                </a:rPr>
                <a:t>  減量</a:t>
              </a:r>
              <a:r>
                <a:rPr kumimoji="0" lang="zh-TW" altLang="en-US">
                  <a:solidFill>
                    <a:srgbClr val="C00000"/>
                  </a:solidFill>
                  <a:latin typeface="標楷體" pitchFamily="65" charset="-120"/>
                </a:rPr>
                <a:t>、</a:t>
              </a:r>
              <a:r>
                <a:rPr kumimoji="0" lang="zh-TW" altLang="en-US">
                  <a:solidFill>
                    <a:srgbClr val="C00000"/>
                  </a:solidFill>
                  <a:latin typeface="標楷體" pitchFamily="65" charset="-120"/>
                  <a:ea typeface="標楷體" pitchFamily="65" charset="-120"/>
                </a:rPr>
                <a:t>簡化</a:t>
              </a:r>
              <a:endParaRPr kumimoji="0" lang="zh-TW" altLang="en-US">
                <a:solidFill>
                  <a:srgbClr val="C00000"/>
                </a:solidFill>
                <a:ea typeface="標楷體" pitchFamily="65" charset="-120"/>
              </a:endParaRPr>
            </a:p>
          </p:txBody>
        </p:sp>
        <p:sp>
          <p:nvSpPr>
            <p:cNvPr id="6159" name="Text Box 16"/>
            <p:cNvSpPr txBox="1">
              <a:spLocks noChangeArrowheads="1"/>
            </p:cNvSpPr>
            <p:nvPr/>
          </p:nvSpPr>
          <p:spPr bwMode="auto">
            <a:xfrm>
              <a:off x="8007" y="951"/>
              <a:ext cx="1357"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kumimoji="0" lang="zh-TW" altLang="en-US">
                  <a:solidFill>
                    <a:srgbClr val="C00000"/>
                  </a:solidFill>
                  <a:latin typeface="標楷體" pitchFamily="65" charset="-120"/>
                  <a:ea typeface="標楷體" pitchFamily="65" charset="-120"/>
                </a:rPr>
                <a:t>  分解</a:t>
              </a:r>
              <a:r>
                <a:rPr kumimoji="0" lang="zh-TW" altLang="en-US">
                  <a:solidFill>
                    <a:srgbClr val="C00000"/>
                  </a:solidFill>
                  <a:latin typeface="標楷體" pitchFamily="65" charset="-120"/>
                </a:rPr>
                <a:t>、</a:t>
              </a:r>
              <a:r>
                <a:rPr kumimoji="0" lang="zh-TW" altLang="en-US">
                  <a:solidFill>
                    <a:srgbClr val="C00000"/>
                  </a:solidFill>
                  <a:latin typeface="標楷體" pitchFamily="65" charset="-120"/>
                  <a:ea typeface="標楷體" pitchFamily="65" charset="-120"/>
                </a:rPr>
                <a:t>替代</a:t>
              </a:r>
              <a:endParaRPr kumimoji="0" lang="zh-TW" altLang="en-US">
                <a:solidFill>
                  <a:srgbClr val="C00000"/>
                </a:solidFill>
                <a:ea typeface="標楷體" pitchFamily="65" charset="-120"/>
              </a:endParaRPr>
            </a:p>
          </p:txBody>
        </p:sp>
        <p:sp>
          <p:nvSpPr>
            <p:cNvPr id="6160" name="Text Box 17"/>
            <p:cNvSpPr txBox="1">
              <a:spLocks noChangeArrowheads="1"/>
            </p:cNvSpPr>
            <p:nvPr/>
          </p:nvSpPr>
          <p:spPr bwMode="auto">
            <a:xfrm>
              <a:off x="8007" y="1491"/>
              <a:ext cx="1355"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a:solidFill>
                    <a:srgbClr val="C00000"/>
                  </a:solidFill>
                  <a:latin typeface="標楷體" pitchFamily="65" charset="-120"/>
                  <a:ea typeface="標楷體" pitchFamily="65" charset="-120"/>
                </a:rPr>
                <a:t>診斷補救</a:t>
              </a:r>
              <a:endParaRPr kumimoji="0" lang="zh-TW" altLang="en-US">
                <a:solidFill>
                  <a:srgbClr val="C00000"/>
                </a:solidFill>
                <a:ea typeface="標楷體" pitchFamily="65" charset="-120"/>
              </a:endParaRPr>
            </a:p>
          </p:txBody>
        </p:sp>
        <p:sp>
          <p:nvSpPr>
            <p:cNvPr id="6161" name="Text Box 18"/>
            <p:cNvSpPr txBox="1">
              <a:spLocks noChangeArrowheads="1"/>
            </p:cNvSpPr>
            <p:nvPr/>
          </p:nvSpPr>
          <p:spPr bwMode="auto">
            <a:xfrm>
              <a:off x="8007" y="2031"/>
              <a:ext cx="1357"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a:solidFill>
                    <a:srgbClr val="C00000"/>
                  </a:solidFill>
                  <a:latin typeface="標楷體" pitchFamily="65" charset="-120"/>
                  <a:ea typeface="標楷體" pitchFamily="65" charset="-120"/>
                </a:rPr>
                <a:t>  實用、重整</a:t>
              </a:r>
              <a:endParaRPr kumimoji="0" lang="zh-TW" altLang="en-US">
                <a:solidFill>
                  <a:srgbClr val="C00000"/>
                </a:solidFill>
                <a:ea typeface="標楷體" pitchFamily="65" charset="-120"/>
              </a:endParaRPr>
            </a:p>
          </p:txBody>
        </p:sp>
        <p:sp>
          <p:nvSpPr>
            <p:cNvPr id="6162" name="Text Box 19"/>
            <p:cNvSpPr txBox="1">
              <a:spLocks noChangeArrowheads="1"/>
            </p:cNvSpPr>
            <p:nvPr/>
          </p:nvSpPr>
          <p:spPr bwMode="auto">
            <a:xfrm>
              <a:off x="8007" y="2571"/>
              <a:ext cx="1357"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a:solidFill>
                    <a:srgbClr val="C00000"/>
                  </a:solidFill>
                  <a:latin typeface="標楷體" pitchFamily="65" charset="-120"/>
                  <a:ea typeface="標楷體" pitchFamily="65" charset="-120"/>
                </a:rPr>
                <a:t>特殊需求</a:t>
              </a:r>
              <a:endParaRPr kumimoji="0" lang="zh-TW" altLang="en-US">
                <a:solidFill>
                  <a:srgbClr val="C00000"/>
                </a:solidFill>
                <a:ea typeface="標楷體" pitchFamily="65" charset="-120"/>
              </a:endParaRPr>
            </a:p>
          </p:txBody>
        </p:sp>
        <p:sp>
          <p:nvSpPr>
            <p:cNvPr id="6163" name="Text Box 20"/>
            <p:cNvSpPr txBox="1">
              <a:spLocks noChangeArrowheads="1"/>
            </p:cNvSpPr>
            <p:nvPr/>
          </p:nvSpPr>
          <p:spPr bwMode="auto">
            <a:xfrm>
              <a:off x="8007" y="3111"/>
              <a:ext cx="1357"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a:solidFill>
                    <a:srgbClr val="C00000"/>
                  </a:solidFill>
                  <a:latin typeface="標楷體" pitchFamily="65" charset="-120"/>
                  <a:ea typeface="標楷體" pitchFamily="65" charset="-120"/>
                </a:rPr>
                <a:t>充實、濃縮</a:t>
              </a:r>
              <a:endParaRPr kumimoji="0" lang="zh-TW" altLang="en-US">
                <a:solidFill>
                  <a:srgbClr val="C00000"/>
                </a:solidFill>
                <a:ea typeface="標楷體" pitchFamily="65" charset="-120"/>
              </a:endParaRPr>
            </a:p>
          </p:txBody>
        </p:sp>
        <p:sp>
          <p:nvSpPr>
            <p:cNvPr id="6164" name="Line 21"/>
            <p:cNvSpPr>
              <a:spLocks noChangeShapeType="1"/>
            </p:cNvSpPr>
            <p:nvPr/>
          </p:nvSpPr>
          <p:spPr bwMode="auto">
            <a:xfrm>
              <a:off x="2980" y="681"/>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65" name="Line 22"/>
            <p:cNvSpPr>
              <a:spLocks noChangeShapeType="1"/>
            </p:cNvSpPr>
            <p:nvPr/>
          </p:nvSpPr>
          <p:spPr bwMode="auto">
            <a:xfrm>
              <a:off x="2980" y="2706"/>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66" name="Line 23"/>
            <p:cNvSpPr>
              <a:spLocks noChangeShapeType="1"/>
            </p:cNvSpPr>
            <p:nvPr/>
          </p:nvSpPr>
          <p:spPr bwMode="auto">
            <a:xfrm>
              <a:off x="3795" y="546"/>
              <a:ext cx="272" cy="10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67" name="Line 24"/>
            <p:cNvSpPr>
              <a:spLocks noChangeShapeType="1"/>
            </p:cNvSpPr>
            <p:nvPr/>
          </p:nvSpPr>
          <p:spPr bwMode="auto">
            <a:xfrm flipV="1">
              <a:off x="3795" y="1626"/>
              <a:ext cx="272" cy="10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68" name="Line 25"/>
            <p:cNvSpPr>
              <a:spLocks noChangeShapeType="1"/>
            </p:cNvSpPr>
            <p:nvPr/>
          </p:nvSpPr>
          <p:spPr bwMode="auto">
            <a:xfrm>
              <a:off x="4475" y="411"/>
              <a:ext cx="40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69" name="Line 26"/>
            <p:cNvSpPr>
              <a:spLocks noChangeShapeType="1"/>
            </p:cNvSpPr>
            <p:nvPr/>
          </p:nvSpPr>
          <p:spPr bwMode="auto">
            <a:xfrm flipH="1">
              <a:off x="4475" y="546"/>
              <a:ext cx="407"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0" name="Line 27"/>
            <p:cNvSpPr>
              <a:spLocks noChangeShapeType="1"/>
            </p:cNvSpPr>
            <p:nvPr/>
          </p:nvSpPr>
          <p:spPr bwMode="auto">
            <a:xfrm>
              <a:off x="4475" y="2436"/>
              <a:ext cx="407"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1" name="Line 28"/>
            <p:cNvSpPr>
              <a:spLocks noChangeShapeType="1"/>
            </p:cNvSpPr>
            <p:nvPr/>
          </p:nvSpPr>
          <p:spPr bwMode="auto">
            <a:xfrm flipH="1">
              <a:off x="4475" y="2571"/>
              <a:ext cx="40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2" name="Line 29"/>
            <p:cNvSpPr>
              <a:spLocks noChangeShapeType="1"/>
            </p:cNvSpPr>
            <p:nvPr/>
          </p:nvSpPr>
          <p:spPr bwMode="auto">
            <a:xfrm>
              <a:off x="5697" y="681"/>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3" name="Line 30"/>
            <p:cNvSpPr>
              <a:spLocks noChangeShapeType="1"/>
            </p:cNvSpPr>
            <p:nvPr/>
          </p:nvSpPr>
          <p:spPr bwMode="auto">
            <a:xfrm>
              <a:off x="5697" y="2436"/>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4" name="Line 31"/>
            <p:cNvSpPr>
              <a:spLocks noChangeShapeType="1"/>
            </p:cNvSpPr>
            <p:nvPr/>
          </p:nvSpPr>
          <p:spPr bwMode="auto">
            <a:xfrm>
              <a:off x="6376" y="2031"/>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5" name="Line 32"/>
            <p:cNvSpPr>
              <a:spLocks noChangeShapeType="1"/>
            </p:cNvSpPr>
            <p:nvPr/>
          </p:nvSpPr>
          <p:spPr bwMode="auto">
            <a:xfrm>
              <a:off x="7056" y="2031"/>
              <a:ext cx="271"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6" name="Text Box 33"/>
            <p:cNvSpPr txBox="1">
              <a:spLocks noChangeArrowheads="1"/>
            </p:cNvSpPr>
            <p:nvPr/>
          </p:nvSpPr>
          <p:spPr bwMode="auto">
            <a:xfrm>
              <a:off x="7056" y="-399"/>
              <a:ext cx="2309" cy="405"/>
            </a:xfrm>
            <a:prstGeom prst="rect">
              <a:avLst/>
            </a:prstGeom>
            <a:solidFill>
              <a:srgbClr val="FFFFFF"/>
            </a:solidFill>
            <a:ln w="9525">
              <a:solidFill>
                <a:srgbClr val="000000"/>
              </a:solidFill>
              <a:miter lim="800000"/>
              <a:headEnd/>
              <a:tailEnd/>
            </a:ln>
          </p:spPr>
          <p:txBody>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000">
                  <a:solidFill>
                    <a:srgbClr val="D72D7A"/>
                  </a:solidFill>
                  <a:latin typeface="標楷體" pitchFamily="65" charset="-120"/>
                  <a:ea typeface="標楷體" pitchFamily="65" charset="-120"/>
                </a:rPr>
                <a:t>普通教育課程教材</a:t>
              </a:r>
              <a:endParaRPr kumimoji="0" lang="zh-TW" altLang="en-US" sz="2000">
                <a:solidFill>
                  <a:srgbClr val="D72D7A"/>
                </a:solidFill>
                <a:ea typeface="標楷體" pitchFamily="65" charset="-120"/>
              </a:endParaRPr>
            </a:p>
          </p:txBody>
        </p:sp>
        <p:sp>
          <p:nvSpPr>
            <p:cNvPr id="6177" name="Line 34"/>
            <p:cNvSpPr>
              <a:spLocks noChangeShapeType="1"/>
            </p:cNvSpPr>
            <p:nvPr/>
          </p:nvSpPr>
          <p:spPr bwMode="auto">
            <a:xfrm>
              <a:off x="6376" y="411"/>
              <a:ext cx="40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8" name="Line 35"/>
            <p:cNvSpPr>
              <a:spLocks noChangeShapeType="1"/>
            </p:cNvSpPr>
            <p:nvPr/>
          </p:nvSpPr>
          <p:spPr bwMode="auto">
            <a:xfrm flipV="1">
              <a:off x="6784" y="-129"/>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79" name="Line 36"/>
            <p:cNvSpPr>
              <a:spLocks noChangeShapeType="1"/>
            </p:cNvSpPr>
            <p:nvPr/>
          </p:nvSpPr>
          <p:spPr bwMode="auto">
            <a:xfrm>
              <a:off x="6784" y="-129"/>
              <a:ext cx="27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0" name="Line 37"/>
            <p:cNvSpPr>
              <a:spLocks noChangeShapeType="1"/>
            </p:cNvSpPr>
            <p:nvPr/>
          </p:nvSpPr>
          <p:spPr bwMode="auto">
            <a:xfrm>
              <a:off x="7735" y="68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1" name="Line 38"/>
            <p:cNvSpPr>
              <a:spLocks noChangeShapeType="1"/>
            </p:cNvSpPr>
            <p:nvPr/>
          </p:nvSpPr>
          <p:spPr bwMode="auto">
            <a:xfrm>
              <a:off x="7735" y="122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2" name="Line 39"/>
            <p:cNvSpPr>
              <a:spLocks noChangeShapeType="1"/>
            </p:cNvSpPr>
            <p:nvPr/>
          </p:nvSpPr>
          <p:spPr bwMode="auto">
            <a:xfrm>
              <a:off x="7735" y="176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3" name="Line 40"/>
            <p:cNvSpPr>
              <a:spLocks noChangeShapeType="1"/>
            </p:cNvSpPr>
            <p:nvPr/>
          </p:nvSpPr>
          <p:spPr bwMode="auto">
            <a:xfrm>
              <a:off x="7735" y="230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4" name="Line 41"/>
            <p:cNvSpPr>
              <a:spLocks noChangeShapeType="1"/>
            </p:cNvSpPr>
            <p:nvPr/>
          </p:nvSpPr>
          <p:spPr bwMode="auto">
            <a:xfrm>
              <a:off x="7735" y="284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6185" name="Line 42"/>
            <p:cNvSpPr>
              <a:spLocks noChangeShapeType="1"/>
            </p:cNvSpPr>
            <p:nvPr/>
          </p:nvSpPr>
          <p:spPr bwMode="auto">
            <a:xfrm>
              <a:off x="7735" y="3381"/>
              <a:ext cx="2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grpSp>
      <p:sp>
        <p:nvSpPr>
          <p:cNvPr id="2" name="投影片編號版面配置區 1"/>
          <p:cNvSpPr>
            <a:spLocks noGrp="1"/>
          </p:cNvSpPr>
          <p:nvPr>
            <p:ph type="sldNum" sz="quarter" idx="12"/>
          </p:nvPr>
        </p:nvSpPr>
        <p:spPr/>
        <p:txBody>
          <a:bodyPr/>
          <a:lstStyle/>
          <a:p>
            <a:pPr>
              <a:defRPr/>
            </a:pPr>
            <a:fld id="{9093C777-28AB-41A2-8811-4ADD1CBC7261}" type="slidenum">
              <a:rPr lang="zh-TW" altLang="en-US" smtClean="0">
                <a:solidFill>
                  <a:srgbClr val="23387D"/>
                </a:solidFill>
              </a:rPr>
              <a:pPr>
                <a:defRPr/>
              </a:pPr>
              <a:t>84</a:t>
            </a:fld>
            <a:endParaRPr lang="en-US" altLang="zh-TW">
              <a:solidFill>
                <a:srgbClr val="23387D"/>
              </a:solidFill>
            </a:endParaRPr>
          </a:p>
        </p:txBody>
      </p:sp>
    </p:spTree>
    <p:extLst>
      <p:ext uri="{BB962C8B-B14F-4D97-AF65-F5344CB8AC3E}">
        <p14:creationId xmlns:p14="http://schemas.microsoft.com/office/powerpoint/2010/main" val="194436704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166242" y="332656"/>
            <a:ext cx="7849046" cy="563562"/>
          </a:xfrm>
        </p:spPr>
        <p:txBody>
          <a:bodyPr/>
          <a:lstStyle/>
          <a:p>
            <a:pPr eaLnBrk="1" hangingPunct="1"/>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（三）調整課程能力指標（目標</a:t>
            </a:r>
            <a:r>
              <a:rPr lang="zh-TW" altLang="en-US" sz="2400" b="1" dirty="0" smtClean="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）及</a:t>
            </a:r>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撰寫</a:t>
            </a:r>
            <a:r>
              <a:rPr lang="en-US" altLang="zh-TW" sz="2400" b="1" dirty="0" smtClean="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smtClean="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p>
        </p:txBody>
      </p:sp>
      <p:sp>
        <p:nvSpPr>
          <p:cNvPr id="95235" name="Rectangle 3"/>
          <p:cNvSpPr>
            <a:spLocks noGrp="1" noChangeArrowheads="1"/>
          </p:cNvSpPr>
          <p:nvPr>
            <p:ph type="body" idx="4294967295"/>
          </p:nvPr>
        </p:nvSpPr>
        <p:spPr/>
        <p:txBody>
          <a:bodyPr/>
          <a:lstStyle/>
          <a:p>
            <a:pPr eaLnBrk="1" hangingPunct="1">
              <a:buFont typeface="Wingdings" pitchFamily="2" charset="2"/>
              <a:buNone/>
            </a:pPr>
            <a:endParaRPr lang="zh-TW" altLang="zh-TW" dirty="0" smtClean="0"/>
          </a:p>
        </p:txBody>
      </p:sp>
      <p:sp>
        <p:nvSpPr>
          <p:cNvPr id="95236" name="Text Box 4"/>
          <p:cNvSpPr txBox="1">
            <a:spLocks noChangeArrowheads="1"/>
          </p:cNvSpPr>
          <p:nvPr/>
        </p:nvSpPr>
        <p:spPr bwMode="auto">
          <a:xfrm>
            <a:off x="1376363" y="1700213"/>
            <a:ext cx="458787"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endParaRPr lang="zh-TW" altLang="zh-TW">
              <a:solidFill>
                <a:srgbClr val="23387D"/>
              </a:solidFill>
            </a:endParaRPr>
          </a:p>
        </p:txBody>
      </p:sp>
      <p:sp>
        <p:nvSpPr>
          <p:cNvPr id="95237" name="Text Box 5"/>
          <p:cNvSpPr txBox="1">
            <a:spLocks noChangeArrowheads="1"/>
          </p:cNvSpPr>
          <p:nvPr/>
        </p:nvSpPr>
        <p:spPr bwMode="auto">
          <a:xfrm>
            <a:off x="900113" y="2060575"/>
            <a:ext cx="458787"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zh-TW">
              <a:solidFill>
                <a:srgbClr val="23387D"/>
              </a:solidFill>
            </a:endParaRPr>
          </a:p>
        </p:txBody>
      </p:sp>
      <p:sp>
        <p:nvSpPr>
          <p:cNvPr id="95238" name="Text Box 7"/>
          <p:cNvSpPr txBox="1">
            <a:spLocks noChangeArrowheads="1"/>
          </p:cNvSpPr>
          <p:nvPr/>
        </p:nvSpPr>
        <p:spPr bwMode="auto">
          <a:xfrm>
            <a:off x="312738" y="1916113"/>
            <a:ext cx="9620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lgn="ctr" eaLnBrk="1" hangingPunct="1"/>
            <a:r>
              <a:rPr kumimoji="0" lang="zh-TW" altLang="en-US" sz="2400">
                <a:solidFill>
                  <a:srgbClr val="FF0000"/>
                </a:solidFill>
                <a:latin typeface="標楷體" pitchFamily="65" charset="-120"/>
                <a:ea typeface="標楷體" pitchFamily="65" charset="-120"/>
              </a:rPr>
              <a:t>個別特殊需求學生</a:t>
            </a:r>
            <a:endParaRPr kumimoji="0" lang="zh-TW" altLang="en-US" sz="2400">
              <a:solidFill>
                <a:srgbClr val="FF0000"/>
              </a:solidFill>
              <a:ea typeface="標楷體" pitchFamily="65" charset="-120"/>
            </a:endParaRPr>
          </a:p>
          <a:p>
            <a:pPr eaLnBrk="1" hangingPunct="1">
              <a:spcBef>
                <a:spcPct val="50000"/>
              </a:spcBef>
            </a:pPr>
            <a:endParaRPr lang="en-US" altLang="zh-TW">
              <a:solidFill>
                <a:srgbClr val="23387D"/>
              </a:solidFill>
            </a:endParaRPr>
          </a:p>
        </p:txBody>
      </p:sp>
      <p:sp>
        <p:nvSpPr>
          <p:cNvPr id="95239" name="Rectangle 8"/>
          <p:cNvSpPr>
            <a:spLocks noChangeArrowheads="1"/>
          </p:cNvSpPr>
          <p:nvPr/>
        </p:nvSpPr>
        <p:spPr bwMode="auto">
          <a:xfrm>
            <a:off x="1619250" y="2060575"/>
            <a:ext cx="2736850" cy="1223963"/>
          </a:xfrm>
          <a:prstGeom prst="rect">
            <a:avLst/>
          </a:prstGeom>
          <a:solidFill>
            <a:srgbClr val="FFFF00"/>
          </a:solidFill>
          <a:ln w="9525">
            <a:solidFill>
              <a:schemeClr val="tx1"/>
            </a:solidFill>
            <a:miter lim="800000"/>
            <a:headEnd/>
            <a:tailEnd/>
          </a:ln>
        </p:spPr>
        <p:txBody>
          <a:bodyPr wrap="none" anchor="ct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en-US">
              <a:solidFill>
                <a:srgbClr val="23387D"/>
              </a:solidFill>
            </a:endParaRPr>
          </a:p>
        </p:txBody>
      </p:sp>
      <p:sp>
        <p:nvSpPr>
          <p:cNvPr id="95240" name="Text Box 9"/>
          <p:cNvSpPr txBox="1">
            <a:spLocks noChangeArrowheads="1"/>
          </p:cNvSpPr>
          <p:nvPr/>
        </p:nvSpPr>
        <p:spPr bwMode="auto">
          <a:xfrm>
            <a:off x="1619250" y="1989138"/>
            <a:ext cx="26654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lang="zh-TW" altLang="en-US" sz="2400" b="1">
                <a:solidFill>
                  <a:srgbClr val="A81F08"/>
                </a:solidFill>
                <a:latin typeface="標楷體" pitchFamily="65" charset="-120"/>
                <a:ea typeface="標楷體" pitchFamily="65" charset="-120"/>
              </a:rPr>
              <a:t>學習表現：</a:t>
            </a:r>
            <a:r>
              <a:rPr lang="zh-TW" altLang="en-US" sz="2400">
                <a:solidFill>
                  <a:srgbClr val="A81F08"/>
                </a:solidFill>
                <a:latin typeface="標楷體" pitchFamily="65" charset="-120"/>
                <a:ea typeface="標楷體" pitchFamily="65" charset="-120"/>
              </a:rPr>
              <a:t>含前一年度</a:t>
            </a:r>
            <a:r>
              <a:rPr lang="zh-TW" altLang="zh-TW" sz="2400">
                <a:solidFill>
                  <a:srgbClr val="A81F08"/>
                </a:solidFill>
                <a:latin typeface="標楷體" pitchFamily="65" charset="-120"/>
                <a:ea typeface="標楷體" pitchFamily="65" charset="-120"/>
              </a:rPr>
              <a:t>IEP學年學期目標</a:t>
            </a:r>
            <a:r>
              <a:rPr lang="zh-TW" altLang="en-US" sz="2400">
                <a:solidFill>
                  <a:srgbClr val="A81F08"/>
                </a:solidFill>
                <a:latin typeface="標楷體" pitchFamily="65" charset="-120"/>
                <a:ea typeface="標楷體" pitchFamily="65" charset="-120"/>
              </a:rPr>
              <a:t>完成情形</a:t>
            </a:r>
            <a:endParaRPr lang="zh-TW" altLang="zh-TW" sz="2400">
              <a:solidFill>
                <a:srgbClr val="A81F08"/>
              </a:solidFill>
              <a:latin typeface="標楷體" pitchFamily="65" charset="-120"/>
              <a:ea typeface="標楷體" pitchFamily="65" charset="-120"/>
            </a:endParaRPr>
          </a:p>
        </p:txBody>
      </p:sp>
      <p:sp>
        <p:nvSpPr>
          <p:cNvPr id="95241" name="Rectangle 10"/>
          <p:cNvSpPr>
            <a:spLocks noChangeArrowheads="1"/>
          </p:cNvSpPr>
          <p:nvPr/>
        </p:nvSpPr>
        <p:spPr bwMode="auto">
          <a:xfrm>
            <a:off x="1619250" y="4076700"/>
            <a:ext cx="2736850" cy="1296988"/>
          </a:xfrm>
          <a:prstGeom prst="rect">
            <a:avLst/>
          </a:prstGeom>
          <a:solidFill>
            <a:srgbClr val="FFCC99"/>
          </a:solidFill>
          <a:ln w="9525">
            <a:solidFill>
              <a:schemeClr val="tx1"/>
            </a:solidFill>
            <a:miter lim="800000"/>
            <a:headEnd/>
            <a:tailEnd/>
          </a:ln>
        </p:spPr>
        <p:txBody>
          <a:bodyPr wrap="none" anchor="ct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en-US">
              <a:solidFill>
                <a:srgbClr val="23387D"/>
              </a:solidFill>
            </a:endParaRPr>
          </a:p>
        </p:txBody>
      </p:sp>
      <p:sp>
        <p:nvSpPr>
          <p:cNvPr id="95242" name="Text Box 11"/>
          <p:cNvSpPr txBox="1">
            <a:spLocks noChangeArrowheads="1"/>
          </p:cNvSpPr>
          <p:nvPr/>
        </p:nvSpPr>
        <p:spPr bwMode="auto">
          <a:xfrm>
            <a:off x="1619250" y="4076700"/>
            <a:ext cx="27368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lang="zh-TW" altLang="en-US" sz="2400" b="1">
                <a:solidFill>
                  <a:srgbClr val="A81F08"/>
                </a:solidFill>
                <a:ea typeface="標楷體" pitchFamily="65" charset="-120"/>
              </a:rPr>
              <a:t>能力現況：</a:t>
            </a:r>
            <a:r>
              <a:rPr lang="zh-TW" altLang="en-US" sz="2400">
                <a:solidFill>
                  <a:srgbClr val="A81F08"/>
                </a:solidFill>
                <a:ea typeface="標楷體" pitchFamily="65" charset="-120"/>
              </a:rPr>
              <a:t>經正式及非正式評量之優弱勢能力</a:t>
            </a:r>
          </a:p>
          <a:p>
            <a:pPr eaLnBrk="1" hangingPunct="1">
              <a:spcBef>
                <a:spcPct val="50000"/>
              </a:spcBef>
            </a:pPr>
            <a:endParaRPr lang="en-US" altLang="zh-TW">
              <a:solidFill>
                <a:srgbClr val="23387D"/>
              </a:solidFill>
            </a:endParaRPr>
          </a:p>
        </p:txBody>
      </p:sp>
      <p:sp>
        <p:nvSpPr>
          <p:cNvPr id="95243" name="Oval 12"/>
          <p:cNvSpPr>
            <a:spLocks noChangeArrowheads="1"/>
          </p:cNvSpPr>
          <p:nvPr/>
        </p:nvSpPr>
        <p:spPr bwMode="auto">
          <a:xfrm>
            <a:off x="4716463" y="2060575"/>
            <a:ext cx="1943100" cy="3384550"/>
          </a:xfrm>
          <a:prstGeom prst="ellipse">
            <a:avLst/>
          </a:prstGeom>
          <a:solidFill>
            <a:srgbClr val="CCFFFF"/>
          </a:solidFill>
          <a:ln w="9525">
            <a:solidFill>
              <a:schemeClr val="tx1"/>
            </a:solidFill>
            <a:round/>
            <a:headEnd/>
            <a:tailEnd/>
          </a:ln>
        </p:spPr>
        <p:txBody>
          <a:bodyPr wrap="none" anchor="ct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en-US">
              <a:solidFill>
                <a:srgbClr val="23387D"/>
              </a:solidFill>
            </a:endParaRPr>
          </a:p>
        </p:txBody>
      </p:sp>
      <p:sp>
        <p:nvSpPr>
          <p:cNvPr id="95244" name="Text Box 13"/>
          <p:cNvSpPr txBox="1">
            <a:spLocks noChangeArrowheads="1"/>
          </p:cNvSpPr>
          <p:nvPr/>
        </p:nvSpPr>
        <p:spPr bwMode="auto">
          <a:xfrm>
            <a:off x="5003800" y="2349500"/>
            <a:ext cx="458788"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endParaRPr lang="zh-TW" altLang="zh-TW">
              <a:solidFill>
                <a:srgbClr val="23387D"/>
              </a:solidFill>
            </a:endParaRPr>
          </a:p>
        </p:txBody>
      </p:sp>
      <p:sp>
        <p:nvSpPr>
          <p:cNvPr id="95245" name="Text Box 14"/>
          <p:cNvSpPr txBox="1">
            <a:spLocks noChangeArrowheads="1"/>
          </p:cNvSpPr>
          <p:nvPr/>
        </p:nvSpPr>
        <p:spPr bwMode="auto">
          <a:xfrm>
            <a:off x="5137234" y="2133600"/>
            <a:ext cx="1107996"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lang="zh-TW" altLang="en-US" sz="2400" dirty="0" smtClean="0">
                <a:solidFill>
                  <a:srgbClr val="23387D"/>
                </a:solidFill>
                <a:ea typeface="標楷體" pitchFamily="65" charset="-120"/>
              </a:rPr>
              <a:t>指標</a:t>
            </a:r>
            <a:r>
              <a:rPr lang="zh-TW" altLang="en-US" sz="2400" dirty="0">
                <a:solidFill>
                  <a:srgbClr val="23387D"/>
                </a:solidFill>
                <a:ea typeface="標楷體" pitchFamily="65" charset="-120"/>
              </a:rPr>
              <a:t>（目標</a:t>
            </a:r>
            <a:r>
              <a:rPr lang="zh-TW" altLang="en-US" sz="2400" dirty="0" smtClean="0">
                <a:solidFill>
                  <a:srgbClr val="23387D"/>
                </a:solidFill>
                <a:ea typeface="標楷體" pitchFamily="65" charset="-120"/>
              </a:rPr>
              <a:t>）</a:t>
            </a:r>
            <a:r>
              <a:rPr lang="zh-TW" altLang="en-US" sz="2400" dirty="0" smtClean="0">
                <a:solidFill>
                  <a:srgbClr val="FF00FF"/>
                </a:solidFill>
                <a:ea typeface="標楷體" pitchFamily="65" charset="-120"/>
              </a:rPr>
              <a:t>檢核調整</a:t>
            </a:r>
          </a:p>
          <a:p>
            <a:pPr eaLnBrk="1" hangingPunct="1">
              <a:spcBef>
                <a:spcPct val="50000"/>
              </a:spcBef>
            </a:pPr>
            <a:r>
              <a:rPr lang="zh-TW" altLang="en-US" sz="2400" dirty="0" smtClean="0">
                <a:solidFill>
                  <a:srgbClr val="FF00FF"/>
                </a:solidFill>
                <a:ea typeface="標楷體" pitchFamily="65" charset="-120"/>
              </a:rPr>
              <a:t>篩選</a:t>
            </a:r>
            <a:r>
              <a:rPr lang="zh-TW" altLang="en-US" sz="2400" dirty="0">
                <a:solidFill>
                  <a:srgbClr val="23387D"/>
                </a:solidFill>
                <a:ea typeface="標楷體" pitchFamily="65" charset="-120"/>
              </a:rPr>
              <a:t>七大學習領域能力</a:t>
            </a:r>
          </a:p>
        </p:txBody>
      </p:sp>
      <p:sp>
        <p:nvSpPr>
          <p:cNvPr id="95246" name="Text Box 15"/>
          <p:cNvSpPr txBox="1">
            <a:spLocks noChangeArrowheads="1"/>
          </p:cNvSpPr>
          <p:nvPr/>
        </p:nvSpPr>
        <p:spPr bwMode="auto">
          <a:xfrm>
            <a:off x="7569200" y="1870075"/>
            <a:ext cx="458788"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zh-TW">
              <a:solidFill>
                <a:srgbClr val="23387D"/>
              </a:solidFill>
            </a:endParaRPr>
          </a:p>
        </p:txBody>
      </p:sp>
      <p:sp>
        <p:nvSpPr>
          <p:cNvPr id="95247" name="Text Box 16"/>
          <p:cNvSpPr txBox="1">
            <a:spLocks noChangeArrowheads="1"/>
          </p:cNvSpPr>
          <p:nvPr/>
        </p:nvSpPr>
        <p:spPr bwMode="auto">
          <a:xfrm>
            <a:off x="7451725" y="1628775"/>
            <a:ext cx="549275"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spcBef>
                <a:spcPct val="50000"/>
              </a:spcBef>
            </a:pPr>
            <a:r>
              <a:rPr lang="zh-TW" altLang="en-US" sz="2400">
                <a:solidFill>
                  <a:srgbClr val="FF00FF"/>
                </a:solidFill>
                <a:latin typeface="標楷體" pitchFamily="65" charset="-120"/>
                <a:ea typeface="標楷體" pitchFamily="65" charset="-120"/>
              </a:rPr>
              <a:t>轉化</a:t>
            </a:r>
            <a:r>
              <a:rPr lang="zh-TW" altLang="en-US" sz="2400">
                <a:solidFill>
                  <a:srgbClr val="FB1705"/>
                </a:solidFill>
                <a:latin typeface="標楷體" pitchFamily="65" charset="-120"/>
                <a:ea typeface="標楷體" pitchFamily="65" charset="-120"/>
              </a:rPr>
              <a:t>並</a:t>
            </a:r>
            <a:r>
              <a:rPr lang="zh-TW" altLang="en-US" sz="2400">
                <a:solidFill>
                  <a:srgbClr val="FF00FF"/>
                </a:solidFill>
                <a:latin typeface="標楷體" pitchFamily="65" charset="-120"/>
                <a:ea typeface="標楷體" pitchFamily="65" charset="-120"/>
              </a:rPr>
              <a:t>撰寫</a:t>
            </a:r>
            <a:r>
              <a:rPr lang="zh-TW" altLang="en-US" sz="2400">
                <a:solidFill>
                  <a:srgbClr val="FB1705"/>
                </a:solidFill>
                <a:latin typeface="標楷體" pitchFamily="65" charset="-120"/>
                <a:ea typeface="標楷體" pitchFamily="65" charset="-120"/>
              </a:rPr>
              <a:t>學年學期教育目標</a:t>
            </a:r>
          </a:p>
        </p:txBody>
      </p:sp>
      <p:sp>
        <p:nvSpPr>
          <p:cNvPr id="95248" name="Line 17"/>
          <p:cNvSpPr>
            <a:spLocks noChangeShapeType="1"/>
          </p:cNvSpPr>
          <p:nvPr/>
        </p:nvSpPr>
        <p:spPr bwMode="auto">
          <a:xfrm flipV="1">
            <a:off x="1187450" y="2781300"/>
            <a:ext cx="431800"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95249" name="Line 18"/>
          <p:cNvSpPr>
            <a:spLocks noChangeShapeType="1"/>
          </p:cNvSpPr>
          <p:nvPr/>
        </p:nvSpPr>
        <p:spPr bwMode="auto">
          <a:xfrm>
            <a:off x="1187450" y="3789363"/>
            <a:ext cx="431800" cy="935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95250" name="AutoShape 19"/>
          <p:cNvSpPr>
            <a:spLocks noChangeArrowheads="1"/>
          </p:cNvSpPr>
          <p:nvPr/>
        </p:nvSpPr>
        <p:spPr bwMode="auto">
          <a:xfrm>
            <a:off x="2916238" y="3357563"/>
            <a:ext cx="71437" cy="647700"/>
          </a:xfrm>
          <a:prstGeom prst="upDownArrow">
            <a:avLst>
              <a:gd name="adj1" fmla="val 50000"/>
              <a:gd name="adj2" fmla="val 181335"/>
            </a:avLst>
          </a:prstGeom>
          <a:solidFill>
            <a:schemeClr val="accent1"/>
          </a:solidFill>
          <a:ln w="9525">
            <a:solidFill>
              <a:schemeClr val="tx1"/>
            </a:solidFill>
            <a:miter lim="800000"/>
            <a:headEnd/>
            <a:tailEnd/>
          </a:ln>
        </p:spPr>
        <p:txBody>
          <a:bodyPr vert="eaVert" wrap="none" anchor="ct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en-US">
              <a:solidFill>
                <a:srgbClr val="23387D"/>
              </a:solidFill>
            </a:endParaRPr>
          </a:p>
        </p:txBody>
      </p:sp>
      <p:cxnSp>
        <p:nvCxnSpPr>
          <p:cNvPr id="95251" name="AutoShape 21"/>
          <p:cNvCxnSpPr>
            <a:cxnSpLocks noChangeShapeType="1"/>
            <a:stCxn id="95239" idx="3"/>
            <a:endCxn id="95243" idx="2"/>
          </p:cNvCxnSpPr>
          <p:nvPr/>
        </p:nvCxnSpPr>
        <p:spPr bwMode="auto">
          <a:xfrm>
            <a:off x="4356100" y="2673350"/>
            <a:ext cx="360363" cy="1079500"/>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95252" name="AutoShape 22"/>
          <p:cNvCxnSpPr>
            <a:cxnSpLocks noChangeShapeType="1"/>
            <a:stCxn id="95242" idx="3"/>
            <a:endCxn id="95243" idx="2"/>
          </p:cNvCxnSpPr>
          <p:nvPr/>
        </p:nvCxnSpPr>
        <p:spPr bwMode="auto">
          <a:xfrm flipV="1">
            <a:off x="4356100" y="3752850"/>
            <a:ext cx="360363" cy="1123950"/>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95253" name="Line 23"/>
          <p:cNvSpPr>
            <a:spLocks noChangeShapeType="1"/>
          </p:cNvSpPr>
          <p:nvPr/>
        </p:nvSpPr>
        <p:spPr bwMode="auto">
          <a:xfrm>
            <a:off x="6659563" y="3357563"/>
            <a:ext cx="7921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95254" name="Line 25"/>
          <p:cNvSpPr>
            <a:spLocks noChangeShapeType="1"/>
          </p:cNvSpPr>
          <p:nvPr/>
        </p:nvSpPr>
        <p:spPr bwMode="auto">
          <a:xfrm flipH="1">
            <a:off x="6659563" y="3716338"/>
            <a:ext cx="7921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2" name="投影片編號版面配置區 1"/>
          <p:cNvSpPr>
            <a:spLocks noGrp="1"/>
          </p:cNvSpPr>
          <p:nvPr>
            <p:ph type="sldNum" sz="quarter" idx="12"/>
          </p:nvPr>
        </p:nvSpPr>
        <p:spPr/>
        <p:txBody>
          <a:bodyPr/>
          <a:lstStyle/>
          <a:p>
            <a:pPr>
              <a:defRPr/>
            </a:pPr>
            <a:fld id="{2BA9D83C-24D2-43FF-BEDE-AAA85ACBEE80}" type="slidenum">
              <a:rPr lang="zh-TW" altLang="en-US" smtClean="0">
                <a:solidFill>
                  <a:srgbClr val="23387D"/>
                </a:solidFill>
              </a:rPr>
              <a:pPr>
                <a:defRPr/>
              </a:pPr>
              <a:t>85</a:t>
            </a:fld>
            <a:endParaRPr lang="en-US" altLang="zh-TW">
              <a:solidFill>
                <a:srgbClr val="23387D"/>
              </a:solidFill>
            </a:endParaRPr>
          </a:p>
        </p:txBody>
      </p:sp>
    </p:spTree>
    <p:extLst>
      <p:ext uri="{BB962C8B-B14F-4D97-AF65-F5344CB8AC3E}">
        <p14:creationId xmlns:p14="http://schemas.microsoft.com/office/powerpoint/2010/main" val="305747208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50825" y="319088"/>
            <a:ext cx="7777559" cy="563562"/>
          </a:xfrm>
        </p:spPr>
        <p:txBody>
          <a:bodyPr/>
          <a:lstStyle/>
          <a:p>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（三）調整課程能力指標（目標）及撰寫</a:t>
            </a:r>
            <a:r>
              <a:rPr lang="en-US" altLang="zh-TW"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endParaRPr lang="zh-TW" altLang="en-US" sz="2400" b="1" dirty="0" smtClean="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endParaRPr>
          </a:p>
        </p:txBody>
      </p:sp>
      <p:sp>
        <p:nvSpPr>
          <p:cNvPr id="100355" name="Rectangle 3"/>
          <p:cNvSpPr>
            <a:spLocks noGrp="1" noChangeArrowheads="1"/>
          </p:cNvSpPr>
          <p:nvPr>
            <p:ph type="body" idx="1"/>
          </p:nvPr>
        </p:nvSpPr>
        <p:spPr/>
        <p:txBody>
          <a:bodyPr/>
          <a:lstStyle/>
          <a:p>
            <a:endParaRPr lang="zh-TW" altLang="en-US" dirty="0" smtClean="0"/>
          </a:p>
        </p:txBody>
      </p:sp>
      <p:grpSp>
        <p:nvGrpSpPr>
          <p:cNvPr id="100356" name="Group 4"/>
          <p:cNvGrpSpPr>
            <a:grpSpLocks noChangeAspect="1"/>
          </p:cNvGrpSpPr>
          <p:nvPr/>
        </p:nvGrpSpPr>
        <p:grpSpPr bwMode="auto">
          <a:xfrm>
            <a:off x="250825" y="1052513"/>
            <a:ext cx="8137525" cy="5616575"/>
            <a:chOff x="4547" y="6812"/>
            <a:chExt cx="5948" cy="5600"/>
          </a:xfrm>
        </p:grpSpPr>
        <p:sp>
          <p:nvSpPr>
            <p:cNvPr id="100357" name="AutoShape 5"/>
            <p:cNvSpPr>
              <a:spLocks noChangeAspect="1" noChangeArrowheads="1"/>
            </p:cNvSpPr>
            <p:nvPr/>
          </p:nvSpPr>
          <p:spPr bwMode="auto">
            <a:xfrm>
              <a:off x="4547" y="6812"/>
              <a:ext cx="5948" cy="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solidFill>
                  <a:srgbClr val="23387D"/>
                </a:solidFill>
                <a:latin typeface="Arial" pitchFamily="34" charset="0"/>
              </a:endParaRPr>
            </a:p>
          </p:txBody>
        </p:sp>
        <p:sp>
          <p:nvSpPr>
            <p:cNvPr id="100358" name="Rectangle 6"/>
            <p:cNvSpPr>
              <a:spLocks noChangeArrowheads="1"/>
            </p:cNvSpPr>
            <p:nvPr/>
          </p:nvSpPr>
          <p:spPr bwMode="auto">
            <a:xfrm>
              <a:off x="5799" y="7932"/>
              <a:ext cx="626" cy="3840"/>
            </a:xfrm>
            <a:prstGeom prst="rect">
              <a:avLst/>
            </a:prstGeom>
            <a:solidFill>
              <a:srgbClr val="FFFFFF"/>
            </a:solidFill>
            <a:ln w="19050">
              <a:solidFill>
                <a:srgbClr val="000000"/>
              </a:solidFill>
              <a:miter lim="800000"/>
              <a:headEnd/>
              <a:tailEnd/>
            </a:ln>
          </p:spPr>
          <p:txBody>
            <a:bodyPr vert="eaVert"/>
            <a:lstStyle/>
            <a:p>
              <a:pPr algn="ctr"/>
              <a:r>
                <a:rPr kumimoji="0" lang="zh-TW" altLang="en-US" sz="2000">
                  <a:solidFill>
                    <a:srgbClr val="3333CC"/>
                  </a:solidFill>
                  <a:latin typeface="Times New Roman" pitchFamily="18" charset="0"/>
                </a:rPr>
                <a:t>課程教材內容調整策略、方法</a:t>
              </a:r>
            </a:p>
            <a:p>
              <a:pPr algn="ctr"/>
              <a:r>
                <a:rPr kumimoji="0" lang="zh-TW" altLang="en-US" sz="2000">
                  <a:solidFill>
                    <a:srgbClr val="3333CC"/>
                  </a:solidFill>
                  <a:latin typeface="Times New Roman" pitchFamily="18" charset="0"/>
                </a:rPr>
                <a:t>（擇一或多項調整）</a:t>
              </a:r>
              <a:endParaRPr kumimoji="0" lang="zh-TW" altLang="en-US" sz="2000">
                <a:solidFill>
                  <a:srgbClr val="3333CC"/>
                </a:solidFill>
                <a:latin typeface="Arial" pitchFamily="34" charset="0"/>
                <a:ea typeface="標楷體" pitchFamily="65" charset="-120"/>
              </a:endParaRPr>
            </a:p>
          </p:txBody>
        </p:sp>
        <p:sp>
          <p:nvSpPr>
            <p:cNvPr id="100359" name="Rectangle 7"/>
            <p:cNvSpPr>
              <a:spLocks noChangeArrowheads="1"/>
            </p:cNvSpPr>
            <p:nvPr/>
          </p:nvSpPr>
          <p:spPr bwMode="auto">
            <a:xfrm>
              <a:off x="6895" y="713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簡化、減量</a:t>
              </a:r>
              <a:endParaRPr kumimoji="0" lang="zh-TW" altLang="en-US" sz="2000">
                <a:solidFill>
                  <a:srgbClr val="C00000"/>
                </a:solidFill>
                <a:latin typeface="Arial" pitchFamily="34" charset="0"/>
              </a:endParaRPr>
            </a:p>
          </p:txBody>
        </p:sp>
        <p:sp>
          <p:nvSpPr>
            <p:cNvPr id="100360" name="Rectangle 8"/>
            <p:cNvSpPr>
              <a:spLocks noChangeArrowheads="1"/>
            </p:cNvSpPr>
            <p:nvPr/>
          </p:nvSpPr>
          <p:spPr bwMode="auto">
            <a:xfrm>
              <a:off x="6895" y="841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分解、替代</a:t>
              </a:r>
            </a:p>
          </p:txBody>
        </p:sp>
        <p:sp>
          <p:nvSpPr>
            <p:cNvPr id="100361" name="Rectangle 9"/>
            <p:cNvSpPr>
              <a:spLocks noChangeArrowheads="1"/>
            </p:cNvSpPr>
            <p:nvPr/>
          </p:nvSpPr>
          <p:spPr bwMode="auto">
            <a:xfrm>
              <a:off x="6895" y="937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診斷補救</a:t>
              </a:r>
              <a:endParaRPr kumimoji="0" lang="zh-TW" altLang="en-US" sz="2000">
                <a:solidFill>
                  <a:srgbClr val="C00000"/>
                </a:solidFill>
                <a:latin typeface="Arial" pitchFamily="34" charset="0"/>
                <a:ea typeface="標楷體" pitchFamily="65" charset="-120"/>
              </a:endParaRPr>
            </a:p>
          </p:txBody>
        </p:sp>
        <p:sp>
          <p:nvSpPr>
            <p:cNvPr id="100362" name="Rectangle 10"/>
            <p:cNvSpPr>
              <a:spLocks noChangeArrowheads="1"/>
            </p:cNvSpPr>
            <p:nvPr/>
          </p:nvSpPr>
          <p:spPr bwMode="auto">
            <a:xfrm>
              <a:off x="6895" y="1001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實用、重整</a:t>
              </a:r>
            </a:p>
          </p:txBody>
        </p:sp>
        <p:sp>
          <p:nvSpPr>
            <p:cNvPr id="100363" name="Rectangle 11"/>
            <p:cNvSpPr>
              <a:spLocks noChangeArrowheads="1"/>
            </p:cNvSpPr>
            <p:nvPr/>
          </p:nvSpPr>
          <p:spPr bwMode="auto">
            <a:xfrm>
              <a:off x="6895" y="1065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特殊需求</a:t>
              </a:r>
              <a:endParaRPr kumimoji="0" lang="zh-TW" altLang="en-US" sz="2000">
                <a:solidFill>
                  <a:srgbClr val="C00000"/>
                </a:solidFill>
                <a:latin typeface="Arial" pitchFamily="34" charset="0"/>
                <a:ea typeface="標楷體" pitchFamily="65" charset="-120"/>
              </a:endParaRPr>
            </a:p>
          </p:txBody>
        </p:sp>
        <p:sp>
          <p:nvSpPr>
            <p:cNvPr id="100364" name="Rectangle 12"/>
            <p:cNvSpPr>
              <a:spLocks noChangeArrowheads="1"/>
            </p:cNvSpPr>
            <p:nvPr/>
          </p:nvSpPr>
          <p:spPr bwMode="auto">
            <a:xfrm>
              <a:off x="6895" y="11452"/>
              <a:ext cx="1095" cy="480"/>
            </a:xfrm>
            <a:prstGeom prst="rect">
              <a:avLst/>
            </a:prstGeom>
            <a:solidFill>
              <a:srgbClr val="FFFFFF"/>
            </a:solidFill>
            <a:ln w="19050">
              <a:solidFill>
                <a:srgbClr val="000000"/>
              </a:solidFill>
              <a:miter lim="800000"/>
              <a:headEnd/>
              <a:tailEnd/>
            </a:ln>
          </p:spPr>
          <p:txBody>
            <a:bodyPr/>
            <a:lstStyle/>
            <a:p>
              <a:pPr algn="ctr"/>
              <a:r>
                <a:rPr kumimoji="0" lang="zh-TW" altLang="en-US" sz="2000">
                  <a:solidFill>
                    <a:srgbClr val="C00000"/>
                  </a:solidFill>
                  <a:latin typeface="Times New Roman" pitchFamily="18" charset="0"/>
                </a:rPr>
                <a:t>充實、濃縮</a:t>
              </a:r>
            </a:p>
          </p:txBody>
        </p:sp>
        <p:sp>
          <p:nvSpPr>
            <p:cNvPr id="100365" name="Rectangle 13"/>
            <p:cNvSpPr>
              <a:spLocks noChangeArrowheads="1"/>
            </p:cNvSpPr>
            <p:nvPr/>
          </p:nvSpPr>
          <p:spPr bwMode="auto">
            <a:xfrm>
              <a:off x="8774" y="6812"/>
              <a:ext cx="1095"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降低難度</a:t>
              </a:r>
              <a:endParaRPr kumimoji="0" lang="zh-TW" altLang="en-US" sz="2000">
                <a:solidFill>
                  <a:srgbClr val="D72D7A"/>
                </a:solidFill>
                <a:latin typeface="Arial" pitchFamily="34" charset="0"/>
                <a:ea typeface="標楷體" pitchFamily="65" charset="-120"/>
              </a:endParaRPr>
            </a:p>
          </p:txBody>
        </p:sp>
        <p:sp>
          <p:nvSpPr>
            <p:cNvPr id="100366" name="Rectangle 14"/>
            <p:cNvSpPr>
              <a:spLocks noChangeArrowheads="1"/>
            </p:cNvSpPr>
            <p:nvPr/>
          </p:nvSpPr>
          <p:spPr bwMode="auto">
            <a:xfrm>
              <a:off x="8774" y="7452"/>
              <a:ext cx="1095"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減少份量</a:t>
              </a:r>
              <a:endParaRPr kumimoji="0" lang="zh-TW" altLang="en-US" sz="2000">
                <a:solidFill>
                  <a:srgbClr val="D72D7A"/>
                </a:solidFill>
                <a:latin typeface="Arial" pitchFamily="34" charset="0"/>
                <a:ea typeface="標楷體" pitchFamily="65" charset="-120"/>
              </a:endParaRPr>
            </a:p>
          </p:txBody>
        </p:sp>
        <p:sp>
          <p:nvSpPr>
            <p:cNvPr id="100367" name="Rectangle 15"/>
            <p:cNvSpPr>
              <a:spLocks noChangeArrowheads="1"/>
            </p:cNvSpPr>
            <p:nvPr/>
          </p:nvSpPr>
          <p:spPr bwMode="auto">
            <a:xfrm>
              <a:off x="8774" y="8092"/>
              <a:ext cx="1098"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目標分解</a:t>
              </a:r>
              <a:endParaRPr kumimoji="0" lang="zh-TW" altLang="en-US" sz="2000">
                <a:solidFill>
                  <a:srgbClr val="D72D7A"/>
                </a:solidFill>
                <a:latin typeface="Arial" pitchFamily="34" charset="0"/>
                <a:ea typeface="標楷體" pitchFamily="65" charset="-120"/>
              </a:endParaRPr>
            </a:p>
          </p:txBody>
        </p:sp>
        <p:sp>
          <p:nvSpPr>
            <p:cNvPr id="100368" name="Rectangle 16"/>
            <p:cNvSpPr>
              <a:spLocks noChangeArrowheads="1"/>
            </p:cNvSpPr>
            <p:nvPr/>
          </p:nvSpPr>
          <p:spPr bwMode="auto">
            <a:xfrm>
              <a:off x="8774" y="8732"/>
              <a:ext cx="1098"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學習替代</a:t>
              </a:r>
              <a:endParaRPr kumimoji="0" lang="zh-TW" altLang="en-US" sz="2000">
                <a:solidFill>
                  <a:srgbClr val="D72D7A"/>
                </a:solidFill>
                <a:latin typeface="Arial" pitchFamily="34" charset="0"/>
                <a:ea typeface="標楷體" pitchFamily="65" charset="-120"/>
              </a:endParaRPr>
            </a:p>
          </p:txBody>
        </p:sp>
        <p:sp>
          <p:nvSpPr>
            <p:cNvPr id="100369" name="Rectangle 17"/>
            <p:cNvSpPr>
              <a:spLocks noChangeArrowheads="1"/>
            </p:cNvSpPr>
            <p:nvPr/>
          </p:nvSpPr>
          <p:spPr bwMode="auto">
            <a:xfrm>
              <a:off x="8304" y="9372"/>
              <a:ext cx="1565"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各領域基本知能</a:t>
              </a:r>
              <a:endParaRPr kumimoji="0" lang="zh-TW" altLang="en-US" sz="2000">
                <a:solidFill>
                  <a:srgbClr val="D72D7A"/>
                </a:solidFill>
                <a:latin typeface="Arial" pitchFamily="34" charset="0"/>
                <a:ea typeface="標楷體" pitchFamily="65" charset="-120"/>
              </a:endParaRPr>
            </a:p>
          </p:txBody>
        </p:sp>
        <p:sp>
          <p:nvSpPr>
            <p:cNvPr id="100370" name="Rectangle 18"/>
            <p:cNvSpPr>
              <a:spLocks noChangeArrowheads="1"/>
            </p:cNvSpPr>
            <p:nvPr/>
          </p:nvSpPr>
          <p:spPr bwMode="auto">
            <a:xfrm>
              <a:off x="8304" y="10012"/>
              <a:ext cx="1565"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功能性生活技能</a:t>
              </a:r>
              <a:endParaRPr kumimoji="0" lang="zh-TW" altLang="en-US" sz="2000">
                <a:solidFill>
                  <a:srgbClr val="D72D7A"/>
                </a:solidFill>
                <a:latin typeface="Arial" pitchFamily="34" charset="0"/>
                <a:ea typeface="標楷體" pitchFamily="65" charset="-120"/>
              </a:endParaRPr>
            </a:p>
          </p:txBody>
        </p:sp>
        <p:sp>
          <p:nvSpPr>
            <p:cNvPr id="100371" name="Rectangle 19"/>
            <p:cNvSpPr>
              <a:spLocks noChangeArrowheads="1"/>
            </p:cNvSpPr>
            <p:nvPr/>
          </p:nvSpPr>
          <p:spPr bwMode="auto">
            <a:xfrm>
              <a:off x="8147" y="10652"/>
              <a:ext cx="1722"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各障礙專門性訓練</a:t>
              </a:r>
              <a:endParaRPr kumimoji="0" lang="zh-TW" altLang="en-US" sz="2000">
                <a:solidFill>
                  <a:srgbClr val="D72D7A"/>
                </a:solidFill>
                <a:latin typeface="Arial" pitchFamily="34" charset="0"/>
                <a:ea typeface="標楷體" pitchFamily="65" charset="-120"/>
              </a:endParaRPr>
            </a:p>
          </p:txBody>
        </p:sp>
        <p:sp>
          <p:nvSpPr>
            <p:cNvPr id="100372" name="Rectangle 20"/>
            <p:cNvSpPr>
              <a:spLocks noChangeArrowheads="1"/>
            </p:cNvSpPr>
            <p:nvPr/>
          </p:nvSpPr>
          <p:spPr bwMode="auto">
            <a:xfrm>
              <a:off x="8774" y="11292"/>
              <a:ext cx="1096"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加深難度</a:t>
              </a:r>
              <a:endParaRPr kumimoji="0" lang="zh-TW" altLang="en-US" sz="2000">
                <a:solidFill>
                  <a:srgbClr val="D72D7A"/>
                </a:solidFill>
                <a:latin typeface="Arial" pitchFamily="34" charset="0"/>
                <a:ea typeface="標楷體" pitchFamily="65" charset="-120"/>
              </a:endParaRPr>
            </a:p>
          </p:txBody>
        </p:sp>
        <p:sp>
          <p:nvSpPr>
            <p:cNvPr id="100373" name="Rectangle 21"/>
            <p:cNvSpPr>
              <a:spLocks noChangeArrowheads="1"/>
            </p:cNvSpPr>
            <p:nvPr/>
          </p:nvSpPr>
          <p:spPr bwMode="auto">
            <a:xfrm>
              <a:off x="8774" y="11932"/>
              <a:ext cx="1096" cy="480"/>
            </a:xfrm>
            <a:prstGeom prst="rect">
              <a:avLst/>
            </a:prstGeom>
            <a:solidFill>
              <a:srgbClr val="FFFFFF"/>
            </a:solidFill>
            <a:ln w="19050">
              <a:solidFill>
                <a:srgbClr val="000000"/>
              </a:solidFill>
              <a:miter lim="800000"/>
              <a:headEnd/>
              <a:tailEnd/>
            </a:ln>
          </p:spPr>
          <p:txBody>
            <a:bodyPr/>
            <a:lstStyle/>
            <a:p>
              <a:r>
                <a:rPr kumimoji="0" lang="zh-TW" altLang="en-US" sz="2000">
                  <a:solidFill>
                    <a:srgbClr val="D72D7A"/>
                  </a:solidFill>
                  <a:latin typeface="Times New Roman" pitchFamily="18" charset="0"/>
                </a:rPr>
                <a:t>增加廣度</a:t>
              </a:r>
              <a:endParaRPr kumimoji="0" lang="zh-TW" altLang="en-US" sz="2000">
                <a:solidFill>
                  <a:srgbClr val="D72D7A"/>
                </a:solidFill>
                <a:latin typeface="Arial" pitchFamily="34" charset="0"/>
                <a:ea typeface="標楷體" pitchFamily="65" charset="-120"/>
              </a:endParaRPr>
            </a:p>
          </p:txBody>
        </p:sp>
        <p:sp>
          <p:nvSpPr>
            <p:cNvPr id="100374" name="Line 22"/>
            <p:cNvSpPr>
              <a:spLocks noChangeShapeType="1"/>
            </p:cNvSpPr>
            <p:nvPr/>
          </p:nvSpPr>
          <p:spPr bwMode="auto">
            <a:xfrm>
              <a:off x="6425" y="8572"/>
              <a:ext cx="47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75" name="Line 23"/>
            <p:cNvSpPr>
              <a:spLocks noChangeShapeType="1"/>
            </p:cNvSpPr>
            <p:nvPr/>
          </p:nvSpPr>
          <p:spPr bwMode="auto">
            <a:xfrm>
              <a:off x="6425" y="9532"/>
              <a:ext cx="47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76" name="Line 24"/>
            <p:cNvSpPr>
              <a:spLocks noChangeShapeType="1"/>
            </p:cNvSpPr>
            <p:nvPr/>
          </p:nvSpPr>
          <p:spPr bwMode="auto">
            <a:xfrm>
              <a:off x="6425" y="10172"/>
              <a:ext cx="47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77" name="Line 25"/>
            <p:cNvSpPr>
              <a:spLocks noChangeShapeType="1"/>
            </p:cNvSpPr>
            <p:nvPr/>
          </p:nvSpPr>
          <p:spPr bwMode="auto">
            <a:xfrm>
              <a:off x="6425" y="10812"/>
              <a:ext cx="47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78" name="Line 26"/>
            <p:cNvSpPr>
              <a:spLocks noChangeShapeType="1"/>
            </p:cNvSpPr>
            <p:nvPr/>
          </p:nvSpPr>
          <p:spPr bwMode="auto">
            <a:xfrm>
              <a:off x="6425" y="11612"/>
              <a:ext cx="471"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79" name="Line 27"/>
            <p:cNvSpPr>
              <a:spLocks noChangeShapeType="1"/>
            </p:cNvSpPr>
            <p:nvPr/>
          </p:nvSpPr>
          <p:spPr bwMode="auto">
            <a:xfrm>
              <a:off x="7991" y="11612"/>
              <a:ext cx="313"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0" name="Line 28"/>
            <p:cNvSpPr>
              <a:spLocks noChangeShapeType="1"/>
            </p:cNvSpPr>
            <p:nvPr/>
          </p:nvSpPr>
          <p:spPr bwMode="auto">
            <a:xfrm>
              <a:off x="8304" y="11452"/>
              <a:ext cx="1" cy="6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1" name="Line 29"/>
            <p:cNvSpPr>
              <a:spLocks noChangeShapeType="1"/>
            </p:cNvSpPr>
            <p:nvPr/>
          </p:nvSpPr>
          <p:spPr bwMode="auto">
            <a:xfrm>
              <a:off x="8304" y="11452"/>
              <a:ext cx="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2" name="Line 30"/>
            <p:cNvSpPr>
              <a:spLocks noChangeShapeType="1"/>
            </p:cNvSpPr>
            <p:nvPr/>
          </p:nvSpPr>
          <p:spPr bwMode="auto">
            <a:xfrm>
              <a:off x="8304" y="12092"/>
              <a:ext cx="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3" name="Line 31"/>
            <p:cNvSpPr>
              <a:spLocks noChangeShapeType="1"/>
            </p:cNvSpPr>
            <p:nvPr/>
          </p:nvSpPr>
          <p:spPr bwMode="auto">
            <a:xfrm>
              <a:off x="7991" y="10812"/>
              <a:ext cx="156"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4" name="Line 32"/>
            <p:cNvSpPr>
              <a:spLocks noChangeShapeType="1"/>
            </p:cNvSpPr>
            <p:nvPr/>
          </p:nvSpPr>
          <p:spPr bwMode="auto">
            <a:xfrm>
              <a:off x="7991" y="9532"/>
              <a:ext cx="3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5" name="Line 33"/>
            <p:cNvSpPr>
              <a:spLocks noChangeShapeType="1"/>
            </p:cNvSpPr>
            <p:nvPr/>
          </p:nvSpPr>
          <p:spPr bwMode="auto">
            <a:xfrm>
              <a:off x="7991" y="10172"/>
              <a:ext cx="3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6" name="Line 34"/>
            <p:cNvSpPr>
              <a:spLocks noChangeShapeType="1"/>
            </p:cNvSpPr>
            <p:nvPr/>
          </p:nvSpPr>
          <p:spPr bwMode="auto">
            <a:xfrm>
              <a:off x="7991" y="8572"/>
              <a:ext cx="3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7" name="Line 35"/>
            <p:cNvSpPr>
              <a:spLocks noChangeShapeType="1"/>
            </p:cNvSpPr>
            <p:nvPr/>
          </p:nvSpPr>
          <p:spPr bwMode="auto">
            <a:xfrm>
              <a:off x="8304" y="8252"/>
              <a:ext cx="0" cy="6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8" name="Line 36"/>
            <p:cNvSpPr>
              <a:spLocks noChangeShapeType="1"/>
            </p:cNvSpPr>
            <p:nvPr/>
          </p:nvSpPr>
          <p:spPr bwMode="auto">
            <a:xfrm>
              <a:off x="8304" y="8252"/>
              <a:ext cx="4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89" name="Line 37"/>
            <p:cNvSpPr>
              <a:spLocks noChangeShapeType="1"/>
            </p:cNvSpPr>
            <p:nvPr/>
          </p:nvSpPr>
          <p:spPr bwMode="auto">
            <a:xfrm>
              <a:off x="8304" y="8892"/>
              <a:ext cx="4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0" name="Line 38"/>
            <p:cNvSpPr>
              <a:spLocks noChangeShapeType="1"/>
            </p:cNvSpPr>
            <p:nvPr/>
          </p:nvSpPr>
          <p:spPr bwMode="auto">
            <a:xfrm>
              <a:off x="7991" y="7292"/>
              <a:ext cx="3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1" name="Line 39"/>
            <p:cNvSpPr>
              <a:spLocks noChangeShapeType="1"/>
            </p:cNvSpPr>
            <p:nvPr/>
          </p:nvSpPr>
          <p:spPr bwMode="auto">
            <a:xfrm>
              <a:off x="8304" y="6972"/>
              <a:ext cx="1" cy="6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2" name="Line 40"/>
            <p:cNvSpPr>
              <a:spLocks noChangeShapeType="1"/>
            </p:cNvSpPr>
            <p:nvPr/>
          </p:nvSpPr>
          <p:spPr bwMode="auto">
            <a:xfrm>
              <a:off x="8304" y="6972"/>
              <a:ext cx="4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3" name="Line 41"/>
            <p:cNvSpPr>
              <a:spLocks noChangeShapeType="1"/>
            </p:cNvSpPr>
            <p:nvPr/>
          </p:nvSpPr>
          <p:spPr bwMode="auto">
            <a:xfrm>
              <a:off x="8304" y="7612"/>
              <a:ext cx="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4" name="Line 42"/>
            <p:cNvSpPr>
              <a:spLocks noChangeShapeType="1"/>
            </p:cNvSpPr>
            <p:nvPr/>
          </p:nvSpPr>
          <p:spPr bwMode="auto">
            <a:xfrm>
              <a:off x="6582" y="7452"/>
              <a:ext cx="313"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5" name="Line 43"/>
            <p:cNvSpPr>
              <a:spLocks noChangeShapeType="1"/>
            </p:cNvSpPr>
            <p:nvPr/>
          </p:nvSpPr>
          <p:spPr bwMode="auto">
            <a:xfrm>
              <a:off x="6582" y="7452"/>
              <a:ext cx="0" cy="6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sp>
          <p:nvSpPr>
            <p:cNvPr id="100396" name="Line 44"/>
            <p:cNvSpPr>
              <a:spLocks noChangeShapeType="1"/>
            </p:cNvSpPr>
            <p:nvPr/>
          </p:nvSpPr>
          <p:spPr bwMode="auto">
            <a:xfrm flipH="1">
              <a:off x="6425" y="8092"/>
              <a:ext cx="15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TW" altLang="en-US">
                <a:solidFill>
                  <a:srgbClr val="23387D"/>
                </a:solidFill>
                <a:latin typeface="Arial" pitchFamily="34" charset="0"/>
              </a:endParaRPr>
            </a:p>
          </p:txBody>
        </p:sp>
      </p:grpSp>
      <p:sp>
        <p:nvSpPr>
          <p:cNvPr id="2" name="投影片編號版面配置區 1"/>
          <p:cNvSpPr>
            <a:spLocks noGrp="1"/>
          </p:cNvSpPr>
          <p:nvPr>
            <p:ph type="sldNum" sz="quarter" idx="12"/>
          </p:nvPr>
        </p:nvSpPr>
        <p:spPr/>
        <p:txBody>
          <a:bodyPr/>
          <a:lstStyle/>
          <a:p>
            <a:pPr>
              <a:defRPr/>
            </a:pPr>
            <a:fld id="{9093C777-28AB-41A2-8811-4ADD1CBC7261}" type="slidenum">
              <a:rPr lang="zh-TW" altLang="en-US" smtClean="0">
                <a:solidFill>
                  <a:srgbClr val="23387D"/>
                </a:solidFill>
              </a:rPr>
              <a:pPr>
                <a:defRPr/>
              </a:pPr>
              <a:t>86</a:t>
            </a:fld>
            <a:endParaRPr lang="en-US" altLang="zh-TW">
              <a:solidFill>
                <a:srgbClr val="23387D"/>
              </a:solidFill>
            </a:endParaRPr>
          </a:p>
        </p:txBody>
      </p:sp>
    </p:spTree>
    <p:extLst>
      <p:ext uri="{BB962C8B-B14F-4D97-AF65-F5344CB8AC3E}">
        <p14:creationId xmlns:p14="http://schemas.microsoft.com/office/powerpoint/2010/main" val="10500707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179512" y="319088"/>
            <a:ext cx="7920880" cy="563562"/>
          </a:xfrm>
        </p:spPr>
        <p:txBody>
          <a:bodyPr/>
          <a:lstStyle/>
          <a:p>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（三）調整課程能力指標（目標）及撰寫</a:t>
            </a:r>
            <a:r>
              <a:rPr lang="en-US" altLang="zh-TW"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endParaRPr lang="zh-TW" altLang="en-US" sz="2400" b="1" dirty="0" smtClean="0">
              <a:solidFill>
                <a:srgbClr val="FFC000"/>
              </a:solidFill>
              <a:latin typeface="標楷體" pitchFamily="65" charset="-120"/>
              <a:ea typeface="標楷體" pitchFamily="65" charset="-120"/>
            </a:endParaRPr>
          </a:p>
        </p:txBody>
      </p:sp>
      <p:sp>
        <p:nvSpPr>
          <p:cNvPr id="99331" name="Rectangle 3"/>
          <p:cNvSpPr>
            <a:spLocks noGrp="1" noChangeArrowheads="1"/>
          </p:cNvSpPr>
          <p:nvPr>
            <p:ph type="body" idx="1"/>
          </p:nvPr>
        </p:nvSpPr>
        <p:spPr/>
        <p:txBody>
          <a:bodyPr/>
          <a:lstStyle/>
          <a:p>
            <a:pPr eaLnBrk="1" hangingPunct="1">
              <a:lnSpc>
                <a:spcPct val="80000"/>
              </a:lnSpc>
              <a:buNone/>
            </a:pPr>
            <a:r>
              <a:rPr lang="zh-TW" altLang="en-US" sz="2400" b="1" dirty="0" smtClean="0">
                <a:solidFill>
                  <a:srgbClr val="A50021"/>
                </a:solidFill>
                <a:latin typeface="標楷體" pitchFamily="65" charset="-120"/>
                <a:ea typeface="標楷體" pitchFamily="65" charset="-120"/>
              </a:rPr>
              <a:t>            </a:t>
            </a:r>
            <a:r>
              <a:rPr lang="zh-TW" altLang="en-US" sz="2400" b="1" dirty="0" smtClean="0">
                <a:solidFill>
                  <a:srgbClr val="0000FF"/>
                </a:solidFill>
                <a:latin typeface="標楷體" pitchFamily="65" charset="-120"/>
                <a:ea typeface="標楷體" pitchFamily="65" charset="-120"/>
              </a:rPr>
              <a:t>調整後能力</a:t>
            </a:r>
            <a:r>
              <a:rPr lang="zh-TW" altLang="en-US" sz="2400" b="1" dirty="0">
                <a:solidFill>
                  <a:srgbClr val="0000FF"/>
                </a:solidFill>
                <a:latin typeface="標楷體" pitchFamily="65" charset="-120"/>
                <a:ea typeface="標楷體" pitchFamily="65" charset="-120"/>
              </a:rPr>
              <a:t>指標（目標）之</a:t>
            </a:r>
            <a:r>
              <a:rPr lang="zh-TW" altLang="en-US" sz="2400" b="1" dirty="0" smtClean="0">
                <a:solidFill>
                  <a:srgbClr val="0000FF"/>
                </a:solidFill>
                <a:latin typeface="標楷體" pitchFamily="65" charset="-120"/>
                <a:ea typeface="標楷體" pitchFamily="65" charset="-120"/>
              </a:rPr>
              <a:t>撰寫</a:t>
            </a:r>
          </a:p>
          <a:p>
            <a:pPr eaLnBrk="1" hangingPunct="1">
              <a:lnSpc>
                <a:spcPct val="80000"/>
              </a:lnSpc>
              <a:buFont typeface="Wingdings" pitchFamily="2" charset="2"/>
              <a:buNone/>
            </a:pPr>
            <a:endParaRPr lang="en-US" altLang="zh-TW" b="1" dirty="0" smtClean="0">
              <a:solidFill>
                <a:srgbClr val="A50021"/>
              </a:solidFill>
              <a:latin typeface="標楷體" pitchFamily="65" charset="-120"/>
              <a:ea typeface="標楷體" pitchFamily="65" charset="-120"/>
            </a:endParaRPr>
          </a:p>
          <a:p>
            <a:pPr eaLnBrk="1" hangingPunct="1">
              <a:lnSpc>
                <a:spcPct val="80000"/>
              </a:lnSpc>
              <a:buFont typeface="Wingdings" pitchFamily="2" charset="2"/>
              <a:buNone/>
            </a:pPr>
            <a:endParaRPr lang="en-US" altLang="zh-TW" sz="2400" dirty="0" smtClean="0">
              <a:solidFill>
                <a:srgbClr val="07270B"/>
              </a:solidFill>
              <a:latin typeface="標楷體" pitchFamily="65" charset="-120"/>
              <a:ea typeface="標楷體" pitchFamily="65" charset="-120"/>
            </a:endParaRPr>
          </a:p>
          <a:p>
            <a:pPr eaLnBrk="1" hangingPunct="1">
              <a:lnSpc>
                <a:spcPct val="80000"/>
              </a:lnSpc>
              <a:buFont typeface="Wingdings" pitchFamily="2" charset="2"/>
              <a:buNone/>
            </a:pPr>
            <a:r>
              <a:rPr lang="en-US" altLang="zh-TW" sz="2400" dirty="0" smtClean="0">
                <a:solidFill>
                  <a:srgbClr val="07270B"/>
                </a:solidFill>
                <a:latin typeface="標楷體" pitchFamily="65" charset="-120"/>
                <a:ea typeface="標楷體" pitchFamily="65" charset="-120"/>
              </a:rPr>
              <a:t>  </a:t>
            </a:r>
            <a:endParaRPr lang="zh-TW" altLang="en-US" dirty="0" smtClean="0"/>
          </a:p>
        </p:txBody>
      </p:sp>
      <p:graphicFrame>
        <p:nvGraphicFramePr>
          <p:cNvPr id="99534" name="Group 206"/>
          <p:cNvGraphicFramePr>
            <a:graphicFrameLocks noGrp="1"/>
          </p:cNvGraphicFramePr>
          <p:nvPr/>
        </p:nvGraphicFramePr>
        <p:xfrm>
          <a:off x="611188" y="1484313"/>
          <a:ext cx="7777162" cy="4824415"/>
        </p:xfrm>
        <a:graphic>
          <a:graphicData uri="http://schemas.openxmlformats.org/drawingml/2006/table">
            <a:tbl>
              <a:tblPr/>
              <a:tblGrid>
                <a:gridCol w="1020762"/>
                <a:gridCol w="6756400"/>
              </a:tblGrid>
              <a:tr h="346075">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rgbClr val="0000FF"/>
                          </a:solidFill>
                          <a:effectLst/>
                          <a:latin typeface="新細明體" pitchFamily="18" charset="-120"/>
                          <a:ea typeface="新細明體" pitchFamily="18" charset="-120"/>
                          <a:cs typeface="Times New Roman" pitchFamily="18" charset="0"/>
                        </a:rPr>
                        <a:t>調整策略</a:t>
                      </a:r>
                      <a:endParaRPr kumimoji="1" lang="zh-TW" altLang="en-US" sz="1600" b="0" i="0" u="none" strike="noStrike" cap="none" normalizeH="0" baseline="0" dirty="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調整策略撰寫用詞參考</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2488">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簡化</a:t>
                      </a:r>
                      <a:endPar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在</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口語</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提醒下</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                   </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在</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口語</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提示下</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在</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肢體</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協助下</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                   </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在</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教師</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引導下</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將原指標內容</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質</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與難度減少</a:t>
                      </a:r>
                      <a:endPar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06488">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減量</a:t>
                      </a:r>
                      <a:endPar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將原指標「國字」 或「英文字」量減少</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將原指標「數字」量減少</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將原指標「符號」 </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注音符號、度量衡符號、數學符號、單位、標點符號</a:t>
                      </a:r>
                    </a:p>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   等</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量減少</a:t>
                      </a:r>
                      <a:endPar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分解</a:t>
                      </a:r>
                      <a:endPar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將原指標分為兩個以上的能力指標，再於同階段或不同階段逐步學習</a:t>
                      </a:r>
                      <a:endPar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8488">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替代</a:t>
                      </a:r>
                      <a:endPar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使用不同學習策略如：「寫出」調整為「說出」</a:t>
                      </a:r>
                    </a:p>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其他如：拼讀、模仿</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仿寫</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、複述</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仿說</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、按壓、指出（認）</a:t>
                      </a:r>
                      <a:endPar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0563">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補救</a:t>
                      </a:r>
                      <a:endParaRPr kumimoji="1" lang="zh-TW" altLang="en-US" sz="18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能具備</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能力；能達成</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能力</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目標</a:t>
                      </a:r>
                      <a:r>
                        <a:rPr kumimoji="1" lang="en-US" altLang="zh-TW"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cs typeface="Times New Roman" pitchFamily="18" charset="0"/>
                        </a:rPr>
                        <a:t>其他如：加強、強化、補足、提升、恢復、提高、擴充、增加、建立</a:t>
                      </a:r>
                      <a:endParaRPr kumimoji="1" lang="zh-TW" altLang="en-US" sz="1600" b="0" i="0" u="none" strike="noStrike" cap="none" normalizeH="0" baseline="0" smtClean="0">
                        <a:ln>
                          <a:noFill/>
                        </a:ln>
                        <a:solidFill>
                          <a:srgbClr val="CC0000"/>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2488">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smtClean="0">
                          <a:ln>
                            <a:noFill/>
                          </a:ln>
                          <a:solidFill>
                            <a:srgbClr val="0000FF"/>
                          </a:solidFill>
                          <a:effectLst/>
                          <a:latin typeface="新細明體" pitchFamily="18" charset="-120"/>
                          <a:ea typeface="新細明體" pitchFamily="18" charset="-120"/>
                          <a:cs typeface="Times New Roman" pitchFamily="18" charset="0"/>
                        </a:rPr>
                        <a:t>實用重整</a:t>
                      </a:r>
                      <a:endParaRPr kumimoji="1" lang="zh-TW" altLang="en-US" sz="1600" b="0" i="0" u="none" strike="noStrike" cap="none" normalizeH="0" baseline="0" smtClean="0">
                        <a:ln>
                          <a:noFill/>
                        </a:ln>
                        <a:solidFill>
                          <a:srgbClr val="0000FF"/>
                        </a:solidFill>
                        <a:effectLst/>
                        <a:latin typeface="新細明體" pitchFamily="18" charset="-120"/>
                        <a:ea typeface="新細明體" pitchFamily="18"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實用</a:t>
                      </a:r>
                      <a:r>
                        <a:rPr kumimoji="1" lang="zh-TW" altLang="en-US" sz="1600" b="0" i="0" u="none" strike="noStrike" cap="none" normalizeH="0" baseline="0" dirty="0" smtClean="0">
                          <a:ln>
                            <a:noFill/>
                          </a:ln>
                          <a:solidFill>
                            <a:srgbClr val="CC0000"/>
                          </a:solidFill>
                          <a:effectLst/>
                          <a:latin typeface="新細明體" pitchFamily="18" charset="-120"/>
                          <a:ea typeface="標楷體" pitchFamily="65" charset="-120"/>
                          <a:cs typeface="Times New Roman" pitchFamily="18" charset="0"/>
                        </a:rPr>
                        <a:t>：</a:t>
                      </a: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將指標重新詮釋或轉化為食、衣、住、行、育、樂等相關生活經</a:t>
                      </a:r>
                    </a:p>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               驗內容；其他如：應用</a:t>
                      </a:r>
                      <a:r>
                        <a:rPr kumimoji="1" lang="en-US" altLang="zh-TW"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日常生活；養成</a:t>
                      </a:r>
                      <a:r>
                        <a:rPr kumimoji="1" lang="en-US" altLang="zh-TW"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a:t>
                      </a: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習慣</a:t>
                      </a:r>
                    </a:p>
                    <a:p>
                      <a:pPr marL="0" marR="0" lvl="0" indent="0" algn="l" defTabSz="914400" rtl="0" eaLnBrk="0" fontAlgn="base" latinLnBrk="0" hangingPunct="0">
                        <a:lnSpc>
                          <a:spcPct val="100000"/>
                        </a:lnSpc>
                        <a:spcBef>
                          <a:spcPct val="0"/>
                        </a:spcBef>
                        <a:spcAft>
                          <a:spcPct val="0"/>
                        </a:spcAft>
                        <a:buClrTx/>
                        <a:buSzTx/>
                        <a:buFontTx/>
                        <a:buNone/>
                        <a:tabLst/>
                      </a:pPr>
                      <a:r>
                        <a:rPr kumimoji="1" lang="en-US" altLang="zh-TW"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2.</a:t>
                      </a:r>
                      <a:r>
                        <a:rPr kumimoji="1" lang="zh-TW" altLang="en-US"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rPr>
                        <a:t>重整：多指兩項以上指標轉化為功能實用性指標</a:t>
                      </a:r>
                      <a:endParaRPr kumimoji="1" lang="zh-TW" altLang="zh-TW" sz="1600" b="0" i="0" u="none" strike="noStrike" cap="none" normalizeH="0" baseline="0" dirty="0" smtClean="0">
                        <a:ln>
                          <a:noFill/>
                        </a:ln>
                        <a:solidFill>
                          <a:srgbClr val="CC0000"/>
                        </a:solidFill>
                        <a:effectLst/>
                        <a:latin typeface="新細明體" pitchFamily="18" charset="-120"/>
                        <a:ea typeface="新細明體" pitchFamily="18" charset="-12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投影片編號版面配置區 1"/>
          <p:cNvSpPr>
            <a:spLocks noGrp="1"/>
          </p:cNvSpPr>
          <p:nvPr>
            <p:ph type="sldNum" sz="quarter" idx="12"/>
          </p:nvPr>
        </p:nvSpPr>
        <p:spPr/>
        <p:txBody>
          <a:bodyPr/>
          <a:lstStyle/>
          <a:p>
            <a:pPr>
              <a:defRPr/>
            </a:pPr>
            <a:fld id="{9093C777-28AB-41A2-8811-4ADD1CBC7261}" type="slidenum">
              <a:rPr lang="zh-TW" altLang="en-US" smtClean="0">
                <a:solidFill>
                  <a:srgbClr val="23387D"/>
                </a:solidFill>
              </a:rPr>
              <a:pPr>
                <a:defRPr/>
              </a:pPr>
              <a:t>87</a:t>
            </a:fld>
            <a:endParaRPr lang="en-US" altLang="zh-TW">
              <a:solidFill>
                <a:srgbClr val="23387D"/>
              </a:solidFill>
            </a:endParaRPr>
          </a:p>
        </p:txBody>
      </p:sp>
    </p:spTree>
    <p:extLst>
      <p:ext uri="{BB962C8B-B14F-4D97-AF65-F5344CB8AC3E}">
        <p14:creationId xmlns:p14="http://schemas.microsoft.com/office/powerpoint/2010/main" val="13714741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31"/>
          <p:cNvSpPr>
            <a:spLocks noGrp="1" noChangeArrowheads="1"/>
          </p:cNvSpPr>
          <p:nvPr>
            <p:ph type="title" idx="4294967295"/>
          </p:nvPr>
        </p:nvSpPr>
        <p:spPr/>
        <p:txBody>
          <a:bodyPr/>
          <a:lstStyle/>
          <a:p>
            <a:pPr eaLnBrk="1" hangingPunct="1"/>
            <a:r>
              <a:rPr lang="zh-TW" altLang="en-US" sz="2800" smtClean="0">
                <a:solidFill>
                  <a:srgbClr val="FFFF00"/>
                </a:solidFill>
                <a:latin typeface="標楷體" pitchFamily="65" charset="-120"/>
                <a:ea typeface="標楷體" pitchFamily="65" charset="-120"/>
              </a:rPr>
              <a:t>語文學習領域能力指標調整示例</a:t>
            </a:r>
          </a:p>
        </p:txBody>
      </p:sp>
      <p:graphicFrame>
        <p:nvGraphicFramePr>
          <p:cNvPr id="103441" name="Group 17"/>
          <p:cNvGraphicFramePr>
            <a:graphicFrameLocks noGrp="1"/>
          </p:cNvGraphicFramePr>
          <p:nvPr>
            <p:ph idx="4294967295"/>
          </p:nvPr>
        </p:nvGraphicFramePr>
        <p:xfrm>
          <a:off x="323850" y="1076325"/>
          <a:ext cx="8569325" cy="5248275"/>
        </p:xfrm>
        <a:graphic>
          <a:graphicData uri="http://schemas.openxmlformats.org/drawingml/2006/table">
            <a:tbl>
              <a:tblPr/>
              <a:tblGrid>
                <a:gridCol w="3360738"/>
                <a:gridCol w="5208587"/>
              </a:tblGrid>
              <a:tr h="657225">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rPr>
                        <a:t>九年一貫課程能力指標</a:t>
                      </a:r>
                      <a:endParaRPr kumimoji="1" lang="zh-TW" altLang="en-US" sz="2000" b="0"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rPr>
                        <a:t>經檢核結果，選擇調整策略，進行指標調整</a:t>
                      </a:r>
                      <a:endParaRPr kumimoji="1" lang="zh-TW" altLang="en-US" sz="2000" b="0"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91050">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4-3-1</a:t>
                      </a:r>
                      <a:r>
                        <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能認識常用國字</a:t>
                      </a: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2,200-2,700</a:t>
                      </a:r>
                      <a:r>
                        <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字。</a:t>
                      </a:r>
                      <a:endPar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4-3-1-1</a:t>
                      </a:r>
                      <a:r>
                        <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能利用簡易的六書原則，輔助認字，理解字義。</a:t>
                      </a:r>
                      <a:endPar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4-3-1-2</a:t>
                      </a:r>
                      <a:r>
                        <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能利用生字造詞。</a:t>
                      </a:r>
                      <a:endPar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4-3-1-3</a:t>
                      </a:r>
                      <a:r>
                        <a:rPr kumimoji="1" lang="zh-TW" altLang="en-US"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能利用新詞造句。</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07270B"/>
                          </a:solidFill>
                          <a:effectLst/>
                          <a:latin typeface="標楷體" pitchFamily="65" charset="-120"/>
                          <a:ea typeface="標楷體" pitchFamily="65" charset="-120"/>
                          <a:cs typeface="新細明體" pitchFamily="18" charset="-120"/>
                        </a:rPr>
                        <a:t>------------------------</a:t>
                      </a:r>
                      <a:endParaRPr kumimoji="1" lang="en-US" altLang="zh-TW" sz="2000" b="0" i="0" u="none" strike="noStrike" cap="none" normalizeH="0" baseline="0" smtClean="0">
                        <a:ln>
                          <a:noFill/>
                        </a:ln>
                        <a:solidFill>
                          <a:srgbClr val="07270B"/>
                        </a:solidFill>
                        <a:effectLst/>
                        <a:latin typeface="標楷體" pitchFamily="65" charset="-120"/>
                        <a:ea typeface="標楷體" pitchFamily="65" charset="-12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4-3-1-1</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能認識常用國字</a:t>
                      </a: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1,000-1,500</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字。</a:t>
                      </a:r>
                      <a:endPar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4-3-1-2</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能透過部件識字教學法，瞭解簡單造字原理，協助識字。</a:t>
                      </a:r>
                      <a:endPar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4-3-1-4</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能利用生字造生活常用詞彙。</a:t>
                      </a:r>
                      <a:endPar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4-3-1-5</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能認識生活常用介詞並運用，例如：自從、由於、關於等。</a:t>
                      </a:r>
                      <a:endPar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4-3-1-6</a:t>
                      </a:r>
                      <a:r>
                        <a:rPr kumimoji="1" lang="zh-TW" altLang="en-US"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rPr>
                        <a:t>能利用新詞做照樣造句練習。</a:t>
                      </a:r>
                      <a:endParaRPr kumimoji="1" lang="en-US" altLang="zh-TW" sz="2000" b="0" i="0" u="none" strike="noStrike" cap="none" normalizeH="0" baseline="0" smtClean="0">
                        <a:ln>
                          <a:noFill/>
                        </a:ln>
                        <a:solidFill>
                          <a:srgbClr val="FB1705"/>
                        </a:solidFill>
                        <a:effectLst/>
                        <a:latin typeface="標楷體" pitchFamily="65" charset="-120"/>
                        <a:ea typeface="標楷體" pitchFamily="65" charset="-120"/>
                        <a:cs typeface="新細明體" pitchFamily="18"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備註：</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1.</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每一調整後能力指標需依學生能力及學</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    習現況，預估本學年學期學習時間，如</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    ：三週以內、三個月或整學期等。</a:t>
                      </a:r>
                      <a:endParaRPr kumimoji="1" lang="en-US" altLang="zh-TW" sz="2000" b="1" i="0" u="none" strike="noStrike" cap="none" normalizeH="0" baseline="0" smtClean="0">
                        <a:ln>
                          <a:noFill/>
                        </a:ln>
                        <a:solidFill>
                          <a:srgbClr val="0404CC"/>
                        </a:solidFill>
                        <a:effectLst/>
                        <a:latin typeface="標楷體" pitchFamily="65" charset="-120"/>
                        <a:ea typeface="標楷體" pitchFamily="65"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2.</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再綜合據以轉化撰寫</a:t>
                      </a: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IEP</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長、短期目標。</a:t>
                      </a:r>
                      <a:endParaRPr kumimoji="1" lang="en-US" altLang="zh-TW" sz="2000" b="1" i="0" u="none" strike="noStrike" cap="none" normalizeH="0" baseline="0" smtClean="0">
                        <a:ln>
                          <a:noFill/>
                        </a:ln>
                        <a:solidFill>
                          <a:srgbClr val="0404CC"/>
                        </a:solidFill>
                        <a:effectLst/>
                        <a:latin typeface="標楷體" pitchFamily="65" charset="-120"/>
                        <a:ea typeface="標楷體" pitchFamily="65"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3.</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不宜直接以能力指標做長、短期目標。</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投影片編號版面配置區 1"/>
          <p:cNvSpPr>
            <a:spLocks noGrp="1"/>
          </p:cNvSpPr>
          <p:nvPr>
            <p:ph type="sldNum" sz="quarter" idx="12"/>
          </p:nvPr>
        </p:nvSpPr>
        <p:spPr/>
        <p:txBody>
          <a:bodyPr/>
          <a:lstStyle/>
          <a:p>
            <a:pPr>
              <a:defRPr/>
            </a:pPr>
            <a:fld id="{2BA9D83C-24D2-43FF-BEDE-AAA85ACBEE80}" type="slidenum">
              <a:rPr lang="zh-TW" altLang="en-US" smtClean="0">
                <a:solidFill>
                  <a:srgbClr val="23387D"/>
                </a:solidFill>
              </a:rPr>
              <a:pPr>
                <a:defRPr/>
              </a:pPr>
              <a:t>88</a:t>
            </a:fld>
            <a:endParaRPr lang="en-US" altLang="zh-TW">
              <a:solidFill>
                <a:srgbClr val="23387D"/>
              </a:solidFill>
            </a:endParaRPr>
          </a:p>
        </p:txBody>
      </p:sp>
    </p:spTree>
    <p:extLst>
      <p:ext uri="{BB962C8B-B14F-4D97-AF65-F5344CB8AC3E}">
        <p14:creationId xmlns:p14="http://schemas.microsoft.com/office/powerpoint/2010/main" val="287727034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43"/>
          <p:cNvSpPr>
            <a:spLocks noGrp="1" noChangeArrowheads="1"/>
          </p:cNvSpPr>
          <p:nvPr>
            <p:ph type="title" idx="4294967295"/>
          </p:nvPr>
        </p:nvSpPr>
        <p:spPr/>
        <p:txBody>
          <a:bodyPr/>
          <a:lstStyle/>
          <a:p>
            <a:pPr eaLnBrk="1" hangingPunct="1"/>
            <a:r>
              <a:rPr lang="zh-TW" altLang="en-US" sz="2800" smtClean="0">
                <a:solidFill>
                  <a:srgbClr val="FFFF00"/>
                </a:solidFill>
                <a:latin typeface="標楷體" pitchFamily="65" charset="-120"/>
                <a:ea typeface="標楷體" pitchFamily="65" charset="-120"/>
              </a:rPr>
              <a:t>數學學習領域能力指標調整示例</a:t>
            </a:r>
          </a:p>
        </p:txBody>
      </p:sp>
      <p:graphicFrame>
        <p:nvGraphicFramePr>
          <p:cNvPr id="104465" name="Group 17"/>
          <p:cNvGraphicFramePr>
            <a:graphicFrameLocks noGrp="1"/>
          </p:cNvGraphicFramePr>
          <p:nvPr>
            <p:ph idx="4294967295"/>
          </p:nvPr>
        </p:nvGraphicFramePr>
        <p:xfrm>
          <a:off x="457200" y="1076325"/>
          <a:ext cx="8229600" cy="5367661"/>
        </p:xfrm>
        <a:graphic>
          <a:graphicData uri="http://schemas.openxmlformats.org/drawingml/2006/table">
            <a:tbl>
              <a:tblPr/>
              <a:tblGrid>
                <a:gridCol w="2087563"/>
                <a:gridCol w="6142037"/>
              </a:tblGrid>
              <a:tr h="520700">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800" b="1" i="0" u="none" strike="noStrike" cap="none" normalizeH="0" baseline="0" smtClean="0">
                          <a:ln>
                            <a:noFill/>
                          </a:ln>
                          <a:solidFill>
                            <a:srgbClr val="A81F08"/>
                          </a:solidFill>
                          <a:effectLst/>
                          <a:latin typeface="標楷體" pitchFamily="65" charset="-120"/>
                          <a:ea typeface="標楷體" pitchFamily="65" charset="-120"/>
                          <a:cs typeface="Times New Roman" pitchFamily="18" charset="0"/>
                        </a:rPr>
                        <a:t>九年一貫能力指標</a:t>
                      </a: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TW" altLang="en-US" sz="1800" b="1"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rPr>
                        <a:t>經檢核結果，選擇調整策略，進行指標調整</a:t>
                      </a:r>
                      <a:endParaRPr kumimoji="1" lang="zh-TW" altLang="en-US" sz="1800" b="0" i="0" u="none" strike="noStrike" cap="none" normalizeH="0" baseline="0" smtClean="0">
                        <a:ln>
                          <a:noFill/>
                        </a:ln>
                        <a:solidFill>
                          <a:srgbClr val="A81F08"/>
                        </a:solidFill>
                        <a:effectLst/>
                        <a:latin typeface="標楷體" pitchFamily="65" charset="-120"/>
                        <a:ea typeface="標楷體" pitchFamily="65" charset="-120"/>
                        <a:cs typeface="新細明體" pitchFamily="18" charset="-12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11363">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N-1-01</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能說、讀、聽、寫</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1000</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以內的數，比較其大小，並做位值單位的換算。</a:t>
                      </a: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-01-01</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會唱數</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到</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-01-02</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能點數</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的數量。</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-01-03</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能點數</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2~5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的數量。</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-01-04</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能進行</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數字與讀音的配對。</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以畫圈等半具體圖像、具體圖卡或實物記錄</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以內的數量。</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Times New Roman" pitchFamily="18" charset="0"/>
                        </a:rPr>
                        <a:t>-n</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-01-06</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能進行</a:t>
                      </a:r>
                      <a:r>
                        <a:rPr kumimoji="1" lang="en-US" altLang="zh-TW"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1~5</a:t>
                      </a:r>
                      <a:r>
                        <a:rPr kumimoji="1" lang="zh-TW" altLang="en-US" sz="1800" b="0" i="0" u="none" strike="noStrike" cap="none" normalizeH="0" baseline="0" smtClean="0">
                          <a:ln>
                            <a:noFill/>
                          </a:ln>
                          <a:solidFill>
                            <a:srgbClr val="07270B"/>
                          </a:solidFill>
                          <a:effectLst/>
                          <a:latin typeface="標楷體" pitchFamily="65" charset="-120"/>
                          <a:ea typeface="標楷體" pitchFamily="65" charset="-120"/>
                          <a:cs typeface="Arial" pitchFamily="34" charset="0"/>
                        </a:rPr>
                        <a:t>數字與數量的配對。</a:t>
                      </a:r>
                      <a:endParaRPr kumimoji="1" lang="zh-TW" altLang="en-US" sz="1800" b="0" i="0" u="none" strike="noStrike" cap="none" normalizeH="0" baseline="0" smtClean="0">
                        <a:ln>
                          <a:noFill/>
                        </a:ln>
                        <a:solidFill>
                          <a:srgbClr val="07270B"/>
                        </a:solidFill>
                        <a:effectLst/>
                        <a:latin typeface="標楷體" pitchFamily="65" charset="-120"/>
                        <a:ea typeface="標楷體" pitchFamily="65" charset="-12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35275">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N-1-02</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能理解加法、</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rPr>
                        <a:t>減法</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的意義，解決生活中的問題。</a:t>
                      </a:r>
                      <a:endPar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A-1-01</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能在具體情境中，</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rPr>
                        <a:t>認</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識等號</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rPr>
                        <a:t>兩邊數量一樣多的意義</a:t>
                      </a:r>
                      <a:r>
                        <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Arial" pitchFamily="34" charset="0"/>
                        </a:rPr>
                        <a:t>與＜、＝、＞的遞移律。</a:t>
                      </a:r>
                      <a:endParaRPr kumimoji="1" lang="zh-TW" altLang="en-US" sz="1800" b="0" i="0" u="none" strike="noStrike" cap="none" normalizeH="0" baseline="0" smtClean="0">
                        <a:ln>
                          <a:noFill/>
                        </a:ln>
                        <a:solidFill>
                          <a:srgbClr val="FB1705"/>
                        </a:solidFill>
                        <a:effectLst/>
                        <a:latin typeface="標楷體" pitchFamily="65" charset="-120"/>
                        <a:ea typeface="標楷體" pitchFamily="65" charset="-12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marL="742950" indent="-285750"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marL="1143000" indent="-228600" eaLnBrk="0" hangingPunct="0">
                        <a:spcBef>
                          <a:spcPct val="20000"/>
                        </a:spcBef>
                        <a:buClr>
                          <a:schemeClr val="tx1"/>
                        </a:buClr>
                        <a:defRPr kumimoji="1" sz="2000">
                          <a:solidFill>
                            <a:schemeClr val="tx1"/>
                          </a:solidFill>
                          <a:latin typeface="Arial" pitchFamily="34" charset="0"/>
                          <a:ea typeface="新細明體" pitchFamily="18" charset="-120"/>
                        </a:defRPr>
                      </a:lvl3pPr>
                      <a:lvl4pPr marL="1600200" indent="-228600" eaLnBrk="0" hangingPunct="0">
                        <a:spcBef>
                          <a:spcPct val="20000"/>
                        </a:spcBef>
                        <a:defRPr kumimoji="1">
                          <a:solidFill>
                            <a:schemeClr val="tx1"/>
                          </a:solidFill>
                          <a:latin typeface="Arial" pitchFamily="34" charset="0"/>
                          <a:ea typeface="新細明體" pitchFamily="18" charset="-120"/>
                        </a:defRPr>
                      </a:lvl4pPr>
                      <a:lvl5pPr marL="2057400" indent="-228600" eaLnBrk="0" hangingPunct="0">
                        <a:spcBef>
                          <a:spcPct val="20000"/>
                        </a:spcBef>
                        <a:defRPr kumimoji="1">
                          <a:solidFill>
                            <a:schemeClr val="tx1"/>
                          </a:solidFill>
                          <a:latin typeface="Arial" pitchFamily="34" charset="0"/>
                          <a:ea typeface="新細明體" pitchFamily="18" charset="-120"/>
                        </a:defRPr>
                      </a:lvl5pPr>
                      <a:lvl6pPr marL="2514600" indent="-228600" eaLnBrk="0" fontAlgn="base" hangingPunct="0">
                        <a:spcBef>
                          <a:spcPct val="2000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2000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2000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1" lang="en-US" altLang="zh-TW" sz="2000" b="1" i="0" u="none" strike="noStrike" cap="none" normalizeH="0" baseline="0" smtClean="0">
                        <a:ln>
                          <a:noFill/>
                        </a:ln>
                        <a:solidFill>
                          <a:srgbClr val="0404CC"/>
                        </a:solidFill>
                        <a:effectLst/>
                        <a:latin typeface="標楷體" pitchFamily="65" charset="-120"/>
                        <a:ea typeface="標楷體" pitchFamily="65"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備註：</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1.</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每一調整後能力指標需依學生能力及學</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    習現況，預估本學年學期學習時間，如</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    ：三週以內、三個月或整學期等。</a:t>
                      </a:r>
                      <a:endParaRPr kumimoji="1" lang="en-US" altLang="zh-TW" sz="2000" b="1" i="0" u="none" strike="noStrike" cap="none" normalizeH="0" baseline="0" smtClean="0">
                        <a:ln>
                          <a:noFill/>
                        </a:ln>
                        <a:solidFill>
                          <a:srgbClr val="0404CC"/>
                        </a:solidFill>
                        <a:effectLst/>
                        <a:latin typeface="標楷體" pitchFamily="65" charset="-120"/>
                        <a:ea typeface="標楷體" pitchFamily="65"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2.</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再綜合據以轉化撰寫</a:t>
                      </a: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IEP</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長、短期目標。</a:t>
                      </a:r>
                      <a:endParaRPr kumimoji="1" lang="en-US" altLang="zh-TW" sz="2000" b="1" i="0" u="none" strike="noStrike" cap="none" normalizeH="0" baseline="0" smtClean="0">
                        <a:ln>
                          <a:noFill/>
                        </a:ln>
                        <a:solidFill>
                          <a:srgbClr val="0404CC"/>
                        </a:solidFill>
                        <a:effectLst/>
                        <a:latin typeface="標楷體" pitchFamily="65" charset="-120"/>
                        <a:ea typeface="標楷體" pitchFamily="65" charset="-12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1" lang="en-US" altLang="zh-TW" sz="2000" b="1" i="0" u="none" strike="noStrike" cap="none" normalizeH="0" baseline="0" smtClean="0">
                          <a:ln>
                            <a:noFill/>
                          </a:ln>
                          <a:solidFill>
                            <a:srgbClr val="0404CC"/>
                          </a:solidFill>
                          <a:effectLst/>
                          <a:latin typeface="標楷體" pitchFamily="65" charset="-120"/>
                          <a:ea typeface="標楷體" pitchFamily="65" charset="-120"/>
                        </a:rPr>
                        <a:t>  3.</a:t>
                      </a:r>
                      <a:r>
                        <a:rPr kumimoji="1" lang="zh-TW" altLang="en-US" sz="2000" b="1" i="0" u="none" strike="noStrike" cap="none" normalizeH="0" baseline="0" smtClean="0">
                          <a:ln>
                            <a:noFill/>
                          </a:ln>
                          <a:solidFill>
                            <a:srgbClr val="0404CC"/>
                          </a:solidFill>
                          <a:effectLst/>
                          <a:latin typeface="標楷體" pitchFamily="65" charset="-120"/>
                          <a:ea typeface="標楷體" pitchFamily="65" charset="-120"/>
                        </a:rPr>
                        <a:t>不宜直接以能力指標做長、短期目標。</a:t>
                      </a: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1" lang="zh-TW" altLang="en-US" sz="1800" b="0" i="0" u="none" strike="noStrike" cap="none" normalizeH="0" baseline="0" smtClean="0">
                        <a:ln>
                          <a:noFill/>
                        </a:ln>
                        <a:solidFill>
                          <a:srgbClr val="FB1705"/>
                        </a:solidFill>
                        <a:effectLst/>
                        <a:latin typeface="標楷體" pitchFamily="65" charset="-120"/>
                        <a:ea typeface="標楷體" pitchFamily="65" charset="-120"/>
                        <a:cs typeface="Times New Roman" pitchFamily="18"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投影片編號版面配置區 1"/>
          <p:cNvSpPr>
            <a:spLocks noGrp="1"/>
          </p:cNvSpPr>
          <p:nvPr>
            <p:ph type="sldNum" sz="quarter" idx="12"/>
          </p:nvPr>
        </p:nvSpPr>
        <p:spPr/>
        <p:txBody>
          <a:bodyPr/>
          <a:lstStyle/>
          <a:p>
            <a:pPr>
              <a:defRPr/>
            </a:pPr>
            <a:fld id="{2BA9D83C-24D2-43FF-BEDE-AAA85ACBEE80}" type="slidenum">
              <a:rPr lang="zh-TW" altLang="en-US" smtClean="0">
                <a:solidFill>
                  <a:srgbClr val="23387D"/>
                </a:solidFill>
              </a:rPr>
              <a:pPr>
                <a:defRPr/>
              </a:pPr>
              <a:t>89</a:t>
            </a:fld>
            <a:endParaRPr lang="en-US" altLang="zh-TW">
              <a:solidFill>
                <a:srgbClr val="23387D"/>
              </a:solidFill>
            </a:endParaRPr>
          </a:p>
        </p:txBody>
      </p:sp>
    </p:spTree>
    <p:extLst>
      <p:ext uri="{BB962C8B-B14F-4D97-AF65-F5344CB8AC3E}">
        <p14:creationId xmlns:p14="http://schemas.microsoft.com/office/powerpoint/2010/main" val="3630883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683568" y="1196752"/>
            <a:ext cx="7772400" cy="4572000"/>
          </a:xfrm>
          <a:solidFill>
            <a:srgbClr val="F2FDAD"/>
          </a:solidFill>
          <a:ln>
            <a:solidFill>
              <a:schemeClr val="accent6">
                <a:lumMod val="50000"/>
              </a:schemeClr>
            </a:solidFill>
          </a:ln>
        </p:spPr>
        <p:txBody>
          <a:bodyPr/>
          <a:lstStyle/>
          <a:p>
            <a:pPr marL="82550" indent="0">
              <a:lnSpc>
                <a:spcPct val="150000"/>
              </a:lnSpc>
              <a:buNone/>
            </a:pPr>
            <a:r>
              <a:rPr lang="zh-TW" altLang="en-US" b="1" dirty="0" smtClean="0">
                <a:solidFill>
                  <a:srgbClr val="0000FF"/>
                </a:solidFill>
                <a:effectLst>
                  <a:outerShdw blurRad="38100" dist="38100" dir="2700000" algn="tl">
                    <a:srgbClr val="000000">
                      <a:alpha val="43137"/>
                    </a:srgbClr>
                  </a:outerShdw>
                </a:effectLst>
              </a:rPr>
              <a:t> </a:t>
            </a:r>
            <a:r>
              <a:rPr lang="en-US" altLang="zh-TW" sz="2000" b="1" dirty="0" smtClean="0">
                <a:solidFill>
                  <a:srgbClr val="FF00FF"/>
                </a:solidFill>
                <a:effectLst>
                  <a:outerShdw blurRad="38100" dist="38100" dir="2700000" algn="tl">
                    <a:srgbClr val="000000">
                      <a:alpha val="43137"/>
                    </a:srgbClr>
                  </a:outerShdw>
                </a:effectLst>
                <a:latin typeface="+mn-ea"/>
              </a:rPr>
              <a:t>2</a:t>
            </a:r>
            <a:r>
              <a:rPr lang="zh-TW" altLang="en-US" sz="2000" b="1" dirty="0" smtClean="0">
                <a:solidFill>
                  <a:srgbClr val="FF00FF"/>
                </a:solidFill>
                <a:effectLst>
                  <a:outerShdw blurRad="38100" dist="38100" dir="2700000" algn="tl">
                    <a:srgbClr val="000000">
                      <a:alpha val="43137"/>
                    </a:srgbClr>
                  </a:outerShdw>
                </a:effectLst>
                <a:latin typeface="+mn-ea"/>
              </a:rPr>
              <a:t>、</a:t>
            </a:r>
            <a:r>
              <a:rPr lang="zh-TW" altLang="en-US" sz="2000" b="1" dirty="0">
                <a:solidFill>
                  <a:srgbClr val="FF00FF"/>
                </a:solidFill>
                <a:latin typeface="+mn-ea"/>
              </a:rPr>
              <a:t>特教法</a:t>
            </a:r>
            <a:r>
              <a:rPr lang="zh-TW" altLang="en-US" sz="2000" b="1" dirty="0" smtClean="0">
                <a:solidFill>
                  <a:srgbClr val="FF00FF"/>
                </a:solidFill>
                <a:latin typeface="+mn-ea"/>
              </a:rPr>
              <a:t>第 </a:t>
            </a:r>
            <a:r>
              <a:rPr lang="en-US" altLang="zh-TW" sz="2000" b="1" dirty="0" smtClean="0">
                <a:solidFill>
                  <a:srgbClr val="FF00FF"/>
                </a:solidFill>
                <a:latin typeface="+mn-ea"/>
              </a:rPr>
              <a:t>46</a:t>
            </a:r>
            <a:r>
              <a:rPr lang="zh-TW" altLang="en-US" sz="2000" b="1" dirty="0" smtClean="0">
                <a:solidFill>
                  <a:srgbClr val="FF00FF"/>
                </a:solidFill>
                <a:latin typeface="+mn-ea"/>
              </a:rPr>
              <a:t> 條</a:t>
            </a:r>
            <a:r>
              <a:rPr lang="zh-TW" altLang="en-US" sz="1000" b="1" dirty="0" smtClean="0">
                <a:solidFill>
                  <a:prstClr val="black"/>
                </a:solidFill>
                <a:latin typeface="新細明體"/>
              </a:rPr>
              <a:t>＊</a:t>
            </a:r>
            <a:r>
              <a:rPr lang="en-US" altLang="zh-TW" sz="1000" b="1" dirty="0" smtClean="0">
                <a:solidFill>
                  <a:prstClr val="black"/>
                </a:solidFill>
                <a:latin typeface="新細明體"/>
              </a:rPr>
              <a:t>2</a:t>
            </a:r>
            <a:r>
              <a:rPr lang="zh-TW" altLang="en-US" sz="2000" b="1" dirty="0" smtClean="0">
                <a:solidFill>
                  <a:srgbClr val="FF00FF"/>
                </a:solidFill>
                <a:latin typeface="+mn-ea"/>
              </a:rPr>
              <a:t>：</a:t>
            </a:r>
            <a:r>
              <a:rPr lang="zh-TW" altLang="en-US" sz="2000" b="1" dirty="0">
                <a:solidFill>
                  <a:srgbClr val="FF00FF"/>
                </a:solidFill>
                <a:latin typeface="+mn-ea"/>
              </a:rPr>
              <a:t>「</a:t>
            </a:r>
            <a:r>
              <a:rPr lang="zh-TW" altLang="en-US" sz="2000" dirty="0">
                <a:solidFill>
                  <a:srgbClr val="663300"/>
                </a:solidFill>
                <a:latin typeface="+mn-ea"/>
              </a:rPr>
              <a:t>各級學校應提供</a:t>
            </a:r>
            <a:r>
              <a:rPr lang="zh-TW" altLang="en-US" sz="2000" dirty="0" smtClean="0">
                <a:solidFill>
                  <a:srgbClr val="663300"/>
                </a:solidFill>
                <a:latin typeface="+mn-ea"/>
              </a:rPr>
              <a:t>特殊教育學生</a:t>
            </a:r>
            <a:r>
              <a:rPr lang="zh-TW" altLang="en-US" sz="2000" b="1" dirty="0">
                <a:solidFill>
                  <a:srgbClr val="0000FF"/>
                </a:solidFill>
                <a:latin typeface="+mn-ea"/>
              </a:rPr>
              <a:t>家庭諮詢</a:t>
            </a:r>
            <a:r>
              <a:rPr lang="zh-TW" altLang="en-US" sz="2000" b="1" dirty="0" smtClean="0">
                <a:solidFill>
                  <a:srgbClr val="0000FF"/>
                </a:solidFill>
                <a:latin typeface="+mn-ea"/>
              </a:rPr>
              <a:t>、</a:t>
            </a:r>
            <a:endParaRPr lang="en-US" altLang="zh-TW" sz="2000" b="1" dirty="0" smtClean="0">
              <a:solidFill>
                <a:srgbClr val="0000FF"/>
              </a:solidFill>
              <a:latin typeface="+mn-ea"/>
            </a:endParaRPr>
          </a:p>
          <a:p>
            <a:pPr marL="82550" indent="0">
              <a:lnSpc>
                <a:spcPct val="150000"/>
              </a:lnSpc>
              <a:buNone/>
            </a:pPr>
            <a:r>
              <a:rPr lang="zh-TW" altLang="en-US" sz="2000" b="1" dirty="0">
                <a:solidFill>
                  <a:srgbClr val="0000FF"/>
                </a:solidFill>
                <a:latin typeface="+mn-ea"/>
              </a:rPr>
              <a:t> </a:t>
            </a:r>
            <a:r>
              <a:rPr lang="zh-TW" altLang="en-US" sz="2000" b="1" dirty="0" smtClean="0">
                <a:solidFill>
                  <a:srgbClr val="0000FF"/>
                </a:solidFill>
                <a:latin typeface="+mn-ea"/>
              </a:rPr>
              <a:t>      輔導</a:t>
            </a:r>
            <a:r>
              <a:rPr lang="zh-TW" altLang="en-US" sz="2000" b="1" dirty="0">
                <a:solidFill>
                  <a:srgbClr val="0000FF"/>
                </a:solidFill>
                <a:latin typeface="+mn-ea"/>
              </a:rPr>
              <a:t>、親職教育及轉介</a:t>
            </a:r>
            <a:r>
              <a:rPr lang="zh-TW" altLang="en-US" sz="2000" dirty="0">
                <a:solidFill>
                  <a:srgbClr val="0000FF"/>
                </a:solidFill>
                <a:latin typeface="+mn-ea"/>
              </a:rPr>
              <a:t>等</a:t>
            </a:r>
            <a:r>
              <a:rPr lang="zh-TW" altLang="en-US" sz="2000" dirty="0" smtClean="0">
                <a:solidFill>
                  <a:srgbClr val="0000FF"/>
                </a:solidFill>
                <a:latin typeface="+mn-ea"/>
              </a:rPr>
              <a:t>支持服務。」</a:t>
            </a:r>
            <a:endParaRPr lang="en-US" altLang="zh-TW" sz="2000" dirty="0" smtClean="0">
              <a:solidFill>
                <a:srgbClr val="0000FF"/>
              </a:solidFill>
              <a:latin typeface="+mn-ea"/>
            </a:endParaRPr>
          </a:p>
          <a:p>
            <a:pPr marL="0" indent="0">
              <a:lnSpc>
                <a:spcPct val="150000"/>
              </a:lnSpc>
              <a:buNone/>
            </a:pPr>
            <a:r>
              <a:rPr lang="zh-TW" altLang="en-US" sz="2000" b="1" dirty="0" smtClean="0">
                <a:solidFill>
                  <a:srgbClr val="FF00FF"/>
                </a:solidFill>
                <a:latin typeface="+mn-ea"/>
              </a:rPr>
              <a:t> </a:t>
            </a:r>
            <a:endParaRPr lang="en-US" altLang="zh-TW" sz="2000" b="1" dirty="0" smtClean="0">
              <a:solidFill>
                <a:srgbClr val="FF00FF"/>
              </a:solidFill>
              <a:latin typeface="+mn-ea"/>
            </a:endParaRPr>
          </a:p>
          <a:p>
            <a:pPr marL="0" indent="0">
              <a:lnSpc>
                <a:spcPct val="150000"/>
              </a:lnSpc>
              <a:buNone/>
            </a:pPr>
            <a:r>
              <a:rPr lang="zh-TW" altLang="en-US" sz="2000" b="1" dirty="0">
                <a:solidFill>
                  <a:srgbClr val="FF00FF"/>
                </a:solidFill>
                <a:latin typeface="+mn-ea"/>
              </a:rPr>
              <a:t> </a:t>
            </a:r>
            <a:r>
              <a:rPr lang="zh-TW" altLang="en-US" sz="2000" b="1" dirty="0" smtClean="0">
                <a:solidFill>
                  <a:srgbClr val="FF00FF"/>
                </a:solidFill>
                <a:latin typeface="+mn-ea"/>
              </a:rPr>
              <a:t> </a:t>
            </a:r>
            <a:r>
              <a:rPr lang="en-US" altLang="zh-TW" sz="2000" b="1" dirty="0" smtClean="0">
                <a:solidFill>
                  <a:srgbClr val="FF00FF"/>
                </a:solidFill>
                <a:latin typeface="+mn-ea"/>
              </a:rPr>
              <a:t>3</a:t>
            </a:r>
            <a:r>
              <a:rPr lang="zh-TW" altLang="en-US" sz="2000" b="1" dirty="0" smtClean="0">
                <a:solidFill>
                  <a:srgbClr val="FF00FF"/>
                </a:solidFill>
                <a:latin typeface="+mn-ea"/>
              </a:rPr>
              <a:t>、「身心</a:t>
            </a:r>
            <a:r>
              <a:rPr lang="zh-TW" altLang="en-US" sz="2000" b="1" dirty="0">
                <a:solidFill>
                  <a:srgbClr val="FF00FF"/>
                </a:solidFill>
                <a:latin typeface="+mn-ea"/>
              </a:rPr>
              <a:t>障礙學生支持服務</a:t>
            </a:r>
            <a:r>
              <a:rPr lang="zh-TW" altLang="en-US" sz="2000" b="1" dirty="0" smtClean="0">
                <a:solidFill>
                  <a:srgbClr val="FF00FF"/>
                </a:solidFill>
                <a:latin typeface="+mn-ea"/>
              </a:rPr>
              <a:t>辦法」</a:t>
            </a:r>
            <a:r>
              <a:rPr lang="zh-TW" altLang="en-US" sz="1000" b="1" dirty="0" smtClean="0">
                <a:solidFill>
                  <a:prstClr val="black"/>
                </a:solidFill>
                <a:latin typeface="新細明體"/>
              </a:rPr>
              <a:t>＊</a:t>
            </a:r>
            <a:r>
              <a:rPr lang="en-US" altLang="zh-TW" sz="1000" b="1" dirty="0" smtClean="0">
                <a:solidFill>
                  <a:prstClr val="black"/>
                </a:solidFill>
                <a:latin typeface="新細明體"/>
              </a:rPr>
              <a:t>3</a:t>
            </a:r>
            <a:r>
              <a:rPr lang="zh-TW" altLang="en-US" sz="2000" b="1" dirty="0" smtClean="0">
                <a:solidFill>
                  <a:srgbClr val="FF00FF"/>
                </a:solidFill>
                <a:latin typeface="+mn-ea"/>
              </a:rPr>
              <a:t>第</a:t>
            </a:r>
            <a:r>
              <a:rPr lang="en-US" altLang="zh-TW" sz="2000" b="1" dirty="0">
                <a:solidFill>
                  <a:srgbClr val="FF00FF"/>
                </a:solidFill>
                <a:latin typeface="+mn-ea"/>
              </a:rPr>
              <a:t>9</a:t>
            </a:r>
            <a:r>
              <a:rPr lang="zh-TW" altLang="en-US" sz="2000" b="1" dirty="0">
                <a:solidFill>
                  <a:srgbClr val="FF00FF"/>
                </a:solidFill>
                <a:latin typeface="+mn-ea"/>
              </a:rPr>
              <a:t>條：</a:t>
            </a:r>
            <a:r>
              <a:rPr lang="zh-TW" altLang="en-US" sz="2000" dirty="0">
                <a:solidFill>
                  <a:srgbClr val="FF00FF"/>
                </a:solidFill>
                <a:latin typeface="+mn-ea"/>
              </a:rPr>
              <a:t>「</a:t>
            </a:r>
            <a:r>
              <a:rPr lang="zh-TW" altLang="en-US" sz="2000" b="1" dirty="0">
                <a:solidFill>
                  <a:srgbClr val="663300"/>
                </a:solidFill>
                <a:latin typeface="+mn-ea"/>
              </a:rPr>
              <a:t>學校（園）及</a:t>
            </a:r>
            <a:r>
              <a:rPr lang="zh-TW" altLang="en-US" sz="2000" b="1" dirty="0" smtClean="0">
                <a:solidFill>
                  <a:srgbClr val="663300"/>
                </a:solidFill>
                <a:latin typeface="+mn-ea"/>
              </a:rPr>
              <a:t>機構</a:t>
            </a:r>
            <a:endParaRPr lang="en-US" altLang="zh-TW" sz="2000" b="1" dirty="0" smtClean="0">
              <a:solidFill>
                <a:srgbClr val="663300"/>
              </a:solidFill>
              <a:latin typeface="+mn-ea"/>
            </a:endParaRPr>
          </a:p>
          <a:p>
            <a:pPr marL="0" indent="0">
              <a:lnSpc>
                <a:spcPct val="150000"/>
              </a:lnSpc>
              <a:buNone/>
            </a:pPr>
            <a:r>
              <a:rPr lang="zh-TW" altLang="en-US" sz="2000" b="1" dirty="0">
                <a:solidFill>
                  <a:srgbClr val="663300"/>
                </a:solidFill>
                <a:latin typeface="+mn-ea"/>
              </a:rPr>
              <a:t> </a:t>
            </a:r>
            <a:r>
              <a:rPr lang="zh-TW" altLang="en-US" sz="2000" b="1" dirty="0" smtClean="0">
                <a:solidFill>
                  <a:srgbClr val="663300"/>
                </a:solidFill>
                <a:latin typeface="+mn-ea"/>
              </a:rPr>
              <a:t>           應</a:t>
            </a:r>
            <a:r>
              <a:rPr lang="zh-TW" altLang="en-US" sz="2000" b="1" dirty="0">
                <a:solidFill>
                  <a:srgbClr val="663300"/>
                </a:solidFill>
                <a:latin typeface="+mn-ea"/>
              </a:rPr>
              <a:t>依本法</a:t>
            </a:r>
            <a:r>
              <a:rPr lang="zh-TW" altLang="en-US" sz="2000" b="1" dirty="0" smtClean="0">
                <a:solidFill>
                  <a:srgbClr val="663300"/>
                </a:solidFill>
                <a:latin typeface="+mn-ea"/>
              </a:rPr>
              <a:t>第三十三條</a:t>
            </a:r>
            <a:r>
              <a:rPr lang="zh-TW" altLang="en-US" sz="2000" b="1" dirty="0">
                <a:solidFill>
                  <a:srgbClr val="663300"/>
                </a:solidFill>
                <a:latin typeface="+mn-ea"/>
              </a:rPr>
              <a:t>第一項第五款規定，視身心障礙</a:t>
            </a:r>
            <a:r>
              <a:rPr lang="zh-TW" altLang="en-US" sz="2000" b="1" dirty="0" smtClean="0">
                <a:solidFill>
                  <a:srgbClr val="663300"/>
                </a:solidFill>
                <a:latin typeface="+mn-ea"/>
              </a:rPr>
              <a:t>學生</a:t>
            </a:r>
            <a:endParaRPr lang="en-US" altLang="zh-TW" sz="2000" b="1" dirty="0" smtClean="0">
              <a:solidFill>
                <a:srgbClr val="663300"/>
              </a:solidFill>
              <a:latin typeface="+mn-ea"/>
            </a:endParaRPr>
          </a:p>
          <a:p>
            <a:pPr marL="0" indent="0">
              <a:lnSpc>
                <a:spcPct val="150000"/>
              </a:lnSpc>
              <a:buNone/>
            </a:pPr>
            <a:r>
              <a:rPr lang="zh-TW" altLang="en-US" sz="2000" b="1" dirty="0">
                <a:solidFill>
                  <a:srgbClr val="663300"/>
                </a:solidFill>
                <a:latin typeface="+mn-ea"/>
              </a:rPr>
              <a:t> </a:t>
            </a:r>
            <a:r>
              <a:rPr lang="zh-TW" altLang="en-US" sz="2000" b="1" dirty="0" smtClean="0">
                <a:solidFill>
                  <a:srgbClr val="663300"/>
                </a:solidFill>
                <a:latin typeface="+mn-ea"/>
              </a:rPr>
              <a:t>           家庭需求</a:t>
            </a:r>
            <a:r>
              <a:rPr lang="zh-TW" altLang="en-US" sz="2000" b="1" dirty="0">
                <a:solidFill>
                  <a:srgbClr val="663300"/>
                </a:solidFill>
                <a:latin typeface="+mn-ea"/>
              </a:rPr>
              <a:t>，提供家庭支持服務，</a:t>
            </a:r>
            <a:r>
              <a:rPr lang="zh-TW" altLang="en-US" sz="2000" b="1" dirty="0">
                <a:solidFill>
                  <a:srgbClr val="0000FF"/>
                </a:solidFill>
                <a:latin typeface="+mn-ea"/>
              </a:rPr>
              <a:t>包括家長諮詢</a:t>
            </a:r>
            <a:r>
              <a:rPr lang="zh-TW" altLang="en-US" sz="2000" b="1" dirty="0" smtClean="0">
                <a:solidFill>
                  <a:srgbClr val="0000FF"/>
                </a:solidFill>
                <a:latin typeface="+mn-ea"/>
              </a:rPr>
              <a:t>、親</a:t>
            </a:r>
            <a:r>
              <a:rPr lang="zh-TW" altLang="en-US" sz="2000" b="1" dirty="0">
                <a:solidFill>
                  <a:srgbClr val="0000FF"/>
                </a:solidFill>
                <a:latin typeface="+mn-ea"/>
              </a:rPr>
              <a:t>職教育</a:t>
            </a:r>
            <a:r>
              <a:rPr lang="zh-TW" altLang="en-US" sz="2000" b="1" dirty="0" smtClean="0">
                <a:solidFill>
                  <a:srgbClr val="0000FF"/>
                </a:solidFill>
                <a:latin typeface="+mn-ea"/>
              </a:rPr>
              <a:t>與</a:t>
            </a:r>
            <a:endParaRPr lang="en-US" altLang="zh-TW" sz="2000" b="1" dirty="0" smtClean="0">
              <a:solidFill>
                <a:srgbClr val="0000FF"/>
              </a:solidFill>
              <a:latin typeface="+mn-ea"/>
            </a:endParaRPr>
          </a:p>
          <a:p>
            <a:pPr marL="0" indent="0">
              <a:lnSpc>
                <a:spcPct val="150000"/>
              </a:lnSpc>
              <a:buNone/>
            </a:pPr>
            <a:r>
              <a:rPr lang="zh-TW" altLang="en-US" sz="2000" b="1" dirty="0">
                <a:solidFill>
                  <a:srgbClr val="0000FF"/>
                </a:solidFill>
                <a:latin typeface="+mn-ea"/>
              </a:rPr>
              <a:t> </a:t>
            </a:r>
            <a:r>
              <a:rPr lang="zh-TW" altLang="en-US" sz="2000" b="1" dirty="0" smtClean="0">
                <a:solidFill>
                  <a:srgbClr val="0000FF"/>
                </a:solidFill>
                <a:latin typeface="+mn-ea"/>
              </a:rPr>
              <a:t>           特殊教育</a:t>
            </a:r>
            <a:r>
              <a:rPr lang="zh-TW" altLang="en-US" sz="2000" b="1" dirty="0">
                <a:solidFill>
                  <a:srgbClr val="0000FF"/>
                </a:solidFill>
                <a:latin typeface="+mn-ea"/>
              </a:rPr>
              <a:t>相關研習及資訊，並</a:t>
            </a:r>
            <a:r>
              <a:rPr lang="zh-TW" altLang="en-US" sz="2000" b="1" dirty="0" smtClean="0">
                <a:solidFill>
                  <a:srgbClr val="0000FF"/>
                </a:solidFill>
                <a:latin typeface="+mn-ea"/>
              </a:rPr>
              <a:t>協助家長</a:t>
            </a:r>
            <a:r>
              <a:rPr lang="zh-TW" altLang="en-US" sz="2000" b="1" dirty="0">
                <a:solidFill>
                  <a:srgbClr val="0000FF"/>
                </a:solidFill>
                <a:latin typeface="+mn-ea"/>
              </a:rPr>
              <a:t>申請相關機關（構</a:t>
            </a:r>
            <a:r>
              <a:rPr lang="zh-TW" altLang="en-US" sz="2000" b="1" dirty="0" smtClean="0">
                <a:solidFill>
                  <a:srgbClr val="0000FF"/>
                </a:solidFill>
                <a:latin typeface="+mn-ea"/>
              </a:rPr>
              <a:t>）</a:t>
            </a:r>
            <a:endParaRPr lang="en-US" altLang="zh-TW" sz="2000" b="1" dirty="0" smtClean="0">
              <a:solidFill>
                <a:srgbClr val="0000FF"/>
              </a:solidFill>
              <a:latin typeface="+mn-ea"/>
            </a:endParaRPr>
          </a:p>
          <a:p>
            <a:pPr marL="0" indent="0">
              <a:lnSpc>
                <a:spcPct val="150000"/>
              </a:lnSpc>
              <a:buNone/>
            </a:pPr>
            <a:r>
              <a:rPr lang="zh-TW" altLang="en-US" sz="2000" b="1" dirty="0">
                <a:solidFill>
                  <a:srgbClr val="0000FF"/>
                </a:solidFill>
                <a:latin typeface="+mn-ea"/>
              </a:rPr>
              <a:t> </a:t>
            </a:r>
            <a:r>
              <a:rPr lang="zh-TW" altLang="en-US" sz="2000" b="1" dirty="0" smtClean="0">
                <a:solidFill>
                  <a:srgbClr val="0000FF"/>
                </a:solidFill>
                <a:latin typeface="+mn-ea"/>
              </a:rPr>
              <a:t>           或</a:t>
            </a:r>
            <a:r>
              <a:rPr lang="zh-TW" altLang="en-US" sz="2000" b="1" dirty="0">
                <a:solidFill>
                  <a:srgbClr val="0000FF"/>
                </a:solidFill>
                <a:latin typeface="+mn-ea"/>
              </a:rPr>
              <a:t>團體之服務。</a:t>
            </a:r>
            <a:r>
              <a:rPr lang="zh-TW" altLang="en-US" sz="2000" dirty="0">
                <a:solidFill>
                  <a:srgbClr val="0000FF"/>
                </a:solidFill>
                <a:latin typeface="+mn-ea"/>
              </a:rPr>
              <a:t>」</a:t>
            </a:r>
            <a:endParaRPr lang="en-US" altLang="zh-TW" sz="2000" dirty="0">
              <a:solidFill>
                <a:srgbClr val="0000FF"/>
              </a:solidFill>
              <a:latin typeface="+mn-ea"/>
            </a:endParaRPr>
          </a:p>
          <a:p>
            <a:pPr marL="82550" indent="0">
              <a:buNone/>
            </a:pPr>
            <a:endParaRPr lang="en-US" altLang="zh-TW" sz="2000" dirty="0">
              <a:latin typeface="+mn-ea"/>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9</a:t>
            </a:fld>
            <a:endParaRPr lang="zh-TW" altLang="en-US"/>
          </a:p>
        </p:txBody>
      </p:sp>
    </p:spTree>
    <p:extLst>
      <p:ext uri="{BB962C8B-B14F-4D97-AF65-F5344CB8AC3E}">
        <p14:creationId xmlns:p14="http://schemas.microsoft.com/office/powerpoint/2010/main" val="278563045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51520" y="319088"/>
            <a:ext cx="7848872" cy="563562"/>
          </a:xfrm>
        </p:spPr>
        <p:txBody>
          <a:bodyPr/>
          <a:lstStyle/>
          <a:p>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（三）調整課程能力指標（目標）及撰寫</a:t>
            </a:r>
            <a:r>
              <a:rPr lang="en-US" altLang="zh-TW"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endParaRPr lang="zh-TW" altLang="en-US" sz="2400" b="1" dirty="0" smtClean="0">
              <a:solidFill>
                <a:srgbClr val="FFC000"/>
              </a:solidFill>
              <a:latin typeface="標楷體" pitchFamily="65" charset="-120"/>
              <a:ea typeface="標楷體" pitchFamily="65" charset="-120"/>
            </a:endParaRPr>
          </a:p>
        </p:txBody>
      </p:sp>
      <p:sp>
        <p:nvSpPr>
          <p:cNvPr id="101379" name="Rectangle 3"/>
          <p:cNvSpPr>
            <a:spLocks noGrp="1" noChangeArrowheads="1"/>
          </p:cNvSpPr>
          <p:nvPr>
            <p:ph type="body" idx="1"/>
          </p:nvPr>
        </p:nvSpPr>
        <p:spPr>
          <a:xfrm>
            <a:off x="539750" y="1076325"/>
            <a:ext cx="8136706" cy="5248275"/>
          </a:xfrm>
          <a:solidFill>
            <a:schemeClr val="accent2">
              <a:lumMod val="20000"/>
              <a:lumOff val="80000"/>
            </a:schemeClr>
          </a:solidFill>
          <a:ln w="19050">
            <a:solidFill>
              <a:schemeClr val="bg2">
                <a:lumMod val="10000"/>
              </a:schemeClr>
            </a:solidFill>
          </a:ln>
        </p:spPr>
        <p:txBody>
          <a:bodyPr/>
          <a:lstStyle/>
          <a:p>
            <a:pPr eaLnBrk="1" hangingPunct="1">
              <a:lnSpc>
                <a:spcPct val="80000"/>
              </a:lnSpc>
              <a:buNone/>
            </a:pPr>
            <a:r>
              <a:rPr lang="zh-TW" altLang="en-US" b="1" dirty="0" smtClean="0">
                <a:solidFill>
                  <a:srgbClr val="FF0000"/>
                </a:solidFill>
                <a:latin typeface="標楷體" pitchFamily="65" charset="-120"/>
                <a:ea typeface="標楷體" pitchFamily="65" charset="-120"/>
              </a:rPr>
              <a:t> 調整</a:t>
            </a:r>
            <a:r>
              <a:rPr lang="zh-TW" altLang="en-US" b="1" dirty="0">
                <a:solidFill>
                  <a:srgbClr val="FF0000"/>
                </a:solidFill>
                <a:latin typeface="標楷體" pitchFamily="65" charset="-120"/>
                <a:ea typeface="標楷體" pitchFamily="65" charset="-120"/>
              </a:rPr>
              <a:t>後能力指標（目標）</a:t>
            </a:r>
            <a:r>
              <a:rPr lang="zh-TW" altLang="zh-TW" b="1" dirty="0" smtClean="0">
                <a:solidFill>
                  <a:srgbClr val="FF0000"/>
                </a:solidFill>
                <a:latin typeface="標楷體" pitchFamily="65" charset="-120"/>
                <a:ea typeface="標楷體" pitchFamily="65" charset="-120"/>
              </a:rPr>
              <a:t>轉化撰寫IEP長短期目標</a:t>
            </a:r>
            <a:r>
              <a:rPr lang="en-US" altLang="zh-TW" dirty="0" smtClean="0">
                <a:solidFill>
                  <a:srgbClr val="07270B"/>
                </a:solidFill>
                <a:latin typeface="標楷體" pitchFamily="65" charset="-120"/>
                <a:ea typeface="標楷體" pitchFamily="65" charset="-120"/>
              </a:rPr>
              <a:t> </a:t>
            </a:r>
          </a:p>
          <a:p>
            <a:pPr eaLnBrk="1" hangingPunct="1">
              <a:lnSpc>
                <a:spcPct val="80000"/>
              </a:lnSpc>
              <a:buNone/>
            </a:pPr>
            <a:r>
              <a:rPr lang="en-US" altLang="zh-TW" sz="2400" dirty="0" smtClean="0">
                <a:solidFill>
                  <a:srgbClr val="07270B"/>
                </a:solidFill>
                <a:latin typeface="標楷體" pitchFamily="65" charset="-120"/>
                <a:ea typeface="標楷體" pitchFamily="65" charset="-120"/>
              </a:rPr>
              <a:t>  </a:t>
            </a:r>
          </a:p>
          <a:p>
            <a:pPr eaLnBrk="1" hangingPunct="1">
              <a:lnSpc>
                <a:spcPct val="80000"/>
              </a:lnSpc>
              <a:buNone/>
            </a:pPr>
            <a:r>
              <a:rPr lang="zh-TW" altLang="en-US" sz="2400" dirty="0">
                <a:solidFill>
                  <a:srgbClr val="07270B"/>
                </a:solidFill>
                <a:latin typeface="標楷體" pitchFamily="65" charset="-120"/>
                <a:ea typeface="標楷體" pitchFamily="65" charset="-120"/>
              </a:rPr>
              <a:t> </a:t>
            </a:r>
            <a:r>
              <a:rPr lang="zh-TW" altLang="en-US" sz="2400" dirty="0" smtClean="0">
                <a:solidFill>
                  <a:srgbClr val="07270B"/>
                </a:solidFill>
                <a:latin typeface="標楷體" pitchFamily="65" charset="-120"/>
                <a:ea typeface="標楷體" pitchFamily="65" charset="-120"/>
              </a:rPr>
              <a:t> </a:t>
            </a:r>
            <a:r>
              <a:rPr lang="en-US" altLang="zh-TW" sz="2400" dirty="0" smtClean="0">
                <a:solidFill>
                  <a:srgbClr val="07270B"/>
                </a:solidFill>
                <a:latin typeface="標楷體" pitchFamily="65" charset="-120"/>
                <a:ea typeface="標楷體" pitchFamily="65" charset="-120"/>
              </a:rPr>
              <a:t> 1</a:t>
            </a:r>
            <a:r>
              <a:rPr lang="zh-TW" altLang="en-US" sz="2400" dirty="0" smtClean="0">
                <a:solidFill>
                  <a:srgbClr val="07270B"/>
                </a:solidFill>
                <a:latin typeface="標楷體" pitchFamily="65" charset="-120"/>
                <a:ea typeface="標楷體" pitchFamily="65" charset="-120"/>
              </a:rPr>
              <a:t>、依據各學習領域</a:t>
            </a:r>
            <a:r>
              <a:rPr lang="zh-TW" altLang="en-US" sz="2400" b="1" dirty="0">
                <a:solidFill>
                  <a:srgbClr val="07270B"/>
                </a:solidFill>
                <a:latin typeface="標楷體" pitchFamily="65" charset="-120"/>
                <a:ea typeface="標楷體" pitchFamily="65" charset="-120"/>
              </a:rPr>
              <a:t>調整後能力指標（目標）</a:t>
            </a:r>
            <a:r>
              <a:rPr lang="zh-TW" altLang="en-US" sz="2400" dirty="0" smtClean="0">
                <a:solidFill>
                  <a:srgbClr val="07270B"/>
                </a:solidFill>
                <a:latin typeface="標楷體" pitchFamily="65" charset="-120"/>
                <a:ea typeface="標楷體" pitchFamily="65" charset="-120"/>
              </a:rPr>
              <a:t>，衡鑑</a:t>
            </a:r>
            <a:endParaRPr lang="en-US" altLang="zh-TW" sz="2400" dirty="0" smtClean="0">
              <a:solidFill>
                <a:srgbClr val="07270B"/>
              </a:solidFill>
              <a:latin typeface="標楷體" pitchFamily="65" charset="-120"/>
              <a:ea typeface="標楷體" pitchFamily="65" charset="-120"/>
            </a:endParaRPr>
          </a:p>
          <a:p>
            <a:pPr eaLnBrk="1" hangingPunct="1">
              <a:lnSpc>
                <a:spcPct val="80000"/>
              </a:lnSpc>
              <a:buNone/>
            </a:pPr>
            <a:r>
              <a:rPr lang="zh-TW" altLang="en-US" sz="2400" dirty="0">
                <a:solidFill>
                  <a:srgbClr val="07270B"/>
                </a:solidFill>
                <a:latin typeface="標楷體" pitchFamily="65" charset="-120"/>
                <a:ea typeface="標楷體" pitchFamily="65" charset="-120"/>
              </a:rPr>
              <a:t> </a:t>
            </a:r>
            <a:r>
              <a:rPr lang="zh-TW" altLang="en-US" sz="2400" dirty="0" smtClean="0">
                <a:solidFill>
                  <a:srgbClr val="07270B"/>
                </a:solidFill>
                <a:latin typeface="標楷體" pitchFamily="65" charset="-120"/>
                <a:ea typeface="標楷體" pitchFamily="65" charset="-120"/>
              </a:rPr>
              <a:t>     特殊需求學生的個別學習表現及能力現況，預估</a:t>
            </a:r>
            <a:endParaRPr lang="en-US" altLang="zh-TW" sz="2400" dirty="0" smtClean="0">
              <a:solidFill>
                <a:srgbClr val="07270B"/>
              </a:solidFill>
              <a:latin typeface="標楷體" pitchFamily="65" charset="-120"/>
              <a:ea typeface="標楷體" pitchFamily="65" charset="-120"/>
            </a:endParaRPr>
          </a:p>
          <a:p>
            <a:pPr eaLnBrk="1" hangingPunct="1">
              <a:lnSpc>
                <a:spcPct val="80000"/>
              </a:lnSpc>
              <a:buNone/>
            </a:pPr>
            <a:r>
              <a:rPr lang="zh-TW" altLang="en-US" sz="2400" dirty="0">
                <a:solidFill>
                  <a:srgbClr val="07270B"/>
                </a:solidFill>
                <a:latin typeface="標楷體" pitchFamily="65" charset="-120"/>
                <a:ea typeface="標楷體" pitchFamily="65" charset="-120"/>
              </a:rPr>
              <a:t> </a:t>
            </a:r>
            <a:r>
              <a:rPr lang="zh-TW" altLang="en-US" sz="2400" dirty="0" smtClean="0">
                <a:solidFill>
                  <a:srgbClr val="07270B"/>
                </a:solidFill>
                <a:latin typeface="標楷體" pitchFamily="65" charset="-120"/>
                <a:ea typeface="標楷體" pitchFamily="65" charset="-120"/>
              </a:rPr>
              <a:t>     本學年學期學習調整後能力指標時間，如：</a:t>
            </a:r>
            <a:r>
              <a:rPr lang="zh-TW" altLang="en-US" sz="2400" dirty="0" smtClean="0">
                <a:solidFill>
                  <a:srgbClr val="FF0000"/>
                </a:solidFill>
                <a:latin typeface="標楷體" pitchFamily="65" charset="-120"/>
                <a:ea typeface="標楷體" pitchFamily="65" charset="-120"/>
              </a:rPr>
              <a:t>三週</a:t>
            </a:r>
            <a:endParaRPr lang="en-US" altLang="zh-TW" sz="2400" dirty="0" smtClean="0">
              <a:solidFill>
                <a:srgbClr val="FF0000"/>
              </a:solidFill>
              <a:latin typeface="標楷體" pitchFamily="65" charset="-120"/>
              <a:ea typeface="標楷體" pitchFamily="65" charset="-120"/>
            </a:endParaRPr>
          </a:p>
          <a:p>
            <a:pPr eaLnBrk="1" hangingPunct="1">
              <a:lnSpc>
                <a:spcPct val="80000"/>
              </a:lnSpc>
              <a:buNone/>
            </a:pPr>
            <a:r>
              <a:rPr lang="zh-TW" altLang="en-US" sz="2400" dirty="0">
                <a:solidFill>
                  <a:srgbClr val="FF0000"/>
                </a:solidFill>
                <a:latin typeface="標楷體" pitchFamily="65" charset="-120"/>
                <a:ea typeface="標楷體" pitchFamily="65" charset="-120"/>
              </a:rPr>
              <a:t> </a:t>
            </a:r>
            <a:r>
              <a:rPr lang="zh-TW" altLang="en-US" sz="2400" dirty="0" smtClean="0">
                <a:solidFill>
                  <a:srgbClr val="FF0000"/>
                </a:solidFill>
                <a:latin typeface="標楷體" pitchFamily="65" charset="-120"/>
                <a:ea typeface="標楷體" pitchFamily="65" charset="-120"/>
              </a:rPr>
              <a:t>     以內、三個月或整學期</a:t>
            </a:r>
            <a:r>
              <a:rPr lang="zh-TW" altLang="en-US" sz="2400" dirty="0" smtClean="0">
                <a:solidFill>
                  <a:srgbClr val="07270B"/>
                </a:solidFill>
                <a:latin typeface="標楷體" pitchFamily="65" charset="-120"/>
                <a:ea typeface="標楷體" pitchFamily="65" charset="-120"/>
              </a:rPr>
              <a:t>等。</a:t>
            </a:r>
          </a:p>
          <a:p>
            <a:pPr eaLnBrk="1" hangingPunct="1">
              <a:lnSpc>
                <a:spcPct val="80000"/>
              </a:lnSpc>
              <a:buFont typeface="Wingdings" pitchFamily="2" charset="2"/>
              <a:buNone/>
            </a:pPr>
            <a:r>
              <a:rPr lang="zh-TW" altLang="en-US" sz="2400" dirty="0" smtClean="0">
                <a:solidFill>
                  <a:srgbClr val="07270B"/>
                </a:solidFill>
                <a:latin typeface="標楷體" pitchFamily="65" charset="-120"/>
                <a:ea typeface="標楷體" pitchFamily="65" charset="-120"/>
              </a:rPr>
              <a:t>   </a:t>
            </a:r>
            <a:endParaRPr lang="en-US" altLang="zh-TW" sz="2400" dirty="0">
              <a:solidFill>
                <a:srgbClr val="07270B"/>
              </a:solidFill>
              <a:latin typeface="標楷體" pitchFamily="65" charset="-120"/>
              <a:ea typeface="標楷體" pitchFamily="65" charset="-120"/>
            </a:endParaRPr>
          </a:p>
          <a:p>
            <a:pPr eaLnBrk="1" hangingPunct="1">
              <a:lnSpc>
                <a:spcPct val="80000"/>
              </a:lnSpc>
              <a:buNone/>
            </a:pPr>
            <a:r>
              <a:rPr lang="zh-TW" altLang="en-US" sz="2400" dirty="0" smtClean="0">
                <a:solidFill>
                  <a:srgbClr val="07270B"/>
                </a:solidFill>
                <a:latin typeface="標楷體" pitchFamily="65" charset="-120"/>
                <a:ea typeface="標楷體" pitchFamily="65" charset="-120"/>
              </a:rPr>
              <a:t>   </a:t>
            </a:r>
            <a:r>
              <a:rPr lang="en-US" altLang="zh-TW" sz="2400" dirty="0" smtClean="0">
                <a:solidFill>
                  <a:srgbClr val="A50021"/>
                </a:solidFill>
                <a:latin typeface="標楷體" pitchFamily="65" charset="-120"/>
                <a:ea typeface="標楷體" pitchFamily="65" charset="-120"/>
              </a:rPr>
              <a:t>2</a:t>
            </a:r>
            <a:r>
              <a:rPr lang="zh-TW" altLang="en-US" sz="2400" dirty="0" smtClean="0">
                <a:solidFill>
                  <a:srgbClr val="A50021"/>
                </a:solidFill>
                <a:latin typeface="標楷體" pitchFamily="65" charset="-120"/>
                <a:ea typeface="標楷體" pitchFamily="65" charset="-120"/>
              </a:rPr>
              <a:t>、考量</a:t>
            </a:r>
            <a:r>
              <a:rPr lang="zh-TW" altLang="en-US" sz="2400" b="1" dirty="0" smtClean="0">
                <a:solidFill>
                  <a:srgbClr val="FF0000"/>
                </a:solidFill>
                <a:latin typeface="標楷體" pitchFamily="65" charset="-120"/>
                <a:ea typeface="標楷體" pitchFamily="65" charset="-120"/>
              </a:rPr>
              <a:t>調整後能力</a:t>
            </a:r>
            <a:r>
              <a:rPr lang="zh-TW" altLang="en-US" sz="2400" b="1" dirty="0">
                <a:solidFill>
                  <a:srgbClr val="FF0000"/>
                </a:solidFill>
                <a:latin typeface="標楷體" pitchFamily="65" charset="-120"/>
                <a:ea typeface="標楷體" pitchFamily="65" charset="-120"/>
              </a:rPr>
              <a:t>指標（目標）</a:t>
            </a:r>
            <a:r>
              <a:rPr lang="zh-TW" altLang="en-US" sz="2400" dirty="0" smtClean="0">
                <a:solidFill>
                  <a:srgbClr val="A50021"/>
                </a:solidFill>
                <a:latin typeface="標楷體" pitchFamily="65" charset="-120"/>
                <a:ea typeface="標楷體" pitchFamily="65" charset="-120"/>
              </a:rPr>
              <a:t>及其</a:t>
            </a:r>
            <a:r>
              <a:rPr lang="zh-TW" altLang="en-US" sz="2400" b="1" dirty="0" smtClean="0">
                <a:solidFill>
                  <a:srgbClr val="FF0000"/>
                </a:solidFill>
                <a:latin typeface="標楷體" pitchFamily="65" charset="-120"/>
                <a:ea typeface="標楷體" pitchFamily="65" charset="-120"/>
              </a:rPr>
              <a:t>預估學習時間</a:t>
            </a:r>
            <a:endParaRPr lang="en-US" altLang="zh-TW" sz="2400" b="1" dirty="0" smtClean="0">
              <a:solidFill>
                <a:srgbClr val="FF0000"/>
              </a:solidFill>
              <a:latin typeface="標楷體" pitchFamily="65" charset="-120"/>
              <a:ea typeface="標楷體" pitchFamily="65" charset="-120"/>
            </a:endParaRPr>
          </a:p>
          <a:p>
            <a:pPr eaLnBrk="1" hangingPunct="1">
              <a:lnSpc>
                <a:spcPct val="80000"/>
              </a:lnSpc>
              <a:buNone/>
            </a:pPr>
            <a:r>
              <a:rPr lang="zh-TW" altLang="en-US" sz="2400" b="1" dirty="0">
                <a:solidFill>
                  <a:srgbClr val="FF0000"/>
                </a:solidFill>
                <a:latin typeface="標楷體" pitchFamily="65" charset="-120"/>
                <a:ea typeface="標楷體" pitchFamily="65" charset="-120"/>
              </a:rPr>
              <a:t> </a:t>
            </a:r>
            <a:r>
              <a:rPr lang="zh-TW" altLang="en-US" sz="2400" b="1" dirty="0" smtClean="0">
                <a:solidFill>
                  <a:srgbClr val="FF0000"/>
                </a:solidFill>
                <a:latin typeface="標楷體" pitchFamily="65" charset="-120"/>
                <a:ea typeface="標楷體" pitchFamily="65" charset="-120"/>
              </a:rPr>
              <a:t>     </a:t>
            </a:r>
            <a:r>
              <a:rPr lang="zh-TW" altLang="en-US" sz="2400" dirty="0" smtClean="0">
                <a:solidFill>
                  <a:srgbClr val="A50021"/>
                </a:solidFill>
                <a:latin typeface="標楷體" pitchFamily="65" charset="-120"/>
                <a:ea typeface="標楷體" pitchFamily="65" charset="-120"/>
              </a:rPr>
              <a:t>，據以</a:t>
            </a:r>
            <a:r>
              <a:rPr lang="zh-TW" altLang="en-US" sz="2400" b="1" dirty="0" smtClean="0">
                <a:solidFill>
                  <a:srgbClr val="FF0000"/>
                </a:solidFill>
                <a:latin typeface="標楷體" pitchFamily="65" charset="-120"/>
                <a:ea typeface="標楷體" pitchFamily="65" charset="-120"/>
              </a:rPr>
              <a:t>轉化撰寫</a:t>
            </a:r>
            <a:r>
              <a:rPr lang="zh-TW" altLang="en-US" sz="2400" dirty="0" smtClean="0">
                <a:solidFill>
                  <a:srgbClr val="A50021"/>
                </a:solidFill>
                <a:latin typeface="標楷體" pitchFamily="65" charset="-120"/>
                <a:ea typeface="標楷體" pitchFamily="65" charset="-120"/>
              </a:rPr>
              <a:t>其</a:t>
            </a:r>
            <a:r>
              <a:rPr lang="en-US" altLang="zh-TW" sz="2400" dirty="0" smtClean="0">
                <a:solidFill>
                  <a:srgbClr val="A50021"/>
                </a:solidFill>
                <a:latin typeface="標楷體" pitchFamily="65" charset="-120"/>
                <a:ea typeface="標楷體" pitchFamily="65" charset="-120"/>
              </a:rPr>
              <a:t>IEP</a:t>
            </a:r>
            <a:r>
              <a:rPr lang="zh-TW" altLang="en-US" sz="2400" dirty="0" smtClean="0">
                <a:solidFill>
                  <a:srgbClr val="A50021"/>
                </a:solidFill>
                <a:latin typeface="標楷體" pitchFamily="65" charset="-120"/>
                <a:ea typeface="標楷體" pitchFamily="65" charset="-120"/>
              </a:rPr>
              <a:t>學年及學期教育目標</a:t>
            </a:r>
            <a:endParaRPr lang="en-US" altLang="zh-TW" sz="2400" dirty="0" smtClean="0">
              <a:solidFill>
                <a:srgbClr val="A50021"/>
              </a:solidFill>
              <a:latin typeface="標楷體" pitchFamily="65" charset="-120"/>
              <a:ea typeface="標楷體" pitchFamily="65" charset="-120"/>
            </a:endParaRPr>
          </a:p>
          <a:p>
            <a:pPr eaLnBrk="1" hangingPunct="1">
              <a:lnSpc>
                <a:spcPct val="80000"/>
              </a:lnSpc>
              <a:buNone/>
            </a:pPr>
            <a:r>
              <a:rPr lang="zh-TW" altLang="en-US" sz="2400" dirty="0">
                <a:solidFill>
                  <a:srgbClr val="A50021"/>
                </a:solidFill>
                <a:latin typeface="標楷體" pitchFamily="65" charset="-120"/>
                <a:ea typeface="標楷體" pitchFamily="65" charset="-120"/>
              </a:rPr>
              <a:t> </a:t>
            </a:r>
            <a:r>
              <a:rPr lang="zh-TW" altLang="en-US" sz="2400" dirty="0" smtClean="0">
                <a:solidFill>
                  <a:srgbClr val="A50021"/>
                </a:solidFill>
                <a:latin typeface="標楷體" pitchFamily="65" charset="-120"/>
                <a:ea typeface="標楷體" pitchFamily="65" charset="-120"/>
              </a:rPr>
              <a:t>     （含長、短期教育目標）。</a:t>
            </a:r>
          </a:p>
          <a:p>
            <a:pPr eaLnBrk="1" hangingPunct="1">
              <a:lnSpc>
                <a:spcPct val="80000"/>
              </a:lnSpc>
              <a:buFont typeface="Wingdings" pitchFamily="2" charset="2"/>
              <a:buNone/>
            </a:pPr>
            <a:r>
              <a:rPr lang="zh-TW" altLang="en-US" sz="2400" dirty="0" smtClean="0">
                <a:solidFill>
                  <a:srgbClr val="07270B"/>
                </a:solidFill>
                <a:latin typeface="標楷體" pitchFamily="65" charset="-120"/>
                <a:ea typeface="標楷體" pitchFamily="65" charset="-120"/>
              </a:rPr>
              <a:t>   </a:t>
            </a:r>
            <a:endParaRPr lang="en-US" altLang="zh-TW" sz="2400" dirty="0" smtClean="0">
              <a:solidFill>
                <a:srgbClr val="07270B"/>
              </a:solidFill>
              <a:latin typeface="標楷體" pitchFamily="65" charset="-120"/>
              <a:ea typeface="標楷體" pitchFamily="65" charset="-120"/>
            </a:endParaRPr>
          </a:p>
          <a:p>
            <a:pPr eaLnBrk="1" hangingPunct="1">
              <a:lnSpc>
                <a:spcPct val="80000"/>
              </a:lnSpc>
              <a:buNone/>
            </a:pPr>
            <a:r>
              <a:rPr lang="zh-TW" altLang="en-US" sz="2400" dirty="0">
                <a:solidFill>
                  <a:srgbClr val="07270B"/>
                </a:solidFill>
                <a:latin typeface="標楷體" pitchFamily="65" charset="-120"/>
                <a:ea typeface="標楷體" pitchFamily="65" charset="-120"/>
              </a:rPr>
              <a:t> </a:t>
            </a:r>
            <a:r>
              <a:rPr lang="zh-TW" altLang="en-US" sz="2400" dirty="0" smtClean="0">
                <a:solidFill>
                  <a:srgbClr val="07270B"/>
                </a:solidFill>
                <a:latin typeface="標楷體" pitchFamily="65" charset="-120"/>
                <a:ea typeface="標楷體" pitchFamily="65" charset="-120"/>
              </a:rPr>
              <a:t>  </a:t>
            </a:r>
            <a:r>
              <a:rPr lang="en-US" altLang="zh-TW" sz="2400" dirty="0" smtClean="0">
                <a:solidFill>
                  <a:srgbClr val="0000FF"/>
                </a:solidFill>
                <a:latin typeface="標楷體" pitchFamily="65" charset="-120"/>
                <a:ea typeface="標楷體" pitchFamily="65" charset="-120"/>
              </a:rPr>
              <a:t>3</a:t>
            </a:r>
            <a:r>
              <a:rPr lang="zh-TW" altLang="en-US" sz="2400" dirty="0" smtClean="0">
                <a:solidFill>
                  <a:srgbClr val="0000FF"/>
                </a:solidFill>
                <a:latin typeface="標楷體" pitchFamily="65" charset="-120"/>
              </a:rPr>
              <a:t>、</a:t>
            </a:r>
            <a:r>
              <a:rPr lang="zh-TW" altLang="en-US" sz="2400" dirty="0" smtClean="0">
                <a:solidFill>
                  <a:srgbClr val="0000FF"/>
                </a:solidFill>
                <a:latin typeface="標楷體" pitchFamily="65" charset="-120"/>
                <a:ea typeface="標楷體" pitchFamily="65" charset="-120"/>
              </a:rPr>
              <a:t>不宜直接將調整後能力</a:t>
            </a:r>
            <a:r>
              <a:rPr lang="zh-TW" altLang="en-US" sz="2400" dirty="0">
                <a:solidFill>
                  <a:srgbClr val="0000FF"/>
                </a:solidFill>
                <a:latin typeface="標楷體" pitchFamily="65" charset="-120"/>
                <a:ea typeface="標楷體" pitchFamily="65" charset="-120"/>
              </a:rPr>
              <a:t>指標（目標）進行</a:t>
            </a:r>
            <a:r>
              <a:rPr lang="zh-TW" altLang="en-US" sz="2400" dirty="0" smtClean="0">
                <a:solidFill>
                  <a:srgbClr val="0000FF"/>
                </a:solidFill>
                <a:latin typeface="標楷體" pitchFamily="65" charset="-120"/>
                <a:ea typeface="標楷體" pitchFamily="65" charset="-120"/>
              </a:rPr>
              <a:t>擬定</a:t>
            </a:r>
            <a:endParaRPr lang="en-US" altLang="zh-TW" sz="2400" dirty="0" smtClean="0">
              <a:solidFill>
                <a:srgbClr val="0000FF"/>
              </a:solidFill>
              <a:latin typeface="標楷體" pitchFamily="65" charset="-120"/>
              <a:ea typeface="標楷體" pitchFamily="65" charset="-120"/>
            </a:endParaRPr>
          </a:p>
          <a:p>
            <a:pPr eaLnBrk="1" hangingPunct="1">
              <a:lnSpc>
                <a:spcPct val="80000"/>
              </a:lnSpc>
              <a:buNone/>
            </a:pPr>
            <a:r>
              <a:rPr lang="zh-TW" altLang="en-US" sz="2400" dirty="0">
                <a:solidFill>
                  <a:srgbClr val="0000FF"/>
                </a:solidFill>
                <a:latin typeface="標楷體" pitchFamily="65" charset="-120"/>
                <a:ea typeface="標楷體" pitchFamily="65" charset="-120"/>
              </a:rPr>
              <a:t> </a:t>
            </a:r>
            <a:r>
              <a:rPr lang="zh-TW" altLang="en-US" sz="2400" dirty="0" smtClean="0">
                <a:solidFill>
                  <a:srgbClr val="0000FF"/>
                </a:solidFill>
                <a:latin typeface="標楷體" pitchFamily="65" charset="-120"/>
                <a:ea typeface="標楷體" pitchFamily="65" charset="-120"/>
              </a:rPr>
              <a:t>     </a:t>
            </a:r>
            <a:r>
              <a:rPr lang="en-US" altLang="zh-TW" sz="2400" dirty="0" smtClean="0">
                <a:solidFill>
                  <a:srgbClr val="0000FF"/>
                </a:solidFill>
                <a:latin typeface="標楷體" pitchFamily="65" charset="-120"/>
                <a:ea typeface="標楷體" pitchFamily="65" charset="-120"/>
              </a:rPr>
              <a:t>IEP</a:t>
            </a:r>
            <a:r>
              <a:rPr lang="zh-TW" altLang="en-US" sz="2400" dirty="0" smtClean="0">
                <a:solidFill>
                  <a:srgbClr val="0000FF"/>
                </a:solidFill>
                <a:latin typeface="標楷體" pitchFamily="65" charset="-120"/>
                <a:ea typeface="標楷體" pitchFamily="65" charset="-120"/>
              </a:rPr>
              <a:t>長期、短期目標。</a:t>
            </a:r>
          </a:p>
        </p:txBody>
      </p:sp>
      <p:sp>
        <p:nvSpPr>
          <p:cNvPr id="2" name="投影片編號版面配置區 1"/>
          <p:cNvSpPr>
            <a:spLocks noGrp="1"/>
          </p:cNvSpPr>
          <p:nvPr>
            <p:ph type="sldNum" sz="quarter" idx="12"/>
          </p:nvPr>
        </p:nvSpPr>
        <p:spPr/>
        <p:txBody>
          <a:bodyPr/>
          <a:lstStyle/>
          <a:p>
            <a:pPr>
              <a:defRPr/>
            </a:pPr>
            <a:fld id="{9093C777-28AB-41A2-8811-4ADD1CBC7261}" type="slidenum">
              <a:rPr lang="zh-TW" altLang="en-US" smtClean="0">
                <a:solidFill>
                  <a:srgbClr val="23387D"/>
                </a:solidFill>
              </a:rPr>
              <a:pPr>
                <a:defRPr/>
              </a:pPr>
              <a:t>90</a:t>
            </a:fld>
            <a:endParaRPr lang="en-US" altLang="zh-TW">
              <a:solidFill>
                <a:srgbClr val="23387D"/>
              </a:solidFill>
            </a:endParaRPr>
          </a:p>
        </p:txBody>
      </p:sp>
    </p:spTree>
    <p:extLst>
      <p:ext uri="{BB962C8B-B14F-4D97-AF65-F5344CB8AC3E}">
        <p14:creationId xmlns:p14="http://schemas.microsoft.com/office/powerpoint/2010/main" val="208398595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51520" y="319088"/>
            <a:ext cx="7776864" cy="563562"/>
          </a:xfrm>
        </p:spPr>
        <p:txBody>
          <a:bodyPr/>
          <a:lstStyle/>
          <a:p>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 （三）調整課程能力指標（目標）及撰寫</a:t>
            </a:r>
            <a:r>
              <a:rPr lang="en-US" altLang="zh-TW"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IEP</a:t>
            </a:r>
            <a:r>
              <a:rPr lang="zh-TW" altLang="en-US" sz="2400" b="1" dirty="0">
                <a:solidFill>
                  <a:srgbClr val="FFC000"/>
                </a:solidFill>
                <a:effectLst>
                  <a:outerShdw blurRad="38100" dist="38100" dir="2700000" algn="tl">
                    <a:srgbClr val="000000">
                      <a:alpha val="43137"/>
                    </a:srgbClr>
                  </a:outerShdw>
                </a:effectLst>
                <a:latin typeface="新細明體" panose="02020500000000000000" pitchFamily="18" charset="-120"/>
                <a:ea typeface="新細明體" panose="02020500000000000000" pitchFamily="18" charset="-120"/>
              </a:rPr>
              <a:t>長短期目標</a:t>
            </a:r>
            <a:endParaRPr lang="zh-TW" altLang="en-US" sz="2400" b="1" dirty="0" smtClean="0">
              <a:solidFill>
                <a:srgbClr val="FFC000"/>
              </a:solidFill>
              <a:latin typeface="標楷體" pitchFamily="65" charset="-120"/>
              <a:ea typeface="標楷體" pitchFamily="65" charset="-120"/>
            </a:endParaRPr>
          </a:p>
        </p:txBody>
      </p:sp>
      <p:sp>
        <p:nvSpPr>
          <p:cNvPr id="113667" name="Rectangle 3"/>
          <p:cNvSpPr>
            <a:spLocks noGrp="1" noChangeArrowheads="1"/>
          </p:cNvSpPr>
          <p:nvPr>
            <p:ph type="body" idx="1"/>
          </p:nvPr>
        </p:nvSpPr>
        <p:spPr/>
        <p:txBody>
          <a:bodyPr/>
          <a:lstStyle/>
          <a:p>
            <a:endParaRPr lang="zh-TW" altLang="en-US" smtClean="0"/>
          </a:p>
        </p:txBody>
      </p:sp>
      <p:graphicFrame>
        <p:nvGraphicFramePr>
          <p:cNvPr id="113731" name="Group 67"/>
          <p:cNvGraphicFramePr>
            <a:graphicFrameLocks noGrp="1"/>
          </p:cNvGraphicFramePr>
          <p:nvPr/>
        </p:nvGraphicFramePr>
        <p:xfrm>
          <a:off x="323850" y="1196975"/>
          <a:ext cx="8496300" cy="5184776"/>
        </p:xfrm>
        <a:graphic>
          <a:graphicData uri="http://schemas.openxmlformats.org/drawingml/2006/table">
            <a:tbl>
              <a:tblPr/>
              <a:tblGrid>
                <a:gridCol w="1223963"/>
                <a:gridCol w="7272337"/>
              </a:tblGrid>
              <a:tr h="538163">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FF0000"/>
                          </a:solidFill>
                          <a:effectLst/>
                          <a:latin typeface="標楷體" pitchFamily="65" charset="-120"/>
                          <a:ea typeface="標楷體" pitchFamily="65" charset="-120"/>
                          <a:cs typeface="Times New Roman" pitchFamily="18" charset="0"/>
                        </a:rPr>
                        <a:t>調整策略</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FF0000"/>
                          </a:solidFill>
                          <a:effectLst/>
                          <a:latin typeface="標楷體" pitchFamily="65" charset="-120"/>
                          <a:ea typeface="標楷體" pitchFamily="65" charset="-120"/>
                          <a:cs typeface="Times New Roman" pitchFamily="18" charset="0"/>
                        </a:rPr>
                        <a:t>           學年學期教育目標相關用詞參考</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85950">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長期目標</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indent="228600"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2286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長期目標之撰寫：</a:t>
                      </a:r>
                    </a:p>
                    <a:p>
                      <a:pPr marL="0" marR="0" lvl="0" indent="22860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一般性動詞</a:t>
                      </a:r>
                      <a:r>
                        <a:rPr kumimoji="1" lang="en-US" altLang="zh-TW"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a:t>
                      </a: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了解、認識、減少、增進</a:t>
                      </a:r>
                      <a:r>
                        <a:rPr kumimoji="1" lang="en-US" altLang="zh-TW"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a:t>
                      </a: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所需學習內容</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AutoNum type="arabicPeriod"/>
                        <a:tabLst/>
                      </a:pP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擬出本學期（學年）發展之範圍、重點或方向</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AutoNum type="arabicPeriod"/>
                        <a:tabLst/>
                      </a:pP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以一般性目標之寫法敍述並含蓋之</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例：促進溝通能力、加強語言理解能力</a:t>
                      </a:r>
                      <a:r>
                        <a:rPr kumimoji="1" lang="en-US" altLang="zh-TW"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a:t>
                      </a:r>
                      <a:endParaRPr kumimoji="1" lang="en-US" altLang="zh-TW"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0663">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短期目標</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hlink"/>
                        </a:buClr>
                        <a:buFont typeface="Wingdings" pitchFamily="2" charset="2"/>
                        <a:defRPr kumimoji="1" sz="2400">
                          <a:solidFill>
                            <a:schemeClr val="tx1"/>
                          </a:solidFill>
                          <a:latin typeface="Verdana" pitchFamily="34" charset="0"/>
                          <a:ea typeface="新細明體" pitchFamily="18" charset="-120"/>
                        </a:defRPr>
                      </a:lvl1pPr>
                      <a:lvl2pPr eaLnBrk="0" hangingPunct="0">
                        <a:spcBef>
                          <a:spcPct val="20000"/>
                        </a:spcBef>
                        <a:buClr>
                          <a:schemeClr val="accent1"/>
                        </a:buClr>
                        <a:buFont typeface="Wingdings" pitchFamily="2" charset="2"/>
                        <a:defRPr kumimoji="1" sz="2400">
                          <a:solidFill>
                            <a:schemeClr val="tx1"/>
                          </a:solidFill>
                          <a:latin typeface="Arial" pitchFamily="34" charset="0"/>
                          <a:ea typeface="新細明體" pitchFamily="18" charset="-120"/>
                        </a:defRPr>
                      </a:lvl2pPr>
                      <a:lvl3pPr eaLnBrk="0" hangingPunct="0">
                        <a:spcBef>
                          <a:spcPct val="20000"/>
                        </a:spcBef>
                        <a:buClr>
                          <a:schemeClr val="tx1"/>
                        </a:buClr>
                        <a:defRPr kumimoji="1" sz="2000">
                          <a:solidFill>
                            <a:schemeClr val="tx1"/>
                          </a:solidFill>
                          <a:latin typeface="Arial" pitchFamily="34" charset="0"/>
                          <a:ea typeface="新細明體" pitchFamily="18" charset="-120"/>
                        </a:defRPr>
                      </a:lvl3pPr>
                      <a:lvl4pPr eaLnBrk="0" hangingPunct="0">
                        <a:spcBef>
                          <a:spcPct val="20000"/>
                        </a:spcBef>
                        <a:defRPr kumimoji="1">
                          <a:solidFill>
                            <a:schemeClr val="tx1"/>
                          </a:solidFill>
                          <a:latin typeface="Arial" pitchFamily="34" charset="0"/>
                          <a:ea typeface="新細明體" pitchFamily="18" charset="-120"/>
                        </a:defRPr>
                      </a:lvl4pPr>
                      <a:lvl5pPr eaLnBrk="0" hangingPunct="0">
                        <a:spcBef>
                          <a:spcPct val="20000"/>
                        </a:spcBef>
                        <a:defRPr kumimoji="1">
                          <a:solidFill>
                            <a:schemeClr val="tx1"/>
                          </a:solidFill>
                          <a:latin typeface="Arial" pitchFamily="34" charset="0"/>
                          <a:ea typeface="新細明體" pitchFamily="18" charset="-120"/>
                        </a:defRPr>
                      </a:lvl5pPr>
                      <a:lvl6pPr eaLnBrk="0" fontAlgn="base" hangingPunct="0">
                        <a:spcBef>
                          <a:spcPct val="20000"/>
                        </a:spcBef>
                        <a:spcAft>
                          <a:spcPct val="0"/>
                        </a:spcAft>
                        <a:defRPr kumimoji="1">
                          <a:solidFill>
                            <a:schemeClr val="tx1"/>
                          </a:solidFill>
                          <a:latin typeface="Arial" pitchFamily="34" charset="0"/>
                          <a:ea typeface="新細明體" pitchFamily="18" charset="-120"/>
                        </a:defRPr>
                      </a:lvl6pPr>
                      <a:lvl7pPr eaLnBrk="0" fontAlgn="base" hangingPunct="0">
                        <a:spcBef>
                          <a:spcPct val="20000"/>
                        </a:spcBef>
                        <a:spcAft>
                          <a:spcPct val="0"/>
                        </a:spcAft>
                        <a:defRPr kumimoji="1">
                          <a:solidFill>
                            <a:schemeClr val="tx1"/>
                          </a:solidFill>
                          <a:latin typeface="Arial" pitchFamily="34" charset="0"/>
                          <a:ea typeface="新細明體" pitchFamily="18" charset="-120"/>
                        </a:defRPr>
                      </a:lvl7pPr>
                      <a:lvl8pPr eaLnBrk="0" fontAlgn="base" hangingPunct="0">
                        <a:spcBef>
                          <a:spcPct val="20000"/>
                        </a:spcBef>
                        <a:spcAft>
                          <a:spcPct val="0"/>
                        </a:spcAft>
                        <a:defRPr kumimoji="1">
                          <a:solidFill>
                            <a:schemeClr val="tx1"/>
                          </a:solidFill>
                          <a:latin typeface="Arial" pitchFamily="34" charset="0"/>
                          <a:ea typeface="新細明體" pitchFamily="18" charset="-120"/>
                        </a:defRPr>
                      </a:lvl8pPr>
                      <a:lvl9pPr eaLnBrk="0" fontAlgn="base" hangingPunct="0">
                        <a:spcBef>
                          <a:spcPct val="20000"/>
                        </a:spcBef>
                        <a:spcAft>
                          <a:spcPct val="0"/>
                        </a:spcAft>
                        <a:defRPr kumimoji="1">
                          <a:solidFill>
                            <a:schemeClr val="tx1"/>
                          </a:solidFill>
                          <a:latin typeface="Arial" pitchFamily="34" charset="0"/>
                          <a:ea typeface="新細明體" pitchFamily="18" charset="-12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短期目標</a:t>
                      </a:r>
                      <a:r>
                        <a:rPr kumimoji="1" lang="en-US" altLang="zh-TW"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a:t>
                      </a: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教學目標或行為目標</a:t>
                      </a:r>
                      <a:r>
                        <a:rPr kumimoji="1" lang="en-US" altLang="zh-TW"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a:t>
                      </a:r>
                      <a:r>
                        <a:rPr kumimoji="1" lang="zh-TW" altLang="en-US" sz="2000" b="1" i="0" u="none" strike="noStrike" cap="none" normalizeH="0" baseline="0" smtClean="0">
                          <a:ln>
                            <a:noFill/>
                          </a:ln>
                          <a:solidFill>
                            <a:srgbClr val="800080"/>
                          </a:solidFill>
                          <a:effectLst/>
                          <a:latin typeface="標楷體" pitchFamily="65" charset="-120"/>
                          <a:ea typeface="標楷體" pitchFamily="65" charset="-120"/>
                          <a:cs typeface="Times New Roman" pitchFamily="18" charset="0"/>
                        </a:rPr>
                        <a:t>的寫法：客觀、具體、量化等</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2000" b="0" i="0" u="none" strike="noStrike" cap="none" normalizeH="0" baseline="0" smtClean="0">
                          <a:ln>
                            <a:noFill/>
                          </a:ln>
                          <a:solidFill>
                            <a:srgbClr val="FF0000"/>
                          </a:solidFill>
                          <a:effectLst/>
                          <a:latin typeface="標楷體" pitchFamily="65" charset="-120"/>
                          <a:ea typeface="標楷體" pitchFamily="65" charset="-120"/>
                          <a:cs typeface="Times New Roman" pitchFamily="18" charset="0"/>
                        </a:rPr>
                        <a:t>分析長期目標所可能包含之細目或具體表現</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1" lang="zh-TW" altLang="en-US" sz="2000" b="0" i="0" u="none" strike="noStrike" cap="none" normalizeH="0" baseline="0" smtClean="0">
                          <a:ln>
                            <a:noFill/>
                          </a:ln>
                          <a:solidFill>
                            <a:srgbClr val="FF0000"/>
                          </a:solidFill>
                          <a:effectLst/>
                          <a:latin typeface="標楷體" pitchFamily="65" charset="-120"/>
                          <a:ea typeface="標楷體" pitchFamily="65" charset="-120"/>
                          <a:cs typeface="Times New Roman" pitchFamily="18" charset="0"/>
                        </a:rPr>
                        <a:t>以符合功能性、又符合可評量性之目標方式敍述之</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arenBoth"/>
                        <a:tabLst/>
                      </a:pPr>
                      <a:r>
                        <a:rPr kumimoji="1" lang="zh-TW" altLang="en-US" sz="2000" b="1"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行為</a:t>
                      </a: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：指達到目標的具體行為。通常是用「寫出」、「說明」、「列出」或「測量」等。如：「能寫出（行為）」等</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arenBoth"/>
                        <a:tabLst/>
                      </a:pPr>
                      <a:r>
                        <a:rPr kumimoji="1" lang="zh-TW" altLang="en-US" sz="2000" b="1"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結果</a:t>
                      </a: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：指行為產生的結果。如「能說出動物名稱（結果）」</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zh-TW" altLang="en-US" sz="2000" b="0" i="0" u="none" strike="noStrike" cap="none" normalizeH="0" baseline="0" smtClean="0">
                          <a:ln>
                            <a:noFill/>
                          </a:ln>
                          <a:solidFill>
                            <a:srgbClr val="0000FF"/>
                          </a:solidFill>
                          <a:effectLst/>
                          <a:latin typeface="標楷體" pitchFamily="65" charset="-120"/>
                          <a:ea typeface="標楷體" pitchFamily="65" charset="-120"/>
                          <a:cs typeface="Times New Roman" pitchFamily="18" charset="0"/>
                        </a:rPr>
                        <a:t>例：會看圖說出五種動物名稱，五次有三次正確。</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投影片編號版面配置區 1"/>
          <p:cNvSpPr>
            <a:spLocks noGrp="1"/>
          </p:cNvSpPr>
          <p:nvPr>
            <p:ph type="sldNum" sz="quarter" idx="12"/>
          </p:nvPr>
        </p:nvSpPr>
        <p:spPr/>
        <p:txBody>
          <a:bodyPr/>
          <a:lstStyle/>
          <a:p>
            <a:pPr>
              <a:defRPr/>
            </a:pPr>
            <a:fld id="{9093C777-28AB-41A2-8811-4ADD1CBC7261}" type="slidenum">
              <a:rPr lang="zh-TW" altLang="en-US" smtClean="0">
                <a:solidFill>
                  <a:srgbClr val="23387D"/>
                </a:solidFill>
              </a:rPr>
              <a:pPr>
                <a:defRPr/>
              </a:pPr>
              <a:t>91</a:t>
            </a:fld>
            <a:endParaRPr lang="en-US" altLang="zh-TW">
              <a:solidFill>
                <a:srgbClr val="23387D"/>
              </a:solidFill>
            </a:endParaRPr>
          </a:p>
        </p:txBody>
      </p:sp>
    </p:spTree>
    <p:extLst>
      <p:ext uri="{BB962C8B-B14F-4D97-AF65-F5344CB8AC3E}">
        <p14:creationId xmlns:p14="http://schemas.microsoft.com/office/powerpoint/2010/main" val="40750796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16632"/>
            <a:ext cx="8640960" cy="662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D9206B2-6D51-4337-BB14-3640AEB97D2F}" type="slidenum">
              <a:rPr lang="zh-TW" altLang="en-US" smtClean="0"/>
              <a:pPr>
                <a:defRPr/>
              </a:pPr>
              <a:t>92</a:t>
            </a:fld>
            <a:endParaRPr lang="zh-TW" altLang="en-US"/>
          </a:p>
        </p:txBody>
      </p:sp>
    </p:spTree>
    <p:extLst>
      <p:ext uri="{BB962C8B-B14F-4D97-AF65-F5344CB8AC3E}">
        <p14:creationId xmlns:p14="http://schemas.microsoft.com/office/powerpoint/2010/main" val="169635193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矩形 6"/>
          <p:cNvSpPr/>
          <p:nvPr/>
        </p:nvSpPr>
        <p:spPr>
          <a:xfrm>
            <a:off x="0" y="0"/>
            <a:ext cx="9144000" cy="1357313"/>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FFFFFF"/>
              </a:solidFill>
            </a:endParaRPr>
          </a:p>
        </p:txBody>
      </p:sp>
      <p:sp>
        <p:nvSpPr>
          <p:cNvPr id="15" name="椭圆 14"/>
          <p:cNvSpPr/>
          <p:nvPr/>
        </p:nvSpPr>
        <p:spPr>
          <a:xfrm>
            <a:off x="762000" y="-425450"/>
            <a:ext cx="500063" cy="4286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6" name="椭圆 15"/>
          <p:cNvSpPr/>
          <p:nvPr/>
        </p:nvSpPr>
        <p:spPr>
          <a:xfrm>
            <a:off x="976313" y="-354013"/>
            <a:ext cx="500062" cy="5715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7" name="椭圆 16"/>
          <p:cNvSpPr/>
          <p:nvPr/>
        </p:nvSpPr>
        <p:spPr>
          <a:xfrm>
            <a:off x="1262063" y="-211138"/>
            <a:ext cx="704850"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8" name="椭圆 17"/>
          <p:cNvSpPr/>
          <p:nvPr/>
        </p:nvSpPr>
        <p:spPr>
          <a:xfrm>
            <a:off x="1404938" y="-496888"/>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19" name="椭圆 18"/>
          <p:cNvSpPr/>
          <p:nvPr/>
        </p:nvSpPr>
        <p:spPr>
          <a:xfrm>
            <a:off x="2833688" y="-425450"/>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1" name="椭圆 20"/>
          <p:cNvSpPr/>
          <p:nvPr/>
        </p:nvSpPr>
        <p:spPr>
          <a:xfrm>
            <a:off x="3262313" y="-35401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2" name="椭圆 21"/>
          <p:cNvSpPr/>
          <p:nvPr/>
        </p:nvSpPr>
        <p:spPr>
          <a:xfrm>
            <a:off x="3905250" y="-354013"/>
            <a:ext cx="714375" cy="642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3" name="椭圆 22"/>
          <p:cNvSpPr/>
          <p:nvPr/>
        </p:nvSpPr>
        <p:spPr>
          <a:xfrm>
            <a:off x="6048375" y="3175"/>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4" name="椭圆 23"/>
          <p:cNvSpPr/>
          <p:nvPr/>
        </p:nvSpPr>
        <p:spPr>
          <a:xfrm rot="759723">
            <a:off x="7188200" y="-331788"/>
            <a:ext cx="928688"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5" name="椭圆 24"/>
          <p:cNvSpPr/>
          <p:nvPr/>
        </p:nvSpPr>
        <p:spPr>
          <a:xfrm rot="20050139">
            <a:off x="6300788" y="-25876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6" name="椭圆 25"/>
          <p:cNvSpPr/>
          <p:nvPr/>
        </p:nvSpPr>
        <p:spPr>
          <a:xfrm rot="2087486">
            <a:off x="6691313" y="-788988"/>
            <a:ext cx="714375" cy="6429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7" name="椭圆 26"/>
          <p:cNvSpPr/>
          <p:nvPr/>
        </p:nvSpPr>
        <p:spPr>
          <a:xfrm>
            <a:off x="6834188" y="74613"/>
            <a:ext cx="714375" cy="5000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8" name="椭圆 27"/>
          <p:cNvSpPr/>
          <p:nvPr/>
        </p:nvSpPr>
        <p:spPr>
          <a:xfrm>
            <a:off x="5691188" y="-139700"/>
            <a:ext cx="714375" cy="500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8" name="矩形 7"/>
          <p:cNvSpPr/>
          <p:nvPr/>
        </p:nvSpPr>
        <p:spPr>
          <a:xfrm>
            <a:off x="0" y="1285875"/>
            <a:ext cx="9144000" cy="1428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FFFFFF"/>
              </a:solidFill>
            </a:endParaRPr>
          </a:p>
        </p:txBody>
      </p:sp>
      <p:grpSp>
        <p:nvGrpSpPr>
          <p:cNvPr id="10" name="组合 9"/>
          <p:cNvGrpSpPr/>
          <p:nvPr/>
        </p:nvGrpSpPr>
        <p:grpSpPr>
          <a:xfrm rot="20840572">
            <a:off x="6343837" y="618933"/>
            <a:ext cx="262892" cy="236198"/>
            <a:chOff x="1571604" y="4015744"/>
            <a:chExt cx="262892" cy="236198"/>
          </a:xfrm>
          <a:solidFill>
            <a:srgbClr val="0000FF"/>
          </a:solidFill>
          <a:effectLst>
            <a:outerShdw blurRad="50800" dist="38100" dir="2700000" algn="tl" rotWithShape="0">
              <a:prstClr val="black">
                <a:alpha val="40000"/>
              </a:prstClr>
            </a:outerShdw>
          </a:effectLst>
        </p:grpSpPr>
        <p:sp>
          <p:nvSpPr>
            <p:cNvPr id="11" name="同心圆 10"/>
            <p:cNvSpPr/>
            <p:nvPr/>
          </p:nvSpPr>
          <p:spPr>
            <a:xfrm>
              <a:off x="1571604" y="4071942"/>
              <a:ext cx="180000" cy="180000"/>
            </a:xfrm>
            <a:prstGeom prst="donut">
              <a:avLst>
                <a:gd name="adj" fmla="val 2202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cxnSp>
          <p:nvCxnSpPr>
            <p:cNvPr id="12" name="直接箭头连接符 11"/>
            <p:cNvCxnSpPr/>
            <p:nvPr/>
          </p:nvCxnSpPr>
          <p:spPr>
            <a:xfrm flipV="1">
              <a:off x="1691620" y="4015744"/>
              <a:ext cx="142876" cy="107157"/>
            </a:xfrm>
            <a:prstGeom prst="straightConnector1">
              <a:avLst/>
            </a:prstGeom>
            <a:grpFill/>
            <a:ln w="28575">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grpSp>
      <p:cxnSp>
        <p:nvCxnSpPr>
          <p:cNvPr id="13" name="直接连接符 12"/>
          <p:cNvCxnSpPr>
            <a:stCxn id="14" idx="4"/>
          </p:cNvCxnSpPr>
          <p:nvPr/>
        </p:nvCxnSpPr>
        <p:spPr>
          <a:xfrm rot="5400000">
            <a:off x="6592094" y="1035844"/>
            <a:ext cx="642938" cy="0"/>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同心圆 13"/>
          <p:cNvSpPr/>
          <p:nvPr/>
        </p:nvSpPr>
        <p:spPr>
          <a:xfrm>
            <a:off x="6770688" y="427038"/>
            <a:ext cx="287337" cy="287337"/>
          </a:xfrm>
          <a:prstGeom prst="donut">
            <a:avLst>
              <a:gd name="adj" fmla="val 12800"/>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0" lang="en-US" altLang="zh-CN" sz="2000" b="1" dirty="0">
                <a:solidFill>
                  <a:srgbClr val="7F7F7F"/>
                </a:solidFill>
                <a:cs typeface="Calibri" pitchFamily="34" charset="0"/>
              </a:rPr>
              <a:t>$</a:t>
            </a:r>
            <a:endParaRPr kumimoji="0" lang="zh-CN" altLang="en-US" sz="2000" b="1" dirty="0">
              <a:solidFill>
                <a:srgbClr val="7F7F7F"/>
              </a:solidFill>
              <a:cs typeface="Calibri" pitchFamily="34" charset="0"/>
            </a:endParaRPr>
          </a:p>
        </p:txBody>
      </p:sp>
      <p:sp>
        <p:nvSpPr>
          <p:cNvPr id="20" name="椭圆 19"/>
          <p:cNvSpPr/>
          <p:nvPr/>
        </p:nvSpPr>
        <p:spPr>
          <a:xfrm rot="759723">
            <a:off x="5973763" y="-354013"/>
            <a:ext cx="928687" cy="714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29" name="太阳形 28"/>
          <p:cNvSpPr/>
          <p:nvPr/>
        </p:nvSpPr>
        <p:spPr>
          <a:xfrm>
            <a:off x="-241300" y="-252413"/>
            <a:ext cx="749300" cy="750888"/>
          </a:xfrm>
          <a:prstGeom prst="su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1" name="心形 30"/>
          <p:cNvSpPr/>
          <p:nvPr/>
        </p:nvSpPr>
        <p:spPr>
          <a:xfrm>
            <a:off x="7200900" y="596900"/>
            <a:ext cx="285750" cy="285750"/>
          </a:xfrm>
          <a:prstGeom prst="heart">
            <a:avLst/>
          </a:prstGeom>
          <a:solidFill>
            <a:srgbClr val="FF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rgbClr val="FF0000"/>
              </a:solidFill>
            </a:endParaRPr>
          </a:p>
        </p:txBody>
      </p:sp>
      <p:cxnSp>
        <p:nvCxnSpPr>
          <p:cNvPr id="32" name="直接连接符 31"/>
          <p:cNvCxnSpPr>
            <a:stCxn id="31" idx="0"/>
          </p:cNvCxnSpPr>
          <p:nvPr/>
        </p:nvCxnSpPr>
        <p:spPr>
          <a:xfrm rot="16200000" flipH="1" flipV="1">
            <a:off x="6997700" y="1011238"/>
            <a:ext cx="688975" cy="3175"/>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33" name="加号 32"/>
          <p:cNvSpPr/>
          <p:nvPr/>
        </p:nvSpPr>
        <p:spPr>
          <a:xfrm>
            <a:off x="7700963" y="642938"/>
            <a:ext cx="357187" cy="357187"/>
          </a:xfrm>
          <a:prstGeom prst="mathPlus">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cxnSp>
        <p:nvCxnSpPr>
          <p:cNvPr id="34" name="直接连接符 33"/>
          <p:cNvCxnSpPr/>
          <p:nvPr/>
        </p:nvCxnSpPr>
        <p:spPr>
          <a:xfrm rot="5400000">
            <a:off x="6234112" y="1079501"/>
            <a:ext cx="460375" cy="0"/>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521265" name="组合 34"/>
          <p:cNvGrpSpPr>
            <a:grpSpLocks/>
          </p:cNvGrpSpPr>
          <p:nvPr/>
        </p:nvGrpSpPr>
        <p:grpSpPr bwMode="auto">
          <a:xfrm>
            <a:off x="8129588" y="571500"/>
            <a:ext cx="287337" cy="179388"/>
            <a:chOff x="-1928858" y="1643050"/>
            <a:chExt cx="500066" cy="357190"/>
          </a:xfrm>
          <a:solidFill>
            <a:schemeClr val="bg1">
              <a:lumMod val="75000"/>
            </a:schemeClr>
          </a:solidFill>
        </p:grpSpPr>
        <p:sp>
          <p:nvSpPr>
            <p:cNvPr id="36" name="矩形 35"/>
            <p:cNvSpPr/>
            <p:nvPr/>
          </p:nvSpPr>
          <p:spPr>
            <a:xfrm>
              <a:off x="-1928858" y="1643050"/>
              <a:ext cx="500066" cy="357190"/>
            </a:xfrm>
            <a:prstGeom prst="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7" name="等腰三角形 36"/>
            <p:cNvSpPr/>
            <p:nvPr/>
          </p:nvSpPr>
          <p:spPr>
            <a:xfrm>
              <a:off x="-1928858" y="1715753"/>
              <a:ext cx="500066" cy="284487"/>
            </a:xfrm>
            <a:prstGeom prst="triangle">
              <a:avLst/>
            </a:prstGeom>
            <a:grp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sp>
          <p:nvSpPr>
            <p:cNvPr id="38" name="等腰三角形 37"/>
            <p:cNvSpPr/>
            <p:nvPr/>
          </p:nvSpPr>
          <p:spPr>
            <a:xfrm rot="10800000">
              <a:off x="-1928858" y="1643050"/>
              <a:ext cx="500066" cy="284487"/>
            </a:xfrm>
            <a:prstGeom prst="triangle">
              <a:avLst/>
            </a:prstGeom>
            <a:grp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prstClr val="black"/>
                </a:solidFill>
              </a:endParaRPr>
            </a:p>
          </p:txBody>
        </p:sp>
      </p:grpSp>
      <p:cxnSp>
        <p:nvCxnSpPr>
          <p:cNvPr id="39" name="直接连接符 38"/>
          <p:cNvCxnSpPr/>
          <p:nvPr/>
        </p:nvCxnSpPr>
        <p:spPr>
          <a:xfrm rot="5400000">
            <a:off x="7970044" y="1053307"/>
            <a:ext cx="606425"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cxnSp>
        <p:nvCxnSpPr>
          <p:cNvPr id="40" name="直接连接符 39"/>
          <p:cNvCxnSpPr/>
          <p:nvPr/>
        </p:nvCxnSpPr>
        <p:spPr>
          <a:xfrm rot="5400000">
            <a:off x="8166100" y="963613"/>
            <a:ext cx="785813"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41" name="组合 40"/>
          <p:cNvGrpSpPr/>
          <p:nvPr/>
        </p:nvGrpSpPr>
        <p:grpSpPr>
          <a:xfrm>
            <a:off x="8486801" y="373541"/>
            <a:ext cx="157165" cy="269377"/>
            <a:chOff x="1300141" y="3818402"/>
            <a:chExt cx="181268" cy="310689"/>
          </a:xfrm>
          <a:solidFill>
            <a:schemeClr val="bg2">
              <a:lumMod val="75000"/>
            </a:schemeClr>
          </a:solidFill>
          <a:effectLst>
            <a:outerShdw blurRad="50800" dist="38100" dir="2700000" algn="tl" rotWithShape="0">
              <a:prstClr val="black">
                <a:alpha val="40000"/>
              </a:prstClr>
            </a:outerShdw>
          </a:effectLst>
        </p:grpSpPr>
        <p:sp>
          <p:nvSpPr>
            <p:cNvPr id="42" name="同心圆 41"/>
            <p:cNvSpPr/>
            <p:nvPr/>
          </p:nvSpPr>
          <p:spPr>
            <a:xfrm rot="20840572">
              <a:off x="1301409" y="3818402"/>
              <a:ext cx="180000" cy="180000"/>
            </a:xfrm>
            <a:prstGeom prst="donut">
              <a:avLst>
                <a:gd name="adj" fmla="val 22023"/>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sp>
          <p:nvSpPr>
            <p:cNvPr id="43" name="加号 42"/>
            <p:cNvSpPr/>
            <p:nvPr/>
          </p:nvSpPr>
          <p:spPr>
            <a:xfrm>
              <a:off x="1300141" y="3949091"/>
              <a:ext cx="180000" cy="180000"/>
            </a:xfrm>
            <a:prstGeom prst="mathPlu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prstClr val="black"/>
                </a:solidFill>
              </a:endParaRPr>
            </a:p>
          </p:txBody>
        </p:sp>
      </p:grpSp>
      <p:cxnSp>
        <p:nvCxnSpPr>
          <p:cNvPr id="51" name="直接连接符 50"/>
          <p:cNvCxnSpPr/>
          <p:nvPr/>
        </p:nvCxnSpPr>
        <p:spPr>
          <a:xfrm rot="5400000">
            <a:off x="7652544" y="1126332"/>
            <a:ext cx="460375"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5" name="Text Box 1033"/>
          <p:cNvSpPr txBox="1">
            <a:spLocks noChangeArrowheads="1"/>
          </p:cNvSpPr>
          <p:nvPr/>
        </p:nvSpPr>
        <p:spPr bwMode="auto">
          <a:xfrm>
            <a:off x="6300192" y="2564904"/>
            <a:ext cx="2338456" cy="8931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kumimoji="0" lang="zh-TW" altLang="en-US" sz="2600" b="1" spc="150" dirty="0">
                <a:ln w="11430"/>
                <a:solidFill>
                  <a:srgbClr val="FFFFFF"/>
                </a:solidFill>
                <a:effectLst>
                  <a:outerShdw blurRad="25400" algn="tl" rotWithShape="0">
                    <a:srgbClr val="000000">
                      <a:alpha val="43000"/>
                    </a:srgbClr>
                  </a:outerShdw>
                </a:effectLst>
                <a:latin typeface="標楷體" pitchFamily="65" charset="-120"/>
              </a:rPr>
              <a:t>撰寫</a:t>
            </a:r>
            <a:r>
              <a:rPr kumimoji="0" lang="en-US" altLang="zh-TW" sz="2600" b="1" spc="150" dirty="0">
                <a:ln w="11430"/>
                <a:solidFill>
                  <a:srgbClr val="FFFFFF"/>
                </a:solidFill>
                <a:effectLst>
                  <a:outerShdw blurRad="25400" algn="tl" rotWithShape="0">
                    <a:srgbClr val="000000">
                      <a:alpha val="43000"/>
                    </a:srgbClr>
                  </a:outerShdw>
                </a:effectLst>
                <a:latin typeface="標楷體" pitchFamily="65" charset="-120"/>
              </a:rPr>
              <a:t>IEP</a:t>
            </a:r>
          </a:p>
          <a:p>
            <a:pPr algn="ctr" fontAlgn="auto">
              <a:spcBef>
                <a:spcPts val="0"/>
              </a:spcBef>
              <a:spcAft>
                <a:spcPts val="0"/>
              </a:spcAft>
              <a:defRPr/>
            </a:pPr>
            <a:r>
              <a:rPr kumimoji="0" lang="zh-TW" altLang="en-US" sz="2600" b="1" spc="150" dirty="0">
                <a:ln w="11430"/>
                <a:solidFill>
                  <a:srgbClr val="FFFFFF"/>
                </a:solidFill>
                <a:effectLst>
                  <a:outerShdw blurRad="25400" algn="tl" rotWithShape="0">
                    <a:srgbClr val="000000">
                      <a:alpha val="43000"/>
                    </a:srgbClr>
                  </a:outerShdw>
                </a:effectLst>
                <a:latin typeface="標楷體" pitchFamily="65" charset="-120"/>
              </a:rPr>
              <a:t>長短期目標</a:t>
            </a:r>
          </a:p>
        </p:txBody>
      </p:sp>
      <p:sp>
        <p:nvSpPr>
          <p:cNvPr id="6" name="Text Box 1033"/>
          <p:cNvSpPr txBox="1">
            <a:spLocks noChangeArrowheads="1"/>
          </p:cNvSpPr>
          <p:nvPr/>
        </p:nvSpPr>
        <p:spPr bwMode="auto">
          <a:xfrm>
            <a:off x="6300192" y="1988840"/>
            <a:ext cx="2338456" cy="493085"/>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kumimoji="0" lang="zh-TW" altLang="en-US" sz="2600" b="1" spc="150" dirty="0">
                <a:ln w="11430"/>
                <a:solidFill>
                  <a:srgbClr val="FFFFFF"/>
                </a:solidFill>
                <a:effectLst>
                  <a:outerShdw blurRad="25400" algn="tl" rotWithShape="0">
                    <a:srgbClr val="000000">
                      <a:alpha val="43000"/>
                    </a:srgbClr>
                  </a:outerShdw>
                </a:effectLst>
                <a:latin typeface="標楷體" pitchFamily="65" charset="-120"/>
              </a:rPr>
              <a:t>能力指標調整</a:t>
            </a:r>
          </a:p>
        </p:txBody>
      </p:sp>
      <p:sp>
        <p:nvSpPr>
          <p:cNvPr id="2" name="Text Box 1033"/>
          <p:cNvSpPr txBox="1">
            <a:spLocks noChangeArrowheads="1"/>
          </p:cNvSpPr>
          <p:nvPr/>
        </p:nvSpPr>
        <p:spPr bwMode="auto">
          <a:xfrm>
            <a:off x="6300192" y="3789040"/>
            <a:ext cx="2338456" cy="8931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kumimoji="0" lang="zh-TW" altLang="en-US" sz="2600" b="1" spc="150" dirty="0">
                <a:ln w="11430"/>
                <a:solidFill>
                  <a:srgbClr val="FFFFFF"/>
                </a:solidFill>
                <a:effectLst>
                  <a:outerShdw blurRad="25400" algn="tl" rotWithShape="0">
                    <a:srgbClr val="000000">
                      <a:alpha val="43000"/>
                    </a:srgbClr>
                  </a:outerShdw>
                </a:effectLst>
                <a:latin typeface="標楷體" pitchFamily="65" charset="-120"/>
              </a:rPr>
              <a:t>特殊需求學生課程調整方案</a:t>
            </a:r>
          </a:p>
        </p:txBody>
      </p:sp>
      <p:sp>
        <p:nvSpPr>
          <p:cNvPr id="9" name="Text Box 1033"/>
          <p:cNvSpPr txBox="1">
            <a:spLocks noChangeArrowheads="1"/>
          </p:cNvSpPr>
          <p:nvPr/>
        </p:nvSpPr>
        <p:spPr bwMode="auto">
          <a:xfrm>
            <a:off x="323528" y="1988840"/>
            <a:ext cx="1170833" cy="3888432"/>
          </a:xfrm>
          <a:prstGeom prst="rect">
            <a:avLst/>
          </a:prstGeom>
          <a:solidFill>
            <a:srgbClr val="A50021"/>
          </a:solidFill>
          <a:ln>
            <a:headEnd/>
            <a:tailEnd/>
          </a:ln>
        </p:spPr>
        <p:style>
          <a:lnRef idx="2">
            <a:schemeClr val="accent6">
              <a:shade val="50000"/>
            </a:schemeClr>
          </a:lnRef>
          <a:fillRef idx="1">
            <a:schemeClr val="accent6"/>
          </a:fillRef>
          <a:effectRef idx="0">
            <a:schemeClr val="accent6"/>
          </a:effectRef>
          <a:fontRef idx="minor">
            <a:schemeClr val="lt1"/>
          </a:fontRef>
        </p:style>
        <p:txBody>
          <a:bodyPr vert="eaVert" lIns="92075" tIns="46038" rIns="92075" bIns="46038" anchor="ct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kumimoji="0" lang="zh-TW" altLang="en-US" sz="3200" b="1" dirty="0">
                <a:solidFill>
                  <a:prstClr val="white"/>
                </a:solidFill>
                <a:effectLst>
                  <a:outerShdw blurRad="38100" dist="38100" dir="2700000" algn="tl">
                    <a:srgbClr val="000000">
                      <a:alpha val="43137"/>
                    </a:srgbClr>
                  </a:outerShdw>
                </a:effectLst>
                <a:latin typeface="標楷體" pitchFamily="65" charset="-120"/>
                <a:ea typeface="標楷體" pitchFamily="65" charset="-120"/>
              </a:rPr>
              <a:t>大綱試行運作模式</a:t>
            </a:r>
            <a:endParaRPr kumimoji="0" lang="en-US" altLang="zh-TW" sz="3200" b="1" dirty="0">
              <a:solidFill>
                <a:prstClr val="white"/>
              </a:solidFill>
              <a:effectLst>
                <a:outerShdw blurRad="38100" dist="38100" dir="2700000" algn="tl">
                  <a:srgbClr val="000000">
                    <a:alpha val="43137"/>
                  </a:srgbClr>
                </a:outerShdw>
              </a:effectLst>
              <a:latin typeface="標楷體" pitchFamily="65" charset="-120"/>
              <a:ea typeface="標楷體" pitchFamily="65" charset="-120"/>
            </a:endParaRPr>
          </a:p>
          <a:p>
            <a:pPr algn="ctr" fontAlgn="auto">
              <a:spcBef>
                <a:spcPts val="0"/>
              </a:spcBef>
              <a:spcAft>
                <a:spcPts val="0"/>
              </a:spcAft>
              <a:defRPr/>
            </a:pPr>
            <a:r>
              <a:rPr kumimoji="0" lang="zh-TW" altLang="en-US" sz="3200" b="1" dirty="0">
                <a:solidFill>
                  <a:prstClr val="white"/>
                </a:solidFill>
                <a:effectLst>
                  <a:outerShdw blurRad="38100" dist="38100" dir="2700000" algn="tl">
                    <a:srgbClr val="000000">
                      <a:alpha val="43137"/>
                    </a:srgbClr>
                  </a:outerShdw>
                </a:effectLst>
                <a:latin typeface="標楷體" pitchFamily="65" charset="-120"/>
                <a:ea typeface="標楷體" pitchFamily="65" charset="-120"/>
              </a:rPr>
              <a:t>花蓮縣特殊教育課程</a:t>
            </a:r>
            <a:endParaRPr kumimoji="0" lang="zh-CN" altLang="en-US" sz="3200" b="1" dirty="0">
              <a:solidFill>
                <a:prstClr val="white"/>
              </a:solidFill>
              <a:effectLst>
                <a:outerShdw blurRad="38100" dist="38100" dir="2700000" algn="tl">
                  <a:srgbClr val="000000">
                    <a:alpha val="43137"/>
                  </a:srgbClr>
                </a:outerShdw>
              </a:effectLst>
              <a:latin typeface="標楷體" pitchFamily="65" charset="-120"/>
              <a:ea typeface="標楷體" pitchFamily="65" charset="-120"/>
            </a:endParaRPr>
          </a:p>
        </p:txBody>
      </p:sp>
      <p:sp>
        <p:nvSpPr>
          <p:cNvPr id="3" name="Text Box 1033"/>
          <p:cNvSpPr txBox="1">
            <a:spLocks noChangeArrowheads="1"/>
          </p:cNvSpPr>
          <p:nvPr/>
        </p:nvSpPr>
        <p:spPr bwMode="auto">
          <a:xfrm>
            <a:off x="2051720" y="3861048"/>
            <a:ext cx="3214710" cy="585418"/>
          </a:xfrm>
          <a:prstGeom prst="rect">
            <a:avLst/>
          </a:prstGeom>
          <a:solidFill>
            <a:srgbClr val="92D050"/>
          </a:solidFill>
          <a:ln>
            <a:headEnd/>
            <a:tailEnd/>
          </a:ln>
        </p:spPr>
        <p:style>
          <a:lnRef idx="1">
            <a:schemeClr val="accent3"/>
          </a:lnRef>
          <a:fillRef idx="3">
            <a:schemeClr val="accent3"/>
          </a:fillRef>
          <a:effectRef idx="2">
            <a:schemeClr val="accent3"/>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dist" fontAlgn="auto">
              <a:spcBef>
                <a:spcPts val="0"/>
              </a:spcBef>
              <a:spcAft>
                <a:spcPts val="0"/>
              </a:spcAft>
              <a:defRPr/>
            </a:pPr>
            <a:r>
              <a:rPr kumimoji="0" lang="zh-TW" altLang="en-US"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特教</a:t>
            </a:r>
            <a:r>
              <a:rPr kumimoji="0" lang="zh-TW" altLang="zh-TW"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班</a:t>
            </a:r>
            <a:r>
              <a:rPr kumimoji="0" lang="en-US" altLang="zh-TW"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a:t>
            </a:r>
            <a:r>
              <a:rPr kumimoji="0" lang="zh-TW" altLang="zh-TW"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組</a:t>
            </a:r>
            <a:r>
              <a:rPr kumimoji="0" lang="en-US" altLang="zh-TW"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a:t>
            </a:r>
            <a:r>
              <a:rPr kumimoji="0" lang="zh-TW" altLang="en-US"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課程</a:t>
            </a:r>
            <a:endParaRPr kumimoji="0" lang="zh-TW" altLang="zh-TW" sz="3200" spc="-100" dirty="0">
              <a:solidFill>
                <a:srgbClr val="FF0000"/>
              </a:solidFill>
              <a:effectLst>
                <a:outerShdw blurRad="38100" dist="38100" dir="2700000" algn="tl">
                  <a:srgbClr val="000000">
                    <a:alpha val="43137"/>
                  </a:srgbClr>
                </a:outerShdw>
              </a:effectLst>
              <a:latin typeface="標楷體" pitchFamily="65" charset="-120"/>
              <a:ea typeface="標楷體" pitchFamily="65" charset="-120"/>
            </a:endParaRPr>
          </a:p>
        </p:txBody>
      </p:sp>
      <p:sp>
        <p:nvSpPr>
          <p:cNvPr id="4" name="Text Box 1033"/>
          <p:cNvSpPr txBox="1">
            <a:spLocks noChangeArrowheads="1"/>
          </p:cNvSpPr>
          <p:nvPr/>
        </p:nvSpPr>
        <p:spPr bwMode="auto">
          <a:xfrm>
            <a:off x="2051720" y="2420888"/>
            <a:ext cx="3214710" cy="585418"/>
          </a:xfrm>
          <a:prstGeom prst="rect">
            <a:avLst/>
          </a:prstGeom>
          <a:solidFill>
            <a:srgbClr val="FFFF00"/>
          </a:solidFill>
          <a:ln>
            <a:headEnd/>
            <a:tailEnd/>
          </a:ln>
        </p:spPr>
        <p:style>
          <a:lnRef idx="1">
            <a:schemeClr val="accent3"/>
          </a:lnRef>
          <a:fillRef idx="3">
            <a:schemeClr val="accent3"/>
          </a:fillRef>
          <a:effectRef idx="2">
            <a:schemeClr val="accent3"/>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dist" fontAlgn="auto">
              <a:spcBef>
                <a:spcPts val="0"/>
              </a:spcBef>
              <a:spcAft>
                <a:spcPts val="0"/>
              </a:spcAft>
              <a:defRPr/>
            </a:pPr>
            <a:r>
              <a:rPr kumimoji="0" lang="zh-TW" altLang="en-US" sz="32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學生個別需求</a:t>
            </a:r>
          </a:p>
        </p:txBody>
      </p:sp>
      <p:sp>
        <p:nvSpPr>
          <p:cNvPr id="30" name="Text Box 1033"/>
          <p:cNvSpPr txBox="1">
            <a:spLocks noChangeArrowheads="1"/>
          </p:cNvSpPr>
          <p:nvPr/>
        </p:nvSpPr>
        <p:spPr bwMode="auto">
          <a:xfrm>
            <a:off x="2051720" y="5229200"/>
            <a:ext cx="3214710" cy="585418"/>
          </a:xfrm>
          <a:prstGeom prst="rect">
            <a:avLst/>
          </a:prstGeom>
          <a:solidFill>
            <a:schemeClr val="bg2">
              <a:lumMod val="50000"/>
            </a:schemeClr>
          </a:solidFill>
          <a:ln>
            <a:headEnd/>
            <a:tailEnd/>
          </a:ln>
        </p:spPr>
        <p:style>
          <a:lnRef idx="1">
            <a:schemeClr val="accent3"/>
          </a:lnRef>
          <a:fillRef idx="3">
            <a:schemeClr val="accent3"/>
          </a:fillRef>
          <a:effectRef idx="2">
            <a:schemeClr val="accent3"/>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dist" fontAlgn="auto">
              <a:spcBef>
                <a:spcPts val="0"/>
              </a:spcBef>
              <a:spcAft>
                <a:spcPts val="0"/>
              </a:spcAft>
              <a:defRPr/>
            </a:pPr>
            <a:r>
              <a:rPr kumimoji="0" lang="zh-TW" altLang="zh-TW" sz="32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學校</a:t>
            </a:r>
            <a:r>
              <a:rPr kumimoji="0" lang="zh-TW" altLang="en-US" sz="3200" dirty="0">
                <a:solidFill>
                  <a:srgbClr val="FF0000"/>
                </a:solidFill>
                <a:effectLst>
                  <a:outerShdw blurRad="38100" dist="38100" dir="2700000" algn="tl">
                    <a:srgbClr val="000000">
                      <a:alpha val="43137"/>
                    </a:srgbClr>
                  </a:outerShdw>
                </a:effectLst>
                <a:latin typeface="標楷體" pitchFamily="65" charset="-120"/>
                <a:ea typeface="標楷體" pitchFamily="65" charset="-120"/>
              </a:rPr>
              <a:t>整體計畫</a:t>
            </a:r>
            <a:endParaRPr kumimoji="0" lang="zh-TW" altLang="zh-TW" sz="3200" dirty="0">
              <a:solidFill>
                <a:srgbClr val="FF0000"/>
              </a:solidFill>
              <a:effectLst>
                <a:outerShdw blurRad="38100" dist="38100" dir="2700000" algn="tl">
                  <a:srgbClr val="000000">
                    <a:alpha val="43137"/>
                  </a:srgbClr>
                </a:outerShdw>
              </a:effectLst>
              <a:latin typeface="標楷體" pitchFamily="65" charset="-120"/>
              <a:ea typeface="標楷體" pitchFamily="65" charset="-120"/>
            </a:endParaRPr>
          </a:p>
        </p:txBody>
      </p:sp>
      <p:sp>
        <p:nvSpPr>
          <p:cNvPr id="521248" name="左大括弧 24"/>
          <p:cNvSpPr/>
          <p:nvPr/>
        </p:nvSpPr>
        <p:spPr>
          <a:xfrm>
            <a:off x="1547813" y="2492375"/>
            <a:ext cx="360362" cy="3097213"/>
          </a:xfrm>
          <a:prstGeom prst="leftBrace">
            <a:avLst/>
          </a:prstGeom>
          <a:ln/>
        </p:spPr>
        <p:style>
          <a:lnRef idx="3">
            <a:schemeClr val="accent1"/>
          </a:lnRef>
          <a:fillRef idx="0">
            <a:schemeClr val="accent1"/>
          </a:fillRef>
          <a:effectRef idx="2">
            <a:schemeClr val="accent1"/>
          </a:effectRef>
          <a:fontRef idx="minor">
            <a:schemeClr val="tx1"/>
          </a:fontRef>
        </p:style>
        <p:txBody>
          <a:bodyPr anchor="ctr"/>
          <a:lstStyle/>
          <a:p>
            <a:pPr algn="ctr" fontAlgn="auto">
              <a:spcBef>
                <a:spcPts val="0"/>
              </a:spcBef>
              <a:spcAft>
                <a:spcPts val="0"/>
              </a:spcAft>
              <a:defRPr/>
            </a:pPr>
            <a:endParaRPr kumimoji="0" lang="zh-TW" altLang="en-US">
              <a:solidFill>
                <a:prstClr val="black"/>
              </a:solidFill>
            </a:endParaRPr>
          </a:p>
        </p:txBody>
      </p:sp>
      <p:sp>
        <p:nvSpPr>
          <p:cNvPr id="521249" name="向右箭號 25"/>
          <p:cNvSpPr/>
          <p:nvPr/>
        </p:nvSpPr>
        <p:spPr>
          <a:xfrm rot="19981492">
            <a:off x="5554140" y="2331254"/>
            <a:ext cx="642942" cy="35719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sp>
        <p:nvSpPr>
          <p:cNvPr id="521250" name="向右箭號 26"/>
          <p:cNvSpPr/>
          <p:nvPr/>
        </p:nvSpPr>
        <p:spPr>
          <a:xfrm rot="1720722">
            <a:off x="5554375" y="2913292"/>
            <a:ext cx="642942" cy="35719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sp>
        <p:nvSpPr>
          <p:cNvPr id="521251" name="向右箭號 27"/>
          <p:cNvSpPr/>
          <p:nvPr/>
        </p:nvSpPr>
        <p:spPr>
          <a:xfrm>
            <a:off x="5580112" y="4005064"/>
            <a:ext cx="642942" cy="35719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sp>
        <p:nvSpPr>
          <p:cNvPr id="521252" name="Text Box 1033"/>
          <p:cNvSpPr txBox="1">
            <a:spLocks noChangeArrowheads="1"/>
          </p:cNvSpPr>
          <p:nvPr/>
        </p:nvSpPr>
        <p:spPr bwMode="auto">
          <a:xfrm>
            <a:off x="6300192" y="5013176"/>
            <a:ext cx="2338456" cy="89319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2075" tIns="46038" rIns="92075" bIns="46038" anchor="ctr">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r>
              <a:rPr kumimoji="0" lang="zh-TW" altLang="en-US" sz="2600" b="1" spc="150" dirty="0">
                <a:ln w="11430"/>
                <a:solidFill>
                  <a:srgbClr val="FFFFFF"/>
                </a:solidFill>
                <a:effectLst>
                  <a:outerShdw blurRad="25400" algn="tl" rotWithShape="0">
                    <a:srgbClr val="000000">
                      <a:alpha val="43000"/>
                    </a:srgbClr>
                  </a:outerShdw>
                </a:effectLst>
                <a:latin typeface="標楷體" pitchFamily="65" charset="-120"/>
              </a:rPr>
              <a:t>學校年度特教課程調整計畫</a:t>
            </a:r>
          </a:p>
        </p:txBody>
      </p:sp>
      <p:sp>
        <p:nvSpPr>
          <p:cNvPr id="521253" name="向右箭號 31"/>
          <p:cNvSpPr/>
          <p:nvPr/>
        </p:nvSpPr>
        <p:spPr>
          <a:xfrm>
            <a:off x="5508104" y="5373216"/>
            <a:ext cx="642942" cy="35719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kumimoji="0" lang="zh-TW" altLang="en-US">
              <a:solidFill>
                <a:prstClr val="white"/>
              </a:solidFill>
            </a:endParaRPr>
          </a:p>
        </p:txBody>
      </p:sp>
      <p:sp>
        <p:nvSpPr>
          <p:cNvPr id="521254" name="向右箭號 32"/>
          <p:cNvSpPr/>
          <p:nvPr/>
        </p:nvSpPr>
        <p:spPr>
          <a:xfrm rot="5400000">
            <a:off x="3386138" y="3030538"/>
            <a:ext cx="642937" cy="719137"/>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kumimoji="0" lang="zh-TW" altLang="en-US">
              <a:solidFill>
                <a:prstClr val="black"/>
              </a:solidFill>
            </a:endParaRPr>
          </a:p>
        </p:txBody>
      </p:sp>
      <p:sp>
        <p:nvSpPr>
          <p:cNvPr id="521255" name="向右箭號 33"/>
          <p:cNvSpPr/>
          <p:nvPr/>
        </p:nvSpPr>
        <p:spPr>
          <a:xfrm rot="5400000">
            <a:off x="3386138" y="4470400"/>
            <a:ext cx="642938" cy="719137"/>
          </a:xfrm>
          <a:prstGeom prst="rightArrow">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kumimoji="0" lang="zh-TW" altLang="en-US">
              <a:solidFill>
                <a:prstClr val="black"/>
              </a:solidFill>
            </a:endParaRPr>
          </a:p>
        </p:txBody>
      </p:sp>
      <p:sp>
        <p:nvSpPr>
          <p:cNvPr id="521256" name="投影片編號版面配置區 521255"/>
          <p:cNvSpPr>
            <a:spLocks noGrp="1"/>
          </p:cNvSpPr>
          <p:nvPr>
            <p:ph type="sldNum" sz="quarter" idx="12"/>
          </p:nvPr>
        </p:nvSpPr>
        <p:spPr/>
        <p:txBody>
          <a:bodyPr/>
          <a:lstStyle/>
          <a:p>
            <a:pPr>
              <a:defRPr/>
            </a:pPr>
            <a:fld id="{2BA9D83C-24D2-43FF-BEDE-AAA85ACBEE80}" type="slidenum">
              <a:rPr lang="zh-TW" altLang="en-US" smtClean="0">
                <a:solidFill>
                  <a:srgbClr val="23387D"/>
                </a:solidFill>
              </a:rPr>
              <a:pPr>
                <a:defRPr/>
              </a:pPr>
              <a:t>93</a:t>
            </a:fld>
            <a:endParaRPr lang="en-US" altLang="zh-TW">
              <a:solidFill>
                <a:srgbClr val="23387D"/>
              </a:solidFill>
            </a:endParaRPr>
          </a:p>
        </p:txBody>
      </p:sp>
    </p:spTree>
    <p:extLst>
      <p:ext uri="{BB962C8B-B14F-4D97-AF65-F5344CB8AC3E}">
        <p14:creationId xmlns:p14="http://schemas.microsoft.com/office/powerpoint/2010/main" val="3325056976"/>
      </p:ext>
    </p:extLst>
  </p:cSld>
  <p:clrMapOvr>
    <a:masterClrMapping/>
  </p:clrMapOvr>
  <p:transition spd="med">
    <p:rand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标题 1"/>
          <p:cNvSpPr>
            <a:spLocks noGrp="1"/>
          </p:cNvSpPr>
          <p:nvPr>
            <p:ph type="title" idx="4294967295"/>
          </p:nvPr>
        </p:nvSpPr>
        <p:spPr>
          <a:xfrm>
            <a:off x="446088" y="285750"/>
            <a:ext cx="8229600" cy="1143000"/>
          </a:xfrm>
        </p:spPr>
        <p:txBody>
          <a:bodyPr/>
          <a:lstStyle/>
          <a:p>
            <a:r>
              <a:rPr lang="zh-TW" altLang="en-US">
                <a:latin typeface="標楷體" pitchFamily="65" charset="-120"/>
                <a:ea typeface="標楷體" pitchFamily="65" charset="-120"/>
              </a:rPr>
              <a:t>一、</a:t>
            </a:r>
            <a:r>
              <a:rPr lang="zh-TW" altLang="en-US">
                <a:latin typeface="標楷體" pitchFamily="65" charset="-120"/>
                <a:ea typeface="標楷體" pitchFamily="65" charset="-120"/>
                <a:hlinkClick r:id="rId2" action="ppaction://hlinkfile"/>
              </a:rPr>
              <a:t>能力指標調整</a:t>
            </a:r>
            <a:endParaRPr lang="zh-CN" altLang="en-US">
              <a:latin typeface="標楷體" pitchFamily="65" charset="-120"/>
              <a:ea typeface="標楷體" pitchFamily="65" charset="-120"/>
            </a:endParaRPr>
          </a:p>
        </p:txBody>
      </p:sp>
      <p:grpSp>
        <p:nvGrpSpPr>
          <p:cNvPr id="107523" name="组合 5"/>
          <p:cNvGrpSpPr>
            <a:grpSpLocks/>
          </p:cNvGrpSpPr>
          <p:nvPr/>
        </p:nvGrpSpPr>
        <p:grpSpPr bwMode="auto">
          <a:xfrm rot="-1070102">
            <a:off x="200025" y="1597025"/>
            <a:ext cx="288925" cy="179388"/>
            <a:chOff x="-1928858" y="1643050"/>
            <a:chExt cx="500066" cy="357190"/>
          </a:xfrm>
        </p:grpSpPr>
        <p:sp>
          <p:nvSpPr>
            <p:cNvPr id="8" name="矩形 7"/>
            <p:cNvSpPr/>
            <p:nvPr/>
          </p:nvSpPr>
          <p:spPr>
            <a:xfrm>
              <a:off x="-1928858" y="1643050"/>
              <a:ext cx="500066" cy="35719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sp>
          <p:nvSpPr>
            <p:cNvPr id="9" name="等腰三角形 8"/>
            <p:cNvSpPr/>
            <p:nvPr/>
          </p:nvSpPr>
          <p:spPr>
            <a:xfrm>
              <a:off x="-1934328" y="1698960"/>
              <a:ext cx="500066" cy="284487"/>
            </a:xfrm>
            <a:prstGeom prst="triangle">
              <a:avLst/>
            </a:prstGeom>
            <a:no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sp>
          <p:nvSpPr>
            <p:cNvPr id="10" name="等腰三角形 9"/>
            <p:cNvSpPr/>
            <p:nvPr/>
          </p:nvSpPr>
          <p:spPr>
            <a:xfrm rot="10800000">
              <a:off x="-1938422" y="1631034"/>
              <a:ext cx="500066" cy="284487"/>
            </a:xfrm>
            <a:prstGeom prst="triangle">
              <a:avLst/>
            </a:prstGeom>
            <a:solidFill>
              <a:srgbClr val="DDF2FF"/>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grpSp>
      <p:grpSp>
        <p:nvGrpSpPr>
          <p:cNvPr id="107527" name="群組 20"/>
          <p:cNvGrpSpPr>
            <a:grpSpLocks/>
          </p:cNvGrpSpPr>
          <p:nvPr/>
        </p:nvGrpSpPr>
        <p:grpSpPr bwMode="auto">
          <a:xfrm>
            <a:off x="8675688" y="6178550"/>
            <a:ext cx="285750" cy="679450"/>
            <a:chOff x="7533404" y="3110379"/>
            <a:chExt cx="285752" cy="678661"/>
          </a:xfrm>
        </p:grpSpPr>
        <p:sp>
          <p:nvSpPr>
            <p:cNvPr id="22" name="心形 21"/>
            <p:cNvSpPr/>
            <p:nvPr/>
          </p:nvSpPr>
          <p:spPr>
            <a:xfrm>
              <a:off x="7533404" y="3110379"/>
              <a:ext cx="285752" cy="285418"/>
            </a:xfrm>
            <a:prstGeom prst="hear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rgbClr val="000000"/>
                </a:solidFill>
              </a:endParaRPr>
            </a:p>
          </p:txBody>
        </p:sp>
        <p:cxnSp>
          <p:nvCxnSpPr>
            <p:cNvPr id="23" name="直接连接符 22"/>
            <p:cNvCxnSpPr/>
            <p:nvPr/>
          </p:nvCxnSpPr>
          <p:spPr>
            <a:xfrm>
              <a:off x="7677867" y="3395797"/>
              <a:ext cx="0" cy="393243"/>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grpSp>
        <p:nvGrpSpPr>
          <p:cNvPr id="107530" name="群組 20"/>
          <p:cNvGrpSpPr>
            <a:grpSpLocks/>
          </p:cNvGrpSpPr>
          <p:nvPr/>
        </p:nvGrpSpPr>
        <p:grpSpPr bwMode="auto">
          <a:xfrm>
            <a:off x="8675688" y="6178550"/>
            <a:ext cx="285750" cy="679450"/>
            <a:chOff x="7533404" y="3110379"/>
            <a:chExt cx="285752" cy="678661"/>
          </a:xfrm>
        </p:grpSpPr>
        <p:sp>
          <p:nvSpPr>
            <p:cNvPr id="26" name="心形 25"/>
            <p:cNvSpPr/>
            <p:nvPr/>
          </p:nvSpPr>
          <p:spPr>
            <a:xfrm>
              <a:off x="7533404" y="3110379"/>
              <a:ext cx="285752" cy="285418"/>
            </a:xfrm>
            <a:prstGeom prst="hear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rgbClr val="000000"/>
                </a:solidFill>
              </a:endParaRPr>
            </a:p>
          </p:txBody>
        </p:sp>
        <p:cxnSp>
          <p:nvCxnSpPr>
            <p:cNvPr id="27" name="直接连接符 22"/>
            <p:cNvCxnSpPr/>
            <p:nvPr/>
          </p:nvCxnSpPr>
          <p:spPr>
            <a:xfrm>
              <a:off x="7677867" y="3395797"/>
              <a:ext cx="0" cy="393243"/>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graphicFrame>
        <p:nvGraphicFramePr>
          <p:cNvPr id="107579" name="Group 59"/>
          <p:cNvGraphicFramePr>
            <a:graphicFrameLocks noGrp="1"/>
          </p:cNvGraphicFramePr>
          <p:nvPr/>
        </p:nvGraphicFramePr>
        <p:xfrm>
          <a:off x="395288" y="2239963"/>
          <a:ext cx="8353425" cy="4066858"/>
        </p:xfrm>
        <a:graphic>
          <a:graphicData uri="http://schemas.openxmlformats.org/drawingml/2006/table">
            <a:tbl>
              <a:tblPr/>
              <a:tblGrid>
                <a:gridCol w="733425"/>
                <a:gridCol w="2416175"/>
                <a:gridCol w="661987"/>
                <a:gridCol w="804863"/>
                <a:gridCol w="731837"/>
                <a:gridCol w="2273300"/>
                <a:gridCol w="731838"/>
              </a:tblGrid>
              <a:tr h="615950">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指標</a:t>
                      </a:r>
                    </a:p>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篩選</a:t>
                      </a:r>
                    </a:p>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依據</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能力指標</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符合</a:t>
                      </a:r>
                    </a:p>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程度</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調整</a:t>
                      </a:r>
                    </a:p>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策略</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12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調整後能力指標</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hMerge="1">
                  <a:txBody>
                    <a:bodyPr/>
                    <a:lstStyle/>
                    <a:p>
                      <a:endParaRPr lang="zh-TW" altLang="en-US"/>
                    </a:p>
                  </a:txBody>
                  <a:tcPr/>
                </a:tc>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完成指標</a:t>
                      </a:r>
                    </a:p>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預估時間</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892175">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標號</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400"/>
                        </a:lnSpc>
                        <a:spcBef>
                          <a:spcPct val="0"/>
                        </a:spcBef>
                        <a:spcAft>
                          <a:spcPct val="0"/>
                        </a:spcAft>
                        <a:buClrTx/>
                        <a:buSzTx/>
                        <a:buFontTx/>
                        <a:buNone/>
                        <a:tabLst/>
                      </a:pPr>
                      <a:r>
                        <a:rPr kumimoji="1" lang="zh-TW" altLang="en-US" sz="2400" b="0" i="0" u="none" strike="noStrike" cap="none" normalizeH="0" baseline="0" smtClean="0">
                          <a:ln>
                            <a:noFill/>
                          </a:ln>
                          <a:solidFill>
                            <a:schemeClr val="tx1"/>
                          </a:solidFill>
                          <a:effectLst/>
                          <a:latin typeface="標楷體" pitchFamily="65" charset="-120"/>
                          <a:ea typeface="標楷體" pitchFamily="65" charset="-120"/>
                        </a:rPr>
                        <a:t>指標內容</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vMerge="1">
                  <a:txBody>
                    <a:bodyPr/>
                    <a:lstStyle/>
                    <a:p>
                      <a:endParaRPr lang="zh-TW" altLang="en-US"/>
                    </a:p>
                  </a:txBody>
                  <a:tcPr/>
                </a:tc>
              </a:tr>
              <a:tr h="400050">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A-2-1-1-1 </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能應用注音符號，分辨字詞的音義，提昇閱讀理解的效能。 </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3</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16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C</a:t>
                      </a:r>
                    </a:p>
                    <a:p>
                      <a:pPr marL="0" marR="0" lvl="0" indent="0" algn="ctr" defTabSz="914400" rtl="0" eaLnBrk="1" fontAlgn="base" latinLnBrk="0" hangingPunct="1">
                        <a:lnSpc>
                          <a:spcPts val="16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分解</a:t>
                      </a:r>
                      <a:endParaRPr kumimoji="1" lang="en-US" altLang="zh-TW" sz="1800" b="0" i="0" u="none" strike="noStrike" cap="none" normalizeH="0" baseline="0" smtClean="0">
                        <a:ln>
                          <a:noFill/>
                        </a:ln>
                        <a:solidFill>
                          <a:schemeClr val="tx1"/>
                        </a:solidFill>
                        <a:effectLst/>
                        <a:latin typeface="標楷體" pitchFamily="65" charset="-120"/>
                        <a:ea typeface="標楷體" pitchFamily="65" charset="-120"/>
                      </a:endParaRP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能應用注音符號念出國字的拼音</a:t>
                      </a: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	</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3M </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400050">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1</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A-2-3-8-2 </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能利用注音輸入的方法，處理資料，提升語文學習效能。</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4</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16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B</a:t>
                      </a:r>
                    </a:p>
                    <a:p>
                      <a:pPr marL="0" marR="0" lvl="0" indent="0" algn="ctr" defTabSz="914400" rtl="0" eaLnBrk="1" fontAlgn="base" latinLnBrk="0" hangingPunct="1">
                        <a:lnSpc>
                          <a:spcPts val="16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降低</a:t>
                      </a:r>
                      <a:endParaRPr kumimoji="1" lang="en-US" altLang="zh-TW" sz="1800" b="0" i="0" u="none" strike="noStrike" cap="none" normalizeH="0" baseline="0" smtClean="0">
                        <a:ln>
                          <a:noFill/>
                        </a:ln>
                        <a:solidFill>
                          <a:schemeClr val="tx1"/>
                        </a:solidFill>
                        <a:effectLst/>
                        <a:latin typeface="標楷體" pitchFamily="65" charset="-120"/>
                        <a:ea typeface="標楷體" pitchFamily="65" charset="-120"/>
                      </a:endParaRPr>
                    </a:p>
                    <a:p>
                      <a:pPr marL="0" marR="0" lvl="0" indent="0" algn="ctr" defTabSz="914400" rtl="0" eaLnBrk="1" fontAlgn="base" latinLnBrk="0" hangingPunct="1">
                        <a:lnSpc>
                          <a:spcPts val="16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難度</a:t>
                      </a:r>
                      <a:endParaRPr kumimoji="1" lang="en-US" altLang="zh-TW" sz="1800" b="0" i="0" u="none" strike="noStrike" cap="none" normalizeH="0" baseline="0" smtClean="0">
                        <a:ln>
                          <a:noFill/>
                        </a:ln>
                        <a:solidFill>
                          <a:schemeClr val="tx1"/>
                        </a:solidFill>
                        <a:effectLst/>
                        <a:latin typeface="標楷體" pitchFamily="65" charset="-120"/>
                        <a:ea typeface="標楷體" pitchFamily="65" charset="-120"/>
                      </a:endParaRP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rPr>
                        <a:t>2</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能用注音輸入法打出指定國字	</a:t>
                      </a:r>
                      <a:endParaRPr kumimoji="1" lang="en-US" altLang="zh-TW" sz="1800" b="0" i="0" u="none" strike="noStrike" cap="none" normalizeH="0" baseline="0" smtClean="0">
                        <a:ln>
                          <a:noFill/>
                        </a:ln>
                        <a:solidFill>
                          <a:schemeClr val="tx1"/>
                        </a:solidFill>
                        <a:effectLst/>
                        <a:latin typeface="標楷體" pitchFamily="65" charset="-120"/>
                        <a:ea typeface="標楷體" pitchFamily="65" charset="-120"/>
                      </a:endParaRP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TW" altLang="en-US" sz="1800" b="0" i="0" u="none" strike="noStrike" cap="none" normalizeH="0" baseline="0" smtClean="0">
                        <a:ln>
                          <a:noFill/>
                        </a:ln>
                        <a:solidFill>
                          <a:schemeClr val="tx1"/>
                        </a:solidFill>
                        <a:effectLst/>
                        <a:latin typeface="標楷體" pitchFamily="65" charset="-120"/>
                        <a:ea typeface="標楷體" pitchFamily="65" charset="-12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 3M </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912813">
                <a:tc gridSpan="7">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該領域學生需求之課程類型：</a:t>
                      </a:r>
                      <a:endParaRPr kumimoji="1" lang="en-US" altLang="zh-TW" sz="1800" b="0" i="0" u="none" strike="noStrike" cap="none" normalizeH="0" baseline="0" smtClean="0">
                        <a:ln>
                          <a:noFill/>
                        </a:ln>
                        <a:solidFill>
                          <a:schemeClr val="tx1"/>
                        </a:solidFill>
                        <a:effectLst/>
                        <a:latin typeface="標楷體" pitchFamily="65" charset="-120"/>
                        <a:ea typeface="標楷體" pitchFamily="65" charset="-120"/>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     □普通教育課程</a:t>
                      </a: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   </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□調整性普通教育課程</a:t>
                      </a: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   </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□生活技能（功能性）課程</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該領域學生需求節數：</a:t>
                      </a:r>
                      <a:r>
                        <a:rPr kumimoji="1" lang="en-US" altLang="zh-TW" sz="1800" b="0" i="0" u="none" strike="noStrike" cap="none" normalizeH="0" baseline="0" smtClean="0">
                          <a:ln>
                            <a:noFill/>
                          </a:ln>
                          <a:solidFill>
                            <a:schemeClr val="tx1"/>
                          </a:solidFill>
                          <a:effectLst/>
                          <a:latin typeface="標楷體" pitchFamily="65" charset="-120"/>
                          <a:ea typeface="標楷體" pitchFamily="65" charset="-120"/>
                        </a:rPr>
                        <a:t>        </a:t>
                      </a:r>
                      <a:r>
                        <a:rPr kumimoji="1" lang="zh-TW" altLang="en-US" sz="1800" b="0" i="0" u="none" strike="noStrike" cap="none" normalizeH="0" baseline="0" smtClean="0">
                          <a:ln>
                            <a:noFill/>
                          </a:ln>
                          <a:solidFill>
                            <a:schemeClr val="tx1"/>
                          </a:solidFill>
                          <a:effectLst/>
                          <a:latin typeface="標楷體" pitchFamily="65" charset="-120"/>
                          <a:ea typeface="標楷體" pitchFamily="65" charset="-120"/>
                        </a:rPr>
                        <a:t>節</a:t>
                      </a:r>
                    </a:p>
                  </a:txBody>
                  <a:tcPr marL="16492" marR="16492" marT="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07571" name="Rectangle 1"/>
          <p:cNvSpPr>
            <a:spLocks noChangeArrowheads="1"/>
          </p:cNvSpPr>
          <p:nvPr/>
        </p:nvSpPr>
        <p:spPr bwMode="auto">
          <a:xfrm>
            <a:off x="395288" y="1609725"/>
            <a:ext cx="84248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76200"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r>
              <a:rPr lang="zh-TW" altLang="en-US" sz="1600">
                <a:solidFill>
                  <a:srgbClr val="000000"/>
                </a:solidFill>
                <a:latin typeface="標楷體" pitchFamily="65" charset="-120"/>
                <a:ea typeface="標楷體" pitchFamily="65" charset="-120"/>
              </a:rPr>
              <a:t>班級類型：□分散式資源班  □集中式特教班    領域：</a:t>
            </a:r>
            <a:r>
              <a:rPr lang="zh-TW" altLang="en-US" sz="1600" u="sng">
                <a:solidFill>
                  <a:srgbClr val="000000"/>
                </a:solidFill>
                <a:latin typeface="標楷體" pitchFamily="65" charset="-120"/>
                <a:ea typeface="標楷體" pitchFamily="65" charset="-120"/>
              </a:rPr>
              <a:t>     </a:t>
            </a:r>
            <a:r>
              <a:rPr lang="zh-TW" altLang="en-US" sz="1600">
                <a:solidFill>
                  <a:srgbClr val="000000"/>
                </a:solidFill>
                <a:latin typeface="標楷體" pitchFamily="65" charset="-120"/>
                <a:ea typeface="標楷體" pitchFamily="65" charset="-120"/>
              </a:rPr>
              <a:t> 年段：</a:t>
            </a:r>
            <a:r>
              <a:rPr lang="zh-TW" altLang="en-US" sz="1600" u="sng">
                <a:solidFill>
                  <a:srgbClr val="000000"/>
                </a:solidFill>
                <a:latin typeface="標楷體" pitchFamily="65" charset="-120"/>
                <a:ea typeface="標楷體" pitchFamily="65" charset="-120"/>
              </a:rPr>
              <a:t>     </a:t>
            </a:r>
            <a:r>
              <a:rPr lang="zh-TW" altLang="en-US" sz="1600">
                <a:solidFill>
                  <a:srgbClr val="000000"/>
                </a:solidFill>
                <a:latin typeface="標楷體" pitchFamily="65" charset="-120"/>
                <a:ea typeface="標楷體" pitchFamily="65" charset="-120"/>
              </a:rPr>
              <a:t> 版本：</a:t>
            </a:r>
            <a:r>
              <a:rPr lang="zh-TW" altLang="en-US" sz="1600" u="sng">
                <a:solidFill>
                  <a:srgbClr val="000000"/>
                </a:solidFill>
                <a:latin typeface="標楷體" pitchFamily="65" charset="-120"/>
                <a:ea typeface="標楷體" pitchFamily="65" charset="-120"/>
              </a:rPr>
              <a:t>   </a:t>
            </a:r>
            <a:r>
              <a:rPr lang="en-US" altLang="zh-TW" sz="1600" u="sng">
                <a:solidFill>
                  <a:srgbClr val="FFFFFF"/>
                </a:solidFill>
                <a:latin typeface="標楷體" pitchFamily="65" charset="-120"/>
                <a:ea typeface="標楷體" pitchFamily="65" charset="-120"/>
              </a:rPr>
              <a:t>1</a:t>
            </a:r>
            <a:r>
              <a:rPr lang="zh-TW" altLang="en-US" sz="1600" u="sng">
                <a:solidFill>
                  <a:srgbClr val="000000"/>
                </a:solidFill>
                <a:latin typeface="標楷體" pitchFamily="65" charset="-120"/>
                <a:ea typeface="標楷體" pitchFamily="65" charset="-120"/>
              </a:rPr>
              <a:t> </a:t>
            </a:r>
            <a:endParaRPr lang="en-US" altLang="zh-TW" sz="1600" u="sng">
              <a:solidFill>
                <a:srgbClr val="000000"/>
              </a:solidFill>
              <a:latin typeface="標楷體" pitchFamily="65" charset="-120"/>
              <a:ea typeface="標楷體" pitchFamily="65" charset="-120"/>
            </a:endParaRPr>
          </a:p>
          <a:p>
            <a:pPr eaLnBrk="1" hangingPunct="1"/>
            <a:r>
              <a:rPr lang="zh-TW" altLang="en-US" sz="1600" u="sng">
                <a:solidFill>
                  <a:srgbClr val="000000"/>
                </a:solidFill>
                <a:latin typeface="標楷體" pitchFamily="65" charset="-120"/>
                <a:ea typeface="標楷體" pitchFamily="65" charset="-120"/>
              </a:rPr>
              <a:t>      </a:t>
            </a:r>
            <a:r>
              <a:rPr lang="zh-TW" altLang="en-US" sz="1600" u="sng">
                <a:solidFill>
                  <a:srgbClr val="000000"/>
                </a:solidFill>
                <a:latin typeface="標楷體" pitchFamily="65" charset="-120"/>
                <a:ea typeface="標楷體" pitchFamily="65" charset="-120"/>
                <a:cs typeface="MS Gothic" pitchFamily="49" charset="-128"/>
              </a:rPr>
              <a:t>     </a:t>
            </a:r>
            <a:r>
              <a:rPr lang="zh-TW" altLang="en-US" sz="1600">
                <a:solidFill>
                  <a:srgbClr val="000000"/>
                </a:solidFill>
                <a:latin typeface="標楷體" pitchFamily="65" charset="-120"/>
                <a:ea typeface="標楷體" pitchFamily="65" charset="-120"/>
              </a:rPr>
              <a:t>年</a:t>
            </a:r>
            <a:r>
              <a:rPr lang="zh-TW" altLang="en-US" sz="1600" u="sng">
                <a:solidFill>
                  <a:srgbClr val="000000"/>
                </a:solidFill>
                <a:latin typeface="標楷體" pitchFamily="65" charset="-120"/>
                <a:ea typeface="標楷體" pitchFamily="65" charset="-120"/>
              </a:rPr>
              <a:t>     </a:t>
            </a:r>
            <a:r>
              <a:rPr lang="zh-TW" altLang="en-US" sz="1600">
                <a:solidFill>
                  <a:srgbClr val="000000"/>
                </a:solidFill>
                <a:latin typeface="標楷體" pitchFamily="65" charset="-120"/>
                <a:ea typeface="標楷體" pitchFamily="65" charset="-120"/>
              </a:rPr>
              <a:t>班   學生姓名：</a:t>
            </a:r>
            <a:r>
              <a:rPr lang="zh-TW" altLang="en-US" sz="1600" u="sng">
                <a:solidFill>
                  <a:srgbClr val="000000"/>
                </a:solidFill>
                <a:latin typeface="標楷體" pitchFamily="65" charset="-120"/>
                <a:ea typeface="標楷體" pitchFamily="65" charset="-120"/>
              </a:rPr>
              <a:t>        </a:t>
            </a:r>
            <a:r>
              <a:rPr lang="en-US" altLang="zh-TW" sz="1600" u="sng">
                <a:solidFill>
                  <a:srgbClr val="FFFFFF"/>
                </a:solidFill>
                <a:latin typeface="標楷體" pitchFamily="65" charset="-120"/>
                <a:ea typeface="標楷體" pitchFamily="65" charset="-120"/>
              </a:rPr>
              <a:t>2</a:t>
            </a:r>
            <a:r>
              <a:rPr lang="zh-TW" altLang="en-US" sz="1600" u="sng">
                <a:solidFill>
                  <a:srgbClr val="000000"/>
                </a:solidFill>
                <a:latin typeface="標楷體" pitchFamily="65" charset="-120"/>
                <a:ea typeface="標楷體" pitchFamily="65" charset="-120"/>
              </a:rPr>
              <a:t>                </a:t>
            </a:r>
            <a:endParaRPr lang="zh-TW" altLang="en-US" sz="1600">
              <a:solidFill>
                <a:srgbClr val="000000"/>
              </a:solidFill>
              <a:latin typeface="標楷體" pitchFamily="65" charset="-120"/>
              <a:ea typeface="標楷體" pitchFamily="65" charset="-120"/>
            </a:endParaRPr>
          </a:p>
        </p:txBody>
      </p:sp>
      <p:sp>
        <p:nvSpPr>
          <p:cNvPr id="15" name="橢圓 14"/>
          <p:cNvSpPr/>
          <p:nvPr/>
        </p:nvSpPr>
        <p:spPr>
          <a:xfrm>
            <a:off x="395288" y="2276475"/>
            <a:ext cx="827087" cy="13684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17" name="橢圓 16"/>
          <p:cNvSpPr/>
          <p:nvPr/>
        </p:nvSpPr>
        <p:spPr>
          <a:xfrm>
            <a:off x="3492500" y="2349500"/>
            <a:ext cx="719138" cy="1295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18" name="橢圓 17"/>
          <p:cNvSpPr/>
          <p:nvPr/>
        </p:nvSpPr>
        <p:spPr>
          <a:xfrm>
            <a:off x="4211638" y="2349500"/>
            <a:ext cx="792162" cy="1295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19" name="橢圓 18"/>
          <p:cNvSpPr/>
          <p:nvPr/>
        </p:nvSpPr>
        <p:spPr>
          <a:xfrm>
            <a:off x="5076825" y="2205038"/>
            <a:ext cx="2952750"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20" name="橢圓 19"/>
          <p:cNvSpPr/>
          <p:nvPr/>
        </p:nvSpPr>
        <p:spPr>
          <a:xfrm>
            <a:off x="7956550" y="2205038"/>
            <a:ext cx="792163" cy="15843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E4F98CA9-0E85-4892-A854-2227CDF63010}" type="slidenum">
              <a:rPr lang="zh-CN" altLang="en-US" smtClean="0"/>
              <a:pPr>
                <a:defRPr/>
              </a:pPr>
              <a:t>94</a:t>
            </a:fld>
            <a:endParaRPr lang="en-US" altLang="zh-CN"/>
          </a:p>
        </p:txBody>
      </p:sp>
    </p:spTree>
    <p:extLst>
      <p:ext uri="{BB962C8B-B14F-4D97-AF65-F5344CB8AC3E}">
        <p14:creationId xmlns:p14="http://schemas.microsoft.com/office/powerpoint/2010/main" val="4119829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1"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1" nodeType="clickEffect">
                                  <p:stCondLst>
                                    <p:cond delay="0"/>
                                  </p:stCondLst>
                                  <p:childTnLst>
                                    <p:animEffect transition="out" filter="fad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xit" presetSubtype="0" fill="hold" grpId="1" nodeType="clickEffect">
                                  <p:stCondLst>
                                    <p:cond delay="0"/>
                                  </p:stCondLst>
                                  <p:childTnLst>
                                    <p:animEffect transition="out" filter="fade">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xit" presetSubtype="0" fill="hold" grpId="1" nodeType="clickEffect">
                                  <p:stCondLst>
                                    <p:cond delay="0"/>
                                  </p:stCondLst>
                                  <p:childTnLst>
                                    <p:animEffect transition="out" filter="fade">
                                      <p:cBhvr>
                                        <p:cTn id="41" dur="500"/>
                                        <p:tgtEl>
                                          <p:spTgt spid="19"/>
                                        </p:tgtEl>
                                      </p:cBhvr>
                                    </p:animEffect>
                                    <p:set>
                                      <p:cBhvr>
                                        <p:cTn id="42" dur="1" fill="hold">
                                          <p:stCondLst>
                                            <p:cond delay="499"/>
                                          </p:stCondLst>
                                        </p:cTn>
                                        <p:tgtEl>
                                          <p:spTgt spid="19"/>
                                        </p:tgtEl>
                                        <p:attrNameLst>
                                          <p:attrName>style.visibility</p:attrName>
                                        </p:attrNameLst>
                                      </p:cBhvr>
                                      <p:to>
                                        <p:strVal val="hidden"/>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xit" presetSubtype="0" fill="hold" grpId="1" nodeType="clickEffect">
                                  <p:stCondLst>
                                    <p:cond delay="0"/>
                                  </p:stCondLst>
                                  <p:childTnLst>
                                    <p:animEffect transition="out" filter="fade">
                                      <p:cBhvr>
                                        <p:cTn id="51" dur="500"/>
                                        <p:tgtEl>
                                          <p:spTgt spid="20"/>
                                        </p:tgtEl>
                                      </p:cBhvr>
                                    </p:animEffect>
                                    <p:set>
                                      <p:cBhvr>
                                        <p:cTn id="52"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7" grpId="0" animBg="1"/>
      <p:bldP spid="17" grpId="1" animBg="1"/>
      <p:bldP spid="18" grpId="0" animBg="1"/>
      <p:bldP spid="18" grpId="1" animBg="1"/>
      <p:bldP spid="19" grpId="0" animBg="1"/>
      <p:bldP spid="19" grpId="1" animBg="1"/>
      <p:bldP spid="20" grpId="0" animBg="1"/>
      <p:bldP spid="20" grpId="1"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95" name="Group 63"/>
          <p:cNvGraphicFramePr>
            <a:graphicFrameLocks noGrp="1"/>
          </p:cNvGraphicFramePr>
          <p:nvPr/>
        </p:nvGraphicFramePr>
        <p:xfrm>
          <a:off x="250825" y="1773238"/>
          <a:ext cx="8569325" cy="4679951"/>
        </p:xfrm>
        <a:graphic>
          <a:graphicData uri="http://schemas.openxmlformats.org/drawingml/2006/table">
            <a:tbl>
              <a:tblPr/>
              <a:tblGrid>
                <a:gridCol w="792163"/>
                <a:gridCol w="433387"/>
                <a:gridCol w="3887788"/>
                <a:gridCol w="719137"/>
                <a:gridCol w="647700"/>
                <a:gridCol w="720725"/>
                <a:gridCol w="720725"/>
                <a:gridCol w="647700"/>
              </a:tblGrid>
              <a:tr h="508000">
                <a:tc gridSpan="8">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學年學期教育目標（請註明相對應「調整後能力指標」的標號）</a:t>
                      </a:r>
                    </a:p>
                  </a:txBody>
                  <a:tcPr marL="32961" marR="32961"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844550">
                <a:tc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just"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第一學期</a:t>
                      </a:r>
                    </a:p>
                  </a:txBody>
                  <a:tcPr marL="32961" marR="32961"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6">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ju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1</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、能做國字的拼音與認寫。</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1</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20</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21</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項）</a:t>
                      </a:r>
                      <a:endParaRPr kumimoji="1" lang="zh-TW" altLang="en-US" sz="1600" b="0" i="0" u="none" strike="noStrike" cap="none" normalizeH="0" baseline="0" smtClean="0">
                        <a:ln>
                          <a:noFill/>
                        </a:ln>
                        <a:solidFill>
                          <a:schemeClr val="tx1"/>
                        </a:solidFill>
                        <a:effectLst/>
                        <a:latin typeface="標楷體" pitchFamily="65" charset="-120"/>
                        <a:ea typeface="標楷體" pitchFamily="65" charset="-120"/>
                      </a:endParaRPr>
                    </a:p>
                    <a:p>
                      <a:pPr marL="0" marR="0" lvl="0" indent="0" algn="di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2</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、能在不同情境中理解別人的簡短發言。</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rPr>
                        <a:t>3-9</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項）</a:t>
                      </a:r>
                    </a:p>
                    <a:p>
                      <a:pPr marL="0" marR="0" lvl="0" indent="0" algn="di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3</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、能使用適當的句子表達自己的想法。</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rPr>
                        <a:t>10-19</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項）</a:t>
                      </a: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844550">
                <a:tc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just"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第二學期</a:t>
                      </a:r>
                    </a:p>
                  </a:txBody>
                  <a:tcPr marL="32961" marR="32961"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6">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ju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4</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、做國字的認寫。</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20</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21</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cs typeface="MS Mincho" pitchFamily="49" charset="-128"/>
                        </a:rPr>
                        <a:t>項）</a:t>
                      </a:r>
                      <a:endParaRPr kumimoji="1" lang="zh-TW" altLang="en-US" sz="1600" b="0" i="0" u="none" strike="noStrike" cap="none" normalizeH="0" baseline="0" smtClean="0">
                        <a:ln>
                          <a:noFill/>
                        </a:ln>
                        <a:solidFill>
                          <a:schemeClr val="tx1"/>
                        </a:solidFill>
                        <a:effectLst/>
                        <a:latin typeface="標楷體" pitchFamily="65" charset="-120"/>
                        <a:ea typeface="標楷體" pitchFamily="65" charset="-120"/>
                      </a:endParaRPr>
                    </a:p>
                    <a:p>
                      <a:pPr marL="0" marR="0" lvl="0" indent="0" algn="ju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5</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、能用注音輸入打出指定國字。</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rPr>
                        <a:t>2</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項）</a:t>
                      </a:r>
                    </a:p>
                    <a:p>
                      <a:pPr marL="0" marR="0" lvl="0" indent="0" algn="just"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6</a:t>
                      </a: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、能養成主動閱讀習慣。</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（調整後能力指標第</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rPr>
                        <a:t>22</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a:t>
                      </a:r>
                      <a:r>
                        <a:rPr kumimoji="1" lang="en-US" altLang="zh-TW" sz="1600" b="0" i="0" u="none" strike="noStrike" cap="none" normalizeH="0" baseline="0" smtClean="0">
                          <a:ln>
                            <a:noFill/>
                          </a:ln>
                          <a:solidFill>
                            <a:schemeClr val="tx1"/>
                          </a:solidFill>
                          <a:effectLst/>
                          <a:latin typeface="標楷體" pitchFamily="65" charset="-120"/>
                          <a:ea typeface="標楷體" pitchFamily="65" charset="-120"/>
                        </a:rPr>
                        <a:t>23</a:t>
                      </a:r>
                      <a:r>
                        <a:rPr kumimoji="1" lang="zh-TW" altLang="en-US" sz="1600" b="0" i="0" u="none" strike="noStrike" cap="none" normalizeH="0" baseline="0" smtClean="0">
                          <a:ln>
                            <a:noFill/>
                          </a:ln>
                          <a:solidFill>
                            <a:schemeClr val="tx1"/>
                          </a:solidFill>
                          <a:effectLst/>
                          <a:latin typeface="標楷體" pitchFamily="65" charset="-120"/>
                          <a:ea typeface="標楷體" pitchFamily="65" charset="-120"/>
                        </a:rPr>
                        <a:t>項）</a:t>
                      </a: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80988">
                <a:tc gridSpan="8">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短期教育目標</a:t>
                      </a:r>
                    </a:p>
                  </a:txBody>
                  <a:tcPr marL="32961" marR="32961"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80988">
                <a:tc row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項目</a:t>
                      </a:r>
                    </a:p>
                  </a:txBody>
                  <a:tcPr marL="32961" marR="32961"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短期教育目標</a:t>
                      </a: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c gridSpan="5">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評量</a:t>
                      </a: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346075">
                <a:tc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頻率</a:t>
                      </a: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時間</a:t>
                      </a: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方式</a:t>
                      </a: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標準</a:t>
                      </a: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chemeClr val="tx1"/>
                          </a:solidFill>
                          <a:effectLst/>
                          <a:latin typeface="標楷體" pitchFamily="65" charset="-120"/>
                          <a:ea typeface="標楷體" pitchFamily="65" charset="-120"/>
                        </a:rPr>
                        <a:t>結果</a:t>
                      </a: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4225">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1-1</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rgbClr val="000000"/>
                          </a:solidFill>
                          <a:effectLst/>
                          <a:latin typeface="標楷體" pitchFamily="65" charset="-120"/>
                          <a:ea typeface="標楷體" pitchFamily="65" charset="-120"/>
                        </a:rPr>
                        <a:t>能仿說國字拼音中聲符與韻符拼音的發音方式。</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3</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2</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3</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80%</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endParaRPr kumimoji="1" lang="en-US" altLang="zh-TW"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0575">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1-2</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000"/>
                        </a:lnSpc>
                        <a:spcBef>
                          <a:spcPct val="0"/>
                        </a:spcBef>
                        <a:spcAft>
                          <a:spcPct val="0"/>
                        </a:spcAft>
                        <a:buClrTx/>
                        <a:buSzTx/>
                        <a:buFontTx/>
                        <a:buNone/>
                        <a:tabLst/>
                      </a:pPr>
                      <a:r>
                        <a:rPr kumimoji="1" lang="zh-TW" altLang="en-US" sz="2000" b="0" i="0" u="none" strike="noStrike" cap="none" normalizeH="0" baseline="0" smtClean="0">
                          <a:ln>
                            <a:noFill/>
                          </a:ln>
                          <a:solidFill>
                            <a:srgbClr val="000000"/>
                          </a:solidFill>
                          <a:effectLst/>
                          <a:latin typeface="標楷體" pitchFamily="65" charset="-120"/>
                          <a:ea typeface="標楷體" pitchFamily="65" charset="-120"/>
                        </a:rPr>
                        <a:t>能仿說五聲調的發音方式。</a:t>
                      </a:r>
                      <a:endParaRPr kumimoji="1" lang="zh-TW" altLang="en-US"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3</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2</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3</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1" lang="en-US" altLang="zh-TW" sz="2000" b="0" i="0" u="none" strike="noStrike" cap="none" normalizeH="0" baseline="0" smtClean="0">
                          <a:ln>
                            <a:noFill/>
                          </a:ln>
                          <a:solidFill>
                            <a:schemeClr val="tx1"/>
                          </a:solidFill>
                          <a:effectLst/>
                          <a:latin typeface="標楷體" pitchFamily="65" charset="-120"/>
                          <a:ea typeface="標楷體" pitchFamily="65" charset="-120"/>
                        </a:rPr>
                        <a:t>90%</a:t>
                      </a:r>
                      <a:endParaRPr kumimoji="1" lang="zh-TW" altLang="zh-TW" sz="2000" b="0" i="0" u="none" strike="noStrike" cap="none" normalizeH="0" baseline="0" smtClean="0">
                        <a:ln>
                          <a:noFill/>
                        </a:ln>
                        <a:solidFill>
                          <a:schemeClr val="tx1"/>
                        </a:solidFill>
                        <a:effectLst/>
                        <a:latin typeface="標楷體" pitchFamily="65" charset="-120"/>
                        <a:ea typeface="標楷體" pitchFamily="65" charset="-120"/>
                      </a:endParaRPr>
                    </a:p>
                  </a:txBody>
                  <a:tcPr marL="32961" marR="3296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新細明體" pitchFamily="18" charset="-120"/>
                        </a:defRPr>
                      </a:lvl1pPr>
                      <a:lvl2pPr marL="742950" indent="-285750">
                        <a:spcBef>
                          <a:spcPct val="20000"/>
                        </a:spcBef>
                        <a:buFont typeface="Arial" pitchFamily="34" charset="0"/>
                        <a:defRPr kumimoji="1" sz="2400">
                          <a:solidFill>
                            <a:schemeClr val="tx1"/>
                          </a:solidFill>
                          <a:latin typeface="Calibri" pitchFamily="34" charset="0"/>
                          <a:ea typeface="新細明體" pitchFamily="18" charset="-120"/>
                        </a:defRPr>
                      </a:lvl2pPr>
                      <a:lvl3pPr marL="1143000" indent="-228600">
                        <a:spcBef>
                          <a:spcPct val="20000"/>
                        </a:spcBef>
                        <a:buFont typeface="Arial" pitchFamily="34" charset="0"/>
                        <a:defRPr kumimoji="1" sz="2000">
                          <a:solidFill>
                            <a:schemeClr val="tx1"/>
                          </a:solidFill>
                          <a:latin typeface="Calibri" pitchFamily="34" charset="0"/>
                          <a:ea typeface="新細明體" pitchFamily="18" charset="-120"/>
                        </a:defRPr>
                      </a:lvl3pPr>
                      <a:lvl4pPr marL="1600200" indent="-228600">
                        <a:spcBef>
                          <a:spcPct val="20000"/>
                        </a:spcBef>
                        <a:buFont typeface="Arial" pitchFamily="34" charset="0"/>
                        <a:defRPr kumimoji="1">
                          <a:solidFill>
                            <a:schemeClr val="tx1"/>
                          </a:solidFill>
                          <a:latin typeface="Calibri" pitchFamily="34" charset="0"/>
                          <a:ea typeface="新細明體" pitchFamily="18" charset="-120"/>
                        </a:defRPr>
                      </a:lvl4pPr>
                      <a:lvl5pPr marL="2057400" indent="-228600">
                        <a:spcBef>
                          <a:spcPct val="20000"/>
                        </a:spcBef>
                        <a:buFont typeface="Arial" pitchFamily="34" charset="0"/>
                        <a:defRPr kumimoji="1">
                          <a:solidFill>
                            <a:schemeClr val="tx1"/>
                          </a:solidFill>
                          <a:latin typeface="Calibri" pitchFamily="34" charset="0"/>
                          <a:ea typeface="新細明體" pitchFamily="18" charset="-120"/>
                        </a:defRPr>
                      </a:lvl5pPr>
                      <a:lvl6pPr marL="25146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6pPr>
                      <a:lvl7pPr marL="29718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7pPr>
                      <a:lvl8pPr marL="34290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8pPr>
                      <a:lvl9pPr marL="3886200" indent="-228600" fontAlgn="base">
                        <a:spcBef>
                          <a:spcPct val="20000"/>
                        </a:spcBef>
                        <a:spcAft>
                          <a:spcPct val="0"/>
                        </a:spcAft>
                        <a:buFont typeface="Arial" pitchFamily="34" charset="0"/>
                        <a:defRPr kumimoji="1">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endParaRPr kumimoji="1" lang="en-US" altLang="zh-TW" sz="2000" b="0" i="0" u="none" strike="noStrike" cap="none" normalizeH="0" baseline="0" smtClean="0">
                        <a:ln>
                          <a:noFill/>
                        </a:ln>
                        <a:solidFill>
                          <a:schemeClr val="tx1"/>
                        </a:solidFill>
                        <a:effectLst/>
                        <a:latin typeface="標楷體" pitchFamily="65" charset="-120"/>
                        <a:ea typeface="標楷體" pitchFamily="65" charset="-120"/>
                        <a:cs typeface="Times New Roman" pitchFamily="18" charset="0"/>
                      </a:endParaRPr>
                    </a:p>
                  </a:txBody>
                  <a:tcPr marL="32961" marR="32961"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8593" name="标题 1"/>
          <p:cNvSpPr>
            <a:spLocks noGrp="1"/>
          </p:cNvSpPr>
          <p:nvPr>
            <p:ph type="title" idx="4294967295"/>
          </p:nvPr>
        </p:nvSpPr>
        <p:spPr>
          <a:xfrm>
            <a:off x="468313" y="260350"/>
            <a:ext cx="8229600" cy="1143000"/>
          </a:xfrm>
        </p:spPr>
        <p:txBody>
          <a:bodyPr/>
          <a:lstStyle/>
          <a:p>
            <a:r>
              <a:rPr lang="zh-TW" altLang="en-US">
                <a:latin typeface="標楷體" pitchFamily="65" charset="-120"/>
                <a:ea typeface="標楷體" pitchFamily="65" charset="-120"/>
              </a:rPr>
              <a:t> 二、</a:t>
            </a:r>
            <a:r>
              <a:rPr lang="zh-TW" altLang="en-US">
                <a:latin typeface="標楷體" pitchFamily="65" charset="-120"/>
                <a:ea typeface="標楷體" pitchFamily="65" charset="-120"/>
                <a:hlinkClick r:id="rId2" action="ppaction://hlinkfile"/>
              </a:rPr>
              <a:t>撰寫</a:t>
            </a:r>
            <a:r>
              <a:rPr lang="en-US" altLang="zh-TW">
                <a:latin typeface="標楷體" pitchFamily="65" charset="-120"/>
                <a:ea typeface="標楷體" pitchFamily="65" charset="-120"/>
                <a:hlinkClick r:id="rId2" action="ppaction://hlinkfile"/>
              </a:rPr>
              <a:t>IEP</a:t>
            </a:r>
            <a:r>
              <a:rPr lang="zh-TW" altLang="en-US">
                <a:latin typeface="標楷體" pitchFamily="65" charset="-120"/>
                <a:ea typeface="標楷體" pitchFamily="65" charset="-120"/>
                <a:hlinkClick r:id="rId2" action="ppaction://hlinkfile"/>
              </a:rPr>
              <a:t>長短期目標</a:t>
            </a:r>
            <a:endParaRPr lang="zh-CN" altLang="en-US">
              <a:latin typeface="標楷體" pitchFamily="65" charset="-120"/>
              <a:ea typeface="標楷體" pitchFamily="65" charset="-120"/>
            </a:endParaRPr>
          </a:p>
        </p:txBody>
      </p:sp>
      <p:grpSp>
        <p:nvGrpSpPr>
          <p:cNvPr id="108594" name="组合 5"/>
          <p:cNvGrpSpPr>
            <a:grpSpLocks/>
          </p:cNvGrpSpPr>
          <p:nvPr/>
        </p:nvGrpSpPr>
        <p:grpSpPr bwMode="auto">
          <a:xfrm rot="-1070102">
            <a:off x="200025" y="1597025"/>
            <a:ext cx="288925" cy="179388"/>
            <a:chOff x="-1928858" y="1643050"/>
            <a:chExt cx="500066" cy="357190"/>
          </a:xfrm>
        </p:grpSpPr>
        <p:sp>
          <p:nvSpPr>
            <p:cNvPr id="8" name="矩形 7"/>
            <p:cNvSpPr/>
            <p:nvPr/>
          </p:nvSpPr>
          <p:spPr>
            <a:xfrm>
              <a:off x="-1928858" y="1643050"/>
              <a:ext cx="500066" cy="35719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sp>
          <p:nvSpPr>
            <p:cNvPr id="9" name="等腰三角形 8"/>
            <p:cNvSpPr/>
            <p:nvPr/>
          </p:nvSpPr>
          <p:spPr>
            <a:xfrm>
              <a:off x="-1934328" y="1698960"/>
              <a:ext cx="500066" cy="284487"/>
            </a:xfrm>
            <a:prstGeom prst="triangle">
              <a:avLst/>
            </a:prstGeom>
            <a:no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sp>
          <p:nvSpPr>
            <p:cNvPr id="10" name="等腰三角形 9"/>
            <p:cNvSpPr/>
            <p:nvPr/>
          </p:nvSpPr>
          <p:spPr>
            <a:xfrm rot="10800000">
              <a:off x="-1938422" y="1631034"/>
              <a:ext cx="500066" cy="284487"/>
            </a:xfrm>
            <a:prstGeom prst="triangle">
              <a:avLst/>
            </a:prstGeom>
            <a:solidFill>
              <a:srgbClr val="DDF2FF"/>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CN" altLang="en-US">
                <a:solidFill>
                  <a:srgbClr val="000000"/>
                </a:solidFill>
                <a:latin typeface="標楷體" pitchFamily="65" charset="-120"/>
                <a:ea typeface="標楷體" pitchFamily="65" charset="-120"/>
              </a:endParaRPr>
            </a:p>
          </p:txBody>
        </p:sp>
      </p:grpSp>
      <p:grpSp>
        <p:nvGrpSpPr>
          <p:cNvPr id="108598" name="群組 20"/>
          <p:cNvGrpSpPr>
            <a:grpSpLocks/>
          </p:cNvGrpSpPr>
          <p:nvPr/>
        </p:nvGrpSpPr>
        <p:grpSpPr bwMode="auto">
          <a:xfrm>
            <a:off x="8675688" y="6178550"/>
            <a:ext cx="285750" cy="679450"/>
            <a:chOff x="7533404" y="3110379"/>
            <a:chExt cx="285752" cy="678661"/>
          </a:xfrm>
        </p:grpSpPr>
        <p:sp>
          <p:nvSpPr>
            <p:cNvPr id="22" name="心形 21"/>
            <p:cNvSpPr/>
            <p:nvPr/>
          </p:nvSpPr>
          <p:spPr>
            <a:xfrm>
              <a:off x="7533404" y="3110379"/>
              <a:ext cx="285752" cy="285418"/>
            </a:xfrm>
            <a:prstGeom prst="hear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rgbClr val="000000"/>
                </a:solidFill>
              </a:endParaRPr>
            </a:p>
          </p:txBody>
        </p:sp>
        <p:cxnSp>
          <p:nvCxnSpPr>
            <p:cNvPr id="23" name="直接连接符 22"/>
            <p:cNvCxnSpPr/>
            <p:nvPr/>
          </p:nvCxnSpPr>
          <p:spPr>
            <a:xfrm>
              <a:off x="7677867" y="3395797"/>
              <a:ext cx="0" cy="393243"/>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grpSp>
        <p:nvGrpSpPr>
          <p:cNvPr id="108601" name="群組 20"/>
          <p:cNvGrpSpPr>
            <a:grpSpLocks/>
          </p:cNvGrpSpPr>
          <p:nvPr/>
        </p:nvGrpSpPr>
        <p:grpSpPr bwMode="auto">
          <a:xfrm>
            <a:off x="8675688" y="6178550"/>
            <a:ext cx="285750" cy="679450"/>
            <a:chOff x="7533404" y="3110379"/>
            <a:chExt cx="285752" cy="678661"/>
          </a:xfrm>
        </p:grpSpPr>
        <p:sp>
          <p:nvSpPr>
            <p:cNvPr id="26" name="心形 25"/>
            <p:cNvSpPr/>
            <p:nvPr/>
          </p:nvSpPr>
          <p:spPr>
            <a:xfrm>
              <a:off x="7533404" y="3110379"/>
              <a:ext cx="285752" cy="285418"/>
            </a:xfrm>
            <a:prstGeom prst="hear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rgbClr val="000000"/>
                </a:solidFill>
              </a:endParaRPr>
            </a:p>
          </p:txBody>
        </p:sp>
        <p:cxnSp>
          <p:nvCxnSpPr>
            <p:cNvPr id="27" name="直接连接符 22"/>
            <p:cNvCxnSpPr/>
            <p:nvPr/>
          </p:nvCxnSpPr>
          <p:spPr>
            <a:xfrm>
              <a:off x="7677867" y="3395797"/>
              <a:ext cx="0" cy="393243"/>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sp>
        <p:nvSpPr>
          <p:cNvPr id="15" name="橢圓 14"/>
          <p:cNvSpPr/>
          <p:nvPr/>
        </p:nvSpPr>
        <p:spPr>
          <a:xfrm>
            <a:off x="3059113" y="1916113"/>
            <a:ext cx="5184775" cy="3603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zh-TW" altLang="en-US">
              <a:solidFill>
                <a:srgbClr val="000000"/>
              </a:solidFill>
              <a:latin typeface="標楷體" pitchFamily="65" charset="-120"/>
              <a:ea typeface="標楷體" pitchFamily="65" charset="-120"/>
            </a:endParaRPr>
          </a:p>
        </p:txBody>
      </p:sp>
      <p:sp>
        <p:nvSpPr>
          <p:cNvPr id="108605" name="Rectangle 1"/>
          <p:cNvSpPr>
            <a:spLocks noChangeArrowheads="1"/>
          </p:cNvSpPr>
          <p:nvPr/>
        </p:nvSpPr>
        <p:spPr bwMode="auto">
          <a:xfrm>
            <a:off x="0" y="4445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a:solidFill>
                  <a:schemeClr val="tx1"/>
                </a:solidFill>
                <a:latin typeface="Arial" pitchFamily="34" charset="0"/>
                <a:ea typeface="新細明體" pitchFamily="18" charset="-120"/>
              </a:defRPr>
            </a:lvl1pPr>
            <a:lvl2pPr marL="742950" indent="-285750" eaLnBrk="0" hangingPunct="0">
              <a:defRPr kumimoji="1">
                <a:solidFill>
                  <a:schemeClr val="tx1"/>
                </a:solidFill>
                <a:latin typeface="Arial" pitchFamily="34" charset="0"/>
                <a:ea typeface="新細明體" pitchFamily="18" charset="-120"/>
              </a:defRPr>
            </a:lvl2pPr>
            <a:lvl3pPr marL="1143000" indent="-228600" eaLnBrk="0" hangingPunct="0">
              <a:defRPr kumimoji="1">
                <a:solidFill>
                  <a:schemeClr val="tx1"/>
                </a:solidFill>
                <a:latin typeface="Arial" pitchFamily="34" charset="0"/>
                <a:ea typeface="新細明體" pitchFamily="18" charset="-120"/>
              </a:defRPr>
            </a:lvl3pPr>
            <a:lvl4pPr marL="1600200" indent="-228600" eaLnBrk="0" hangingPunct="0">
              <a:defRPr kumimoji="1">
                <a:solidFill>
                  <a:schemeClr val="tx1"/>
                </a:solidFill>
                <a:latin typeface="Arial" pitchFamily="34" charset="0"/>
                <a:ea typeface="新細明體" pitchFamily="18" charset="-120"/>
              </a:defRPr>
            </a:lvl4pPr>
            <a:lvl5pPr marL="2057400" indent="-228600" eaLnBrk="0" hangingPunct="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endParaRPr lang="zh-TW" altLang="zh-TW">
              <a:solidFill>
                <a:srgbClr val="000000"/>
              </a:solidFill>
              <a:latin typeface="標楷體" pitchFamily="65" charset="-120"/>
              <a:ea typeface="標楷體" pitchFamily="65" charset="-120"/>
            </a:endParaRPr>
          </a:p>
        </p:txBody>
      </p:sp>
      <p:sp>
        <p:nvSpPr>
          <p:cNvPr id="2" name="投影片編號版面配置區 1"/>
          <p:cNvSpPr>
            <a:spLocks noGrp="1"/>
          </p:cNvSpPr>
          <p:nvPr>
            <p:ph type="sldNum" sz="quarter" idx="12"/>
          </p:nvPr>
        </p:nvSpPr>
        <p:spPr/>
        <p:txBody>
          <a:bodyPr/>
          <a:lstStyle/>
          <a:p>
            <a:pPr>
              <a:defRPr/>
            </a:pPr>
            <a:fld id="{E4F98CA9-0E85-4892-A854-2227CDF63010}" type="slidenum">
              <a:rPr lang="zh-CN" altLang="en-US" smtClean="0"/>
              <a:pPr>
                <a:defRPr/>
              </a:pPr>
              <a:t>95</a:t>
            </a:fld>
            <a:endParaRPr lang="en-US" altLang="zh-CN"/>
          </a:p>
        </p:txBody>
      </p:sp>
    </p:spTree>
    <p:extLst>
      <p:ext uri="{BB962C8B-B14F-4D97-AF65-F5344CB8AC3E}">
        <p14:creationId xmlns:p14="http://schemas.microsoft.com/office/powerpoint/2010/main" val="8452039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1"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0"/>
            <a:ext cx="810039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C337E0F6-5042-48FD-B734-C3934D9A6127}" type="slidenum">
              <a:rPr lang="zh-TW" altLang="en-US" smtClean="0">
                <a:solidFill>
                  <a:srgbClr val="E7DEC9">
                    <a:shade val="50000"/>
                    <a:satMod val="200000"/>
                  </a:srgbClr>
                </a:solidFill>
              </a:rPr>
              <a:pPr>
                <a:defRPr/>
              </a:pPr>
              <a:t>96</a:t>
            </a:fld>
            <a:endParaRPr lang="zh-TW" altLang="en-US">
              <a:solidFill>
                <a:srgbClr val="E7DEC9">
                  <a:shade val="50000"/>
                  <a:satMod val="200000"/>
                </a:srgbClr>
              </a:solidFill>
            </a:endParaRPr>
          </a:p>
        </p:txBody>
      </p:sp>
    </p:spTree>
    <p:extLst>
      <p:ext uri="{BB962C8B-B14F-4D97-AF65-F5344CB8AC3E}">
        <p14:creationId xmlns:p14="http://schemas.microsoft.com/office/powerpoint/2010/main" val="418996896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06685"/>
            <a:ext cx="8568952" cy="6634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97</a:t>
            </a:fld>
            <a:endParaRPr lang="zh-TW" altLang="en-US"/>
          </a:p>
        </p:txBody>
      </p:sp>
    </p:spTree>
    <p:extLst>
      <p:ext uri="{BB962C8B-B14F-4D97-AF65-F5344CB8AC3E}">
        <p14:creationId xmlns:p14="http://schemas.microsoft.com/office/powerpoint/2010/main" val="401124227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sz="quarter" idx="1"/>
          </p:nvPr>
        </p:nvSpPr>
        <p:spPr>
          <a:xfrm>
            <a:off x="539552" y="908720"/>
            <a:ext cx="8136904" cy="4824536"/>
          </a:xfrm>
          <a:solidFill>
            <a:srgbClr val="FFEFFF"/>
          </a:solidFill>
          <a:ln w="19050">
            <a:solidFill>
              <a:schemeClr val="bg2">
                <a:lumMod val="10000"/>
              </a:schemeClr>
            </a:solidFill>
          </a:ln>
        </p:spPr>
        <p:txBody>
          <a:bodyPr/>
          <a:lstStyle/>
          <a:p>
            <a:pPr marL="0" lvl="0" indent="0">
              <a:buClr>
                <a:srgbClr val="0F6FC6"/>
              </a:buClr>
              <a:buNone/>
            </a:pPr>
            <a:endParaRPr lang="en-US" altLang="zh-TW" sz="2800" b="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要項四：</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具情緒與行為問題學生所需之行為</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功能</a:t>
            </a:r>
            <a:endParaRPr lang="en-US"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 </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               介入方案與</a:t>
            </a:r>
            <a:r>
              <a:rPr lang="zh-TW" altLang="en-US" sz="2800" b="1" i="1" dirty="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行政</a:t>
            </a:r>
            <a:r>
              <a:rPr lang="zh-TW" altLang="en-US"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rPr>
              <a:t>支援</a:t>
            </a:r>
            <a:endParaRPr lang="en-US" altLang="zh-TW" sz="2800" b="1" i="1" dirty="0" smtClean="0">
              <a:solidFill>
                <a:srgbClr val="FF0000"/>
              </a:solidFill>
              <a:effectLst>
                <a:outerShdw blurRad="38100" dist="38100" dir="2700000" algn="tl">
                  <a:srgbClr val="000000">
                    <a:alpha val="43137"/>
                  </a:srgbClr>
                </a:outerShdw>
              </a:effectLst>
              <a:latin typeface="微軟正黑體" pitchFamily="34" charset="-120"/>
              <a:ea typeface="微軟正黑體" pitchFamily="34" charset="-120"/>
            </a:endParaRPr>
          </a:p>
          <a:p>
            <a:pPr marL="0" lvl="0" indent="0">
              <a:buClr>
                <a:srgbClr val="0F6FC6"/>
              </a:buClr>
              <a:buNone/>
            </a:pPr>
            <a:r>
              <a:rPr lang="zh-TW" altLang="en-US" sz="2800" b="1" dirty="0" smtClean="0">
                <a:solidFill>
                  <a:srgbClr val="002060"/>
                </a:solidFill>
                <a:effectLst>
                  <a:outerShdw blurRad="38100" dist="38100" dir="2700000" algn="tl">
                    <a:srgbClr val="000000">
                      <a:alpha val="43137"/>
                    </a:srgbClr>
                  </a:outerShdw>
                </a:effectLst>
                <a:latin typeface="新細明體"/>
              </a:rPr>
              <a:t>更新推動：</a:t>
            </a:r>
            <a:endParaRPr lang="en-US" altLang="zh-TW" sz="2800" b="1" dirty="0" smtClean="0">
              <a:solidFill>
                <a:srgbClr val="00206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990000"/>
                </a:solidFill>
                <a:effectLst>
                  <a:outerShdw blurRad="38100" dist="38100" dir="2700000" algn="tl">
                    <a:srgbClr val="000000">
                      <a:alpha val="43137"/>
                    </a:srgbClr>
                  </a:outerShdw>
                </a:effectLst>
                <a:latin typeface="新細明體"/>
              </a:rPr>
              <a:t>  </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a:solidFill>
                  <a:srgbClr val="990000"/>
                </a:solidFill>
                <a:effectLst>
                  <a:outerShdw blurRad="38100" dist="38100" dir="2700000" algn="tl">
                    <a:srgbClr val="000000">
                      <a:alpha val="43137"/>
                    </a:srgbClr>
                  </a:outerShdw>
                </a:effectLst>
                <a:latin typeface="新細明體"/>
              </a:rPr>
              <a:t> </a:t>
            </a:r>
            <a:r>
              <a:rPr lang="zh-TW" altLang="en-US" sz="2400" b="1" dirty="0" smtClean="0">
                <a:solidFill>
                  <a:srgbClr val="990000"/>
                </a:solidFill>
                <a:effectLst>
                  <a:outerShdw blurRad="38100" dist="38100" dir="2700000" algn="tl">
                    <a:srgbClr val="000000">
                      <a:alpha val="43137"/>
                    </a:srgbClr>
                  </a:outerShdw>
                </a:effectLst>
                <a:latin typeface="新細明體"/>
              </a:rPr>
              <a:t>        （</a:t>
            </a:r>
            <a:r>
              <a:rPr lang="zh-TW" altLang="en-US" sz="2400" b="1" dirty="0">
                <a:solidFill>
                  <a:srgbClr val="990000"/>
                </a:solidFill>
                <a:effectLst>
                  <a:outerShdw blurRad="38100" dist="38100" dir="2700000" algn="tl">
                    <a:srgbClr val="000000">
                      <a:alpha val="43137"/>
                    </a:srgbClr>
                  </a:outerShdw>
                </a:effectLst>
                <a:latin typeface="新細明體"/>
              </a:rPr>
              <a:t>一）個別化教育計畫與行為功能介入</a:t>
            </a:r>
            <a:r>
              <a:rPr lang="zh-TW" altLang="en-US" sz="2400" b="1" dirty="0" smtClean="0">
                <a:solidFill>
                  <a:srgbClr val="990000"/>
                </a:solidFill>
                <a:effectLst>
                  <a:outerShdw blurRad="38100" dist="38100" dir="2700000" algn="tl">
                    <a:srgbClr val="000000">
                      <a:alpha val="43137"/>
                    </a:srgbClr>
                  </a:outerShdw>
                </a:effectLst>
                <a:latin typeface="新細明體"/>
              </a:rPr>
              <a:t>方案之關連</a:t>
            </a: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endParaRPr lang="en-US" altLang="zh-TW" sz="2400" b="1" dirty="0" smtClean="0">
              <a:solidFill>
                <a:srgbClr val="990000"/>
              </a:solidFill>
              <a:effectLst>
                <a:outerShdw blurRad="38100" dist="38100" dir="2700000" algn="tl">
                  <a:srgbClr val="000000">
                    <a:alpha val="43137"/>
                  </a:srgbClr>
                </a:outerShdw>
              </a:effectLst>
              <a:latin typeface="新細明體"/>
            </a:endParaRPr>
          </a:p>
          <a:p>
            <a:pPr marL="0" lvl="0" indent="0">
              <a:buClr>
                <a:srgbClr val="0F6FC6"/>
              </a:buClr>
              <a:buNone/>
            </a:pPr>
            <a:r>
              <a:rPr lang="zh-TW" altLang="en-US" sz="2400" b="1" dirty="0" smtClean="0">
                <a:solidFill>
                  <a:srgbClr val="0000FF"/>
                </a:solidFill>
                <a:effectLst>
                  <a:outerShdw blurRad="38100" dist="38100" dir="2700000" algn="tl">
                    <a:srgbClr val="000000">
                      <a:alpha val="43137"/>
                    </a:srgbClr>
                  </a:outerShdw>
                </a:effectLst>
                <a:latin typeface="新細明體"/>
              </a:rPr>
              <a:t>         （</a:t>
            </a:r>
            <a:r>
              <a:rPr lang="zh-TW" altLang="en-US" sz="2400" b="1" dirty="0">
                <a:solidFill>
                  <a:srgbClr val="0000FF"/>
                </a:solidFill>
                <a:effectLst>
                  <a:outerShdw blurRad="38100" dist="38100" dir="2700000" algn="tl">
                    <a:srgbClr val="000000">
                      <a:alpha val="43137"/>
                    </a:srgbClr>
                  </a:outerShdw>
                </a:effectLst>
                <a:latin typeface="新細明體"/>
              </a:rPr>
              <a:t>二</a:t>
            </a:r>
            <a:r>
              <a:rPr lang="zh-TW" altLang="en-US" sz="2400" b="1" dirty="0" smtClean="0">
                <a:solidFill>
                  <a:srgbClr val="0000FF"/>
                </a:solidFill>
                <a:effectLst>
                  <a:outerShdw blurRad="38100" dist="38100" dir="2700000" algn="tl">
                    <a:srgbClr val="000000">
                      <a:alpha val="43137"/>
                    </a:srgbClr>
                  </a:outerShdw>
                </a:effectLst>
                <a:latin typeface="新細明體"/>
              </a:rPr>
              <a:t>）身心障礙學生行為</a:t>
            </a:r>
            <a:r>
              <a:rPr lang="zh-TW" altLang="en-US" sz="2400" b="1" dirty="0">
                <a:solidFill>
                  <a:srgbClr val="0000FF"/>
                </a:solidFill>
                <a:effectLst>
                  <a:outerShdw blurRad="38100" dist="38100" dir="2700000" algn="tl">
                    <a:srgbClr val="000000">
                      <a:alpha val="43137"/>
                    </a:srgbClr>
                  </a:outerShdw>
                </a:effectLst>
                <a:latin typeface="新細明體"/>
              </a:rPr>
              <a:t>問題診斷</a:t>
            </a:r>
            <a:r>
              <a:rPr lang="zh-TW" altLang="en-US" sz="2400" b="1" dirty="0" smtClean="0">
                <a:solidFill>
                  <a:srgbClr val="0000FF"/>
                </a:solidFill>
                <a:effectLst>
                  <a:outerShdw blurRad="38100" dist="38100" dir="2700000" algn="tl">
                    <a:srgbClr val="000000">
                      <a:alpha val="43137"/>
                    </a:srgbClr>
                  </a:outerShdw>
                </a:effectLst>
                <a:latin typeface="新細明體"/>
              </a:rPr>
              <a:t>評量與處理過程</a:t>
            </a:r>
            <a:endParaRPr lang="en-US" altLang="zh-TW" sz="2400" b="1" dirty="0" smtClean="0">
              <a:solidFill>
                <a:srgbClr val="0000FF"/>
              </a:solidFill>
              <a:effectLst>
                <a:outerShdw blurRad="38100" dist="38100" dir="2700000" algn="tl">
                  <a:srgbClr val="000000">
                    <a:alpha val="43137"/>
                  </a:srgbClr>
                </a:outerShdw>
              </a:effectLst>
              <a:latin typeface="新細明體"/>
            </a:endParaRPr>
          </a:p>
          <a:p>
            <a:pPr marL="0" lvl="0" indent="0">
              <a:buClr>
                <a:srgbClr val="0F6FC6"/>
              </a:buClr>
              <a:buNone/>
            </a:pPr>
            <a:endParaRPr lang="en-US" altLang="zh-TW" sz="2400" b="1" dirty="0" smtClean="0">
              <a:solidFill>
                <a:srgbClr val="FF00FF"/>
              </a:solidFill>
              <a:effectLst>
                <a:outerShdw blurRad="38100" dist="38100" dir="2700000" algn="tl">
                  <a:srgbClr val="000000">
                    <a:alpha val="43137"/>
                  </a:srgbClr>
                </a:outerShdw>
              </a:effectLst>
              <a:latin typeface="新細明體"/>
            </a:endParaRPr>
          </a:p>
          <a:p>
            <a:pPr marL="0" indent="0">
              <a:buNone/>
            </a:pPr>
            <a:endParaRPr lang="zh-TW" altLang="en-US" dirty="0"/>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98</a:t>
            </a:fld>
            <a:endParaRPr lang="zh-TW" altLang="en-US"/>
          </a:p>
        </p:txBody>
      </p:sp>
    </p:spTree>
    <p:extLst>
      <p:ext uri="{BB962C8B-B14F-4D97-AF65-F5344CB8AC3E}">
        <p14:creationId xmlns:p14="http://schemas.microsoft.com/office/powerpoint/2010/main" val="392524127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標題 1"/>
          <p:cNvSpPr>
            <a:spLocks noGrp="1"/>
          </p:cNvSpPr>
          <p:nvPr>
            <p:ph type="title"/>
          </p:nvPr>
        </p:nvSpPr>
        <p:spPr bwMode="auto">
          <a:xfrm>
            <a:off x="755576" y="476672"/>
            <a:ext cx="7560840" cy="1152128"/>
          </a:xfrm>
          <a:solidFill>
            <a:schemeClr val="accent5">
              <a:lumMod val="40000"/>
              <a:lumOff val="60000"/>
            </a:schemeClr>
          </a:solidFill>
          <a:ln w="19050">
            <a:solidFill>
              <a:schemeClr val="bg2">
                <a:lumMod val="10000"/>
              </a:schemeClr>
            </a:solidFill>
          </a:ln>
        </p:spPr>
        <p:txBody>
          <a:bodyPr wrap="square" lIns="91440" tIns="45720" rIns="91440" bIns="45720" numCol="1" anchorCtr="0" compatLnSpc="1">
            <a:prstTxWarp prst="textNoShape">
              <a:avLst/>
            </a:prstTxWarp>
          </a:bodyPr>
          <a:lstStyle/>
          <a:p>
            <a:pPr eaLnBrk="1" hangingPunct="1"/>
            <a:r>
              <a:rPr lang="zh-TW" altLang="en-US" sz="2400" b="1" dirty="0" smtClean="0">
                <a:solidFill>
                  <a:srgbClr val="990000"/>
                </a:solidFill>
                <a:effectLst>
                  <a:outerShdw blurRad="38100" dist="38100" dir="2700000" algn="tl">
                    <a:srgbClr val="000000">
                      <a:alpha val="43137"/>
                    </a:srgbClr>
                  </a:outerShdw>
                </a:effectLst>
                <a:latin typeface="新細明體"/>
                <a:ea typeface="新細明體"/>
                <a:cs typeface="+mn-cs"/>
              </a:rPr>
              <a:t>  （</a:t>
            </a:r>
            <a:r>
              <a:rPr lang="zh-TW" altLang="en-US" sz="2400" b="1" dirty="0">
                <a:solidFill>
                  <a:srgbClr val="990000"/>
                </a:solidFill>
                <a:effectLst>
                  <a:outerShdw blurRad="38100" dist="38100" dir="2700000" algn="tl">
                    <a:srgbClr val="000000">
                      <a:alpha val="43137"/>
                    </a:srgbClr>
                  </a:outerShdw>
                </a:effectLst>
                <a:latin typeface="新細明體"/>
                <a:ea typeface="新細明體"/>
                <a:cs typeface="+mn-cs"/>
              </a:rPr>
              <a:t>一）個別化教育計畫與行為功能介入方案之</a:t>
            </a:r>
            <a:r>
              <a:rPr lang="zh-TW" altLang="en-US" sz="2400" b="1" dirty="0" smtClean="0">
                <a:solidFill>
                  <a:srgbClr val="990000"/>
                </a:solidFill>
                <a:effectLst>
                  <a:outerShdw blurRad="38100" dist="38100" dir="2700000" algn="tl">
                    <a:srgbClr val="000000">
                      <a:alpha val="43137"/>
                    </a:srgbClr>
                  </a:outerShdw>
                </a:effectLst>
                <a:latin typeface="新細明體"/>
                <a:ea typeface="新細明體"/>
                <a:cs typeface="+mn-cs"/>
              </a:rPr>
              <a:t>關連</a:t>
            </a:r>
            <a:r>
              <a:rPr lang="en-US" altLang="zh-TW" sz="2400" b="1" dirty="0" smtClean="0">
                <a:solidFill>
                  <a:srgbClr val="990000"/>
                </a:solidFill>
                <a:effectLst>
                  <a:outerShdw blurRad="38100" dist="38100" dir="2700000" algn="tl">
                    <a:srgbClr val="000000">
                      <a:alpha val="43137"/>
                    </a:srgbClr>
                  </a:outerShdw>
                </a:effectLst>
                <a:latin typeface="新細明體"/>
                <a:ea typeface="新細明體"/>
                <a:cs typeface="+mn-cs"/>
              </a:rPr>
              <a:t/>
            </a:r>
            <a:br>
              <a:rPr lang="en-US" altLang="zh-TW" sz="2400" b="1" dirty="0" smtClean="0">
                <a:solidFill>
                  <a:srgbClr val="990000"/>
                </a:solidFill>
                <a:effectLst>
                  <a:outerShdw blurRad="38100" dist="38100" dir="2700000" algn="tl">
                    <a:srgbClr val="000000">
                      <a:alpha val="43137"/>
                    </a:srgbClr>
                  </a:outerShdw>
                </a:effectLst>
                <a:latin typeface="新細明體"/>
                <a:ea typeface="新細明體"/>
                <a:cs typeface="+mn-cs"/>
              </a:rPr>
            </a:br>
            <a:endParaRPr lang="en-US" altLang="zh-TW" sz="3200" b="1" cap="none" dirty="0" smtClean="0">
              <a:solidFill>
                <a:srgbClr val="1C0BF3"/>
              </a:solidFill>
              <a:effectLst>
                <a:outerShdw blurRad="38100" dist="38100" dir="2700000" algn="tl">
                  <a:srgbClr val="000000">
                    <a:alpha val="43137"/>
                  </a:srgbClr>
                </a:outerShdw>
              </a:effectLst>
              <a:latin typeface="+mj-ea"/>
              <a:cs typeface="Times New Roman" pitchFamily="18" charset="0"/>
            </a:endParaRPr>
          </a:p>
        </p:txBody>
      </p:sp>
      <p:sp>
        <p:nvSpPr>
          <p:cNvPr id="9219" name="內容版面配置區 2"/>
          <p:cNvSpPr>
            <a:spLocks noGrp="1"/>
          </p:cNvSpPr>
          <p:nvPr>
            <p:ph sz="quarter" idx="1"/>
          </p:nvPr>
        </p:nvSpPr>
        <p:spPr>
          <a:xfrm>
            <a:off x="755576" y="1772816"/>
            <a:ext cx="7539608" cy="4536504"/>
          </a:xfrm>
          <a:solidFill>
            <a:srgbClr val="FFFFCC"/>
          </a:solidFill>
          <a:ln w="19050">
            <a:solidFill>
              <a:schemeClr val="bg2">
                <a:lumMod val="10000"/>
              </a:schemeClr>
            </a:solidFill>
          </a:ln>
        </p:spPr>
        <p:txBody>
          <a:bodyPr/>
          <a:lstStyle/>
          <a:p>
            <a:pPr marL="0" indent="0" eaLnBrk="1" hangingPunct="1">
              <a:buNone/>
            </a:pP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1</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、美國</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1997</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及</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2004</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年</a:t>
            </a:r>
            <a:r>
              <a:rPr lang="en-US" altLang="zh-TW" b="1" dirty="0" smtClean="0">
                <a:solidFill>
                  <a:srgbClr val="0000FF"/>
                </a:solidFill>
                <a:latin typeface="標楷體" panose="03000509000000000000" pitchFamily="65" charset="-120"/>
                <a:ea typeface="標楷體" panose="03000509000000000000" pitchFamily="65" charset="-120"/>
                <a:cs typeface="Times New Roman" pitchFamily="18" charset="0"/>
              </a:rPr>
              <a:t>IDEA</a:t>
            </a:r>
            <a:r>
              <a:rPr lang="zh-TW" altLang="en-US" b="1" dirty="0" smtClean="0">
                <a:solidFill>
                  <a:srgbClr val="0000FF"/>
                </a:solidFill>
                <a:latin typeface="標楷體" panose="03000509000000000000" pitchFamily="65" charset="-120"/>
                <a:ea typeface="標楷體" panose="03000509000000000000" pitchFamily="65" charset="-120"/>
                <a:cs typeface="Times New Roman" pitchFamily="18" charset="0"/>
              </a:rPr>
              <a:t>、</a:t>
            </a:r>
            <a:r>
              <a:rPr lang="en-US" altLang="zh-TW" b="1" dirty="0" smtClean="0">
                <a:solidFill>
                  <a:srgbClr val="0000FF"/>
                </a:solidFill>
                <a:latin typeface="標楷體" panose="03000509000000000000" pitchFamily="65" charset="-120"/>
                <a:ea typeface="標楷體" panose="03000509000000000000" pitchFamily="65" charset="-120"/>
                <a:cs typeface="Times New Roman" pitchFamily="18" charset="0"/>
              </a:rPr>
              <a:t>IDEIA</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法案早已將</a:t>
            </a:r>
            <a:endPar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b="1" dirty="0">
                <a:solidFill>
                  <a:srgbClr val="402D14"/>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402D14"/>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F00606"/>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行為功能評量與正向行為支持</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，列為身心</a:t>
            </a:r>
            <a:endPar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障礙學生</a:t>
            </a:r>
            <a:r>
              <a:rPr lang="zh-TW" altLang="en-US" b="1" dirty="0" smtClean="0">
                <a:solidFill>
                  <a:srgbClr val="FF0000"/>
                </a:solidFill>
                <a:latin typeface="標楷體" panose="03000509000000000000" pitchFamily="65" charset="-120"/>
                <a:ea typeface="標楷體" panose="03000509000000000000" pitchFamily="65" charset="-120"/>
                <a:cs typeface="Times New Roman" pitchFamily="18" charset="0"/>
              </a:rPr>
              <a:t>個別化教育計畫</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的要項之一，用以</a:t>
            </a:r>
            <a:endPar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解決身心障礙學生的</a:t>
            </a:r>
            <a:r>
              <a:rPr lang="zh-TW" altLang="en-US" b="1" dirty="0" smtClean="0">
                <a:solidFill>
                  <a:srgbClr val="FF0000"/>
                </a:solidFill>
                <a:latin typeface="標楷體" panose="03000509000000000000" pitchFamily="65" charset="-120"/>
                <a:ea typeface="標楷體" panose="03000509000000000000" pitchFamily="65" charset="-120"/>
                <a:cs typeface="Times New Roman" pitchFamily="18" charset="0"/>
              </a:rPr>
              <a:t>行為問題</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，且已具有</a:t>
            </a:r>
            <a:endPar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en-US" altLang="zh-TW" b="1" dirty="0">
                <a:solidFill>
                  <a:srgbClr val="402D14"/>
                </a:solidFill>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402D14"/>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402D14"/>
                </a:solidFill>
                <a:latin typeface="標楷體" panose="03000509000000000000" pitchFamily="65" charset="-120"/>
                <a:ea typeface="標楷體" panose="03000509000000000000" pitchFamily="65" charset="-120"/>
                <a:cs typeface="Times New Roman" pitchFamily="18" charset="0"/>
              </a:rPr>
              <a:t>相當成效。</a:t>
            </a:r>
            <a:r>
              <a:rPr lang="zh-TW" altLang="en-US" b="1" dirty="0" smtClean="0">
                <a:solidFill>
                  <a:srgbClr val="FC2CF2"/>
                </a:solidFill>
                <a:latin typeface="標楷體" panose="03000509000000000000" pitchFamily="65" charset="-120"/>
                <a:ea typeface="標楷體" panose="03000509000000000000" pitchFamily="65" charset="-120"/>
                <a:cs typeface="Times New Roman" pitchFamily="18" charset="0"/>
              </a:rPr>
              <a:t>   </a:t>
            </a:r>
            <a:endParaRPr lang="en-US" altLang="zh-TW" b="1" dirty="0" smtClean="0">
              <a:solidFill>
                <a:srgbClr val="FC2CF2"/>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FC2CF2"/>
                </a:solidFill>
                <a:latin typeface="標楷體" panose="03000509000000000000" pitchFamily="65" charset="-120"/>
                <a:ea typeface="標楷體" panose="03000509000000000000" pitchFamily="65" charset="-120"/>
                <a:cs typeface="Times New Roman" pitchFamily="18" charset="0"/>
              </a:rPr>
              <a:t>  </a:t>
            </a:r>
            <a:r>
              <a:rPr lang="en-US" altLang="zh-TW" b="1" dirty="0" smtClean="0">
                <a:solidFill>
                  <a:srgbClr val="FC2CF2"/>
                </a:solidFill>
                <a:latin typeface="標楷體" panose="03000509000000000000" pitchFamily="65" charset="-120"/>
                <a:ea typeface="標楷體" panose="03000509000000000000" pitchFamily="65" charset="-120"/>
                <a:cs typeface="Times New Roman" pitchFamily="18" charset="0"/>
              </a:rPr>
              <a:t>2</a:t>
            </a:r>
            <a:r>
              <a:rPr lang="zh-TW" altLang="en-US" b="1" dirty="0" smtClean="0">
                <a:solidFill>
                  <a:srgbClr val="FC2CF2"/>
                </a:solidFill>
                <a:latin typeface="標楷體" panose="03000509000000000000" pitchFamily="65" charset="-120"/>
                <a:ea typeface="標楷體" panose="03000509000000000000" pitchFamily="65" charset="-120"/>
              </a:rPr>
              <a:t>、</a:t>
            </a:r>
            <a:r>
              <a:rPr lang="zh-TW" altLang="en-US" b="1" dirty="0" smtClean="0">
                <a:solidFill>
                  <a:srgbClr val="FC2CF2"/>
                </a:solidFill>
                <a:latin typeface="標楷體" panose="03000509000000000000" pitchFamily="65" charset="-120"/>
                <a:ea typeface="標楷體" panose="03000509000000000000" pitchFamily="65" charset="-120"/>
                <a:cs typeface="Times New Roman" pitchFamily="18" charset="0"/>
              </a:rPr>
              <a:t>台灣「特殊教育法施行細則」第九條也擬定</a:t>
            </a:r>
            <a:endParaRPr lang="en-US" altLang="zh-TW" b="1" dirty="0" smtClean="0">
              <a:solidFill>
                <a:srgbClr val="FC2CF2"/>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FC2CF2"/>
                </a:solidFill>
                <a:latin typeface="標楷體" panose="03000509000000000000" pitchFamily="65" charset="-120"/>
                <a:ea typeface="標楷體" panose="03000509000000000000" pitchFamily="65" charset="-120"/>
                <a:cs typeface="Times New Roman" pitchFamily="18" charset="0"/>
              </a:rPr>
              <a:t>     ，身心障礙學生的個別化教育計畫五要項</a:t>
            </a:r>
            <a:endParaRPr lang="en-US" altLang="zh-TW" b="1" dirty="0" smtClean="0">
              <a:solidFill>
                <a:srgbClr val="FC2CF2"/>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b="1" dirty="0">
                <a:solidFill>
                  <a:srgbClr val="FC2CF2"/>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FC2CF2"/>
                </a:solidFill>
                <a:latin typeface="標楷體" panose="03000509000000000000" pitchFamily="65" charset="-120"/>
                <a:ea typeface="標楷體" panose="03000509000000000000" pitchFamily="65" charset="-120"/>
                <a:cs typeface="Times New Roman" pitchFamily="18" charset="0"/>
              </a:rPr>
              <a:t>     內容之一，為</a:t>
            </a:r>
            <a:r>
              <a:rPr lang="zh-TW" altLang="en-US" b="1" dirty="0" smtClean="0">
                <a:solidFill>
                  <a:srgbClr val="FF0000"/>
                </a:solidFill>
                <a:latin typeface="標楷體" panose="03000509000000000000" pitchFamily="65" charset="-120"/>
                <a:ea typeface="標楷體" panose="03000509000000000000" pitchFamily="65" charset="-120"/>
                <a:cs typeface="Times New Roman" pitchFamily="18" charset="0"/>
              </a:rPr>
              <a:t>「具情緒與行為問題學生所需</a:t>
            </a:r>
            <a:endParaRPr lang="en-US" altLang="zh-TW" b="1" dirty="0" smtClean="0">
              <a:solidFill>
                <a:srgbClr val="FF0000"/>
              </a:solidFill>
              <a:latin typeface="標楷體" panose="03000509000000000000" pitchFamily="65" charset="-120"/>
              <a:ea typeface="標楷體" panose="03000509000000000000" pitchFamily="65" charset="-120"/>
              <a:cs typeface="Times New Roman" pitchFamily="18" charset="0"/>
            </a:endParaRPr>
          </a:p>
          <a:p>
            <a:pPr marL="0" indent="0" eaLnBrk="1" hangingPunct="1">
              <a:buNone/>
            </a:pPr>
            <a:r>
              <a:rPr lang="zh-TW" altLang="en-US" b="1" dirty="0">
                <a:solidFill>
                  <a:srgbClr val="FF0000"/>
                </a:solidFill>
                <a:latin typeface="標楷體" panose="03000509000000000000" pitchFamily="65" charset="-120"/>
                <a:ea typeface="標楷體" panose="03000509000000000000" pitchFamily="65" charset="-120"/>
                <a:cs typeface="Times New Roman" pitchFamily="18" charset="0"/>
              </a:rPr>
              <a:t> </a:t>
            </a:r>
            <a:r>
              <a:rPr lang="zh-TW" altLang="en-US" b="1" dirty="0" smtClean="0">
                <a:solidFill>
                  <a:srgbClr val="FF0000"/>
                </a:solidFill>
                <a:latin typeface="標楷體" panose="03000509000000000000" pitchFamily="65" charset="-120"/>
                <a:ea typeface="標楷體" panose="03000509000000000000" pitchFamily="65" charset="-120"/>
                <a:cs typeface="Times New Roman" pitchFamily="18" charset="0"/>
              </a:rPr>
              <a:t>     之</a:t>
            </a:r>
            <a:r>
              <a:rPr lang="zh-TW" altLang="en-US" b="1" dirty="0" smtClean="0">
                <a:solidFill>
                  <a:srgbClr val="1C0BF3"/>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cs typeface="Times New Roman" pitchFamily="18" charset="0"/>
              </a:rPr>
              <a:t>行為功能介入方案</a:t>
            </a:r>
            <a:r>
              <a:rPr lang="zh-TW" altLang="en-US" b="1" dirty="0" smtClean="0">
                <a:solidFill>
                  <a:srgbClr val="FF0000"/>
                </a:solidFill>
                <a:latin typeface="標楷體" panose="03000509000000000000" pitchFamily="65" charset="-120"/>
                <a:ea typeface="標楷體" panose="03000509000000000000" pitchFamily="65" charset="-120"/>
                <a:cs typeface="Times New Roman" pitchFamily="18" charset="0"/>
              </a:rPr>
              <a:t>與行政支援。」</a:t>
            </a:r>
          </a:p>
        </p:txBody>
      </p:sp>
      <p:sp>
        <p:nvSpPr>
          <p:cNvPr id="2" name="投影片編號版面配置區 1"/>
          <p:cNvSpPr>
            <a:spLocks noGrp="1"/>
          </p:cNvSpPr>
          <p:nvPr>
            <p:ph type="sldNum" sz="quarter" idx="12"/>
          </p:nvPr>
        </p:nvSpPr>
        <p:spPr/>
        <p:txBody>
          <a:bodyPr/>
          <a:lstStyle/>
          <a:p>
            <a:pPr>
              <a:defRPr/>
            </a:pPr>
            <a:fld id="{AE32AF4C-F7DC-487D-830D-C7C140DD0989}" type="slidenum">
              <a:rPr lang="zh-TW" altLang="en-US" smtClean="0"/>
              <a:pPr>
                <a:defRPr/>
              </a:pPr>
              <a:t>99</a:t>
            </a:fld>
            <a:endParaRPr lang="zh-TW" altLang="en-US"/>
          </a:p>
        </p:txBody>
      </p:sp>
    </p:spTree>
    <p:extLst>
      <p:ext uri="{BB962C8B-B14F-4D97-AF65-F5344CB8AC3E}">
        <p14:creationId xmlns:p14="http://schemas.microsoft.com/office/powerpoint/2010/main" val="8672458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QuXXqotFYpIRIIUY6Bx1yI"/>
</p:tagLst>
</file>

<file path=ppt/tags/tag10.xml><?xml version="1.0" encoding="utf-8"?>
<p:tagLst xmlns:a="http://schemas.openxmlformats.org/drawingml/2006/main" xmlns:r="http://schemas.openxmlformats.org/officeDocument/2006/relationships" xmlns:p="http://schemas.openxmlformats.org/presentationml/2006/main">
  <p:tag name="DVSHAPEID" val="ShbQZTJa9hnmKWZ3mJeGXh"/>
</p:tagLst>
</file>

<file path=ppt/tags/tag11.xml><?xml version="1.0" encoding="utf-8"?>
<p:tagLst xmlns:a="http://schemas.openxmlformats.org/drawingml/2006/main" xmlns:r="http://schemas.openxmlformats.org/officeDocument/2006/relationships" xmlns:p="http://schemas.openxmlformats.org/presentationml/2006/main">
  <p:tag name="DVSECTIONID" val="xJlQihdnntVAX7Qg1NvEaZ"/>
</p:tagLst>
</file>

<file path=ppt/tags/tag12.xml><?xml version="1.0" encoding="utf-8"?>
<p:tagLst xmlns:a="http://schemas.openxmlformats.org/drawingml/2006/main" xmlns:r="http://schemas.openxmlformats.org/officeDocument/2006/relationships" xmlns:p="http://schemas.openxmlformats.org/presentationml/2006/main">
  <p:tag name="DVSHAPEID" val="1ixHKa7mqgjAfVQCT2f9Ib"/>
</p:tagLst>
</file>

<file path=ppt/tags/tag13.xml><?xml version="1.0" encoding="utf-8"?>
<p:tagLst xmlns:a="http://schemas.openxmlformats.org/drawingml/2006/main" xmlns:r="http://schemas.openxmlformats.org/officeDocument/2006/relationships" xmlns:p="http://schemas.openxmlformats.org/presentationml/2006/main">
  <p:tag name="DVSECTIONID" val="xJlQihdnntVAX7Qg1NvEaZ"/>
</p:tagLst>
</file>

<file path=ppt/tags/tag14.xml><?xml version="1.0" encoding="utf-8"?>
<p:tagLst xmlns:a="http://schemas.openxmlformats.org/drawingml/2006/main" xmlns:r="http://schemas.openxmlformats.org/officeDocument/2006/relationships" xmlns:p="http://schemas.openxmlformats.org/presentationml/2006/main">
  <p:tag name="DVSHAPEID" val="1ixHKa7mqgjAfVQCT2f9Ib"/>
</p:tagLst>
</file>

<file path=ppt/tags/tag15.xml><?xml version="1.0" encoding="utf-8"?>
<p:tagLst xmlns:a="http://schemas.openxmlformats.org/drawingml/2006/main" xmlns:r="http://schemas.openxmlformats.org/officeDocument/2006/relationships" xmlns:p="http://schemas.openxmlformats.org/presentationml/2006/main">
  <p:tag name="DVSECTIONID" val="xJlQihdnntVAX7Qg1NvEaZ"/>
</p:tagLst>
</file>

<file path=ppt/tags/tag16.xml><?xml version="1.0" encoding="utf-8"?>
<p:tagLst xmlns:a="http://schemas.openxmlformats.org/drawingml/2006/main" xmlns:r="http://schemas.openxmlformats.org/officeDocument/2006/relationships" xmlns:p="http://schemas.openxmlformats.org/presentationml/2006/main">
  <p:tag name="DVSHAPEID" val="1ixHKa7mqgjAfVQCT2f9Ib"/>
</p:tagLst>
</file>

<file path=ppt/tags/tag17.xml><?xml version="1.0" encoding="utf-8"?>
<p:tagLst xmlns:a="http://schemas.openxmlformats.org/drawingml/2006/main" xmlns:r="http://schemas.openxmlformats.org/officeDocument/2006/relationships" xmlns:p="http://schemas.openxmlformats.org/presentationml/2006/main">
  <p:tag name="DVSECTIONID" val="QuXXqotFYpIRIIUY6Bx1yI"/>
</p:tagLst>
</file>

<file path=ppt/tags/tag18.xml><?xml version="1.0" encoding="utf-8"?>
<p:tagLst xmlns:a="http://schemas.openxmlformats.org/drawingml/2006/main" xmlns:r="http://schemas.openxmlformats.org/officeDocument/2006/relationships" xmlns:p="http://schemas.openxmlformats.org/presentationml/2006/main">
  <p:tag name="DVSHAPEID" val="z72pWx3iOWKyRhfSCuQX5p"/>
</p:tagLst>
</file>

<file path=ppt/tags/tag19.xml><?xml version="1.0" encoding="utf-8"?>
<p:tagLst xmlns:a="http://schemas.openxmlformats.org/drawingml/2006/main" xmlns:r="http://schemas.openxmlformats.org/officeDocument/2006/relationships" xmlns:p="http://schemas.openxmlformats.org/presentationml/2006/main">
  <p:tag name="DVSECTIONID" val="jgxSN2ObwtmS2GQKN8HhtL"/>
</p:tagLst>
</file>

<file path=ppt/tags/tag2.xml><?xml version="1.0" encoding="utf-8"?>
<p:tagLst xmlns:a="http://schemas.openxmlformats.org/drawingml/2006/main" xmlns:r="http://schemas.openxmlformats.org/officeDocument/2006/relationships" xmlns:p="http://schemas.openxmlformats.org/presentationml/2006/main">
  <p:tag name="DVSHAPEID" val="z72pWx3iOWKyRhfSCuQX5p"/>
</p:tagLst>
</file>

<file path=ppt/tags/tag20.xml><?xml version="1.0" encoding="utf-8"?>
<p:tagLst xmlns:a="http://schemas.openxmlformats.org/drawingml/2006/main" xmlns:r="http://schemas.openxmlformats.org/officeDocument/2006/relationships" xmlns:p="http://schemas.openxmlformats.org/presentationml/2006/main">
  <p:tag name="DVSHAPEID" val="JfWNlBK0lfQLJNz3XoZMOP"/>
</p:tagLst>
</file>

<file path=ppt/tags/tag21.xml><?xml version="1.0" encoding="utf-8"?>
<p:tagLst xmlns:a="http://schemas.openxmlformats.org/drawingml/2006/main" xmlns:r="http://schemas.openxmlformats.org/officeDocument/2006/relationships" xmlns:p="http://schemas.openxmlformats.org/presentationml/2006/main">
  <p:tag name="DVSHAPEID" val="GrJ8agFUtbbjb2ctYh1Cw7"/>
</p:tagLst>
</file>

<file path=ppt/tags/tag22.xml><?xml version="1.0" encoding="utf-8"?>
<p:tagLst xmlns:a="http://schemas.openxmlformats.org/drawingml/2006/main" xmlns:r="http://schemas.openxmlformats.org/officeDocument/2006/relationships" xmlns:p="http://schemas.openxmlformats.org/presentationml/2006/main">
  <p:tag name="DVSECTIONID" val="lyATWjfDqVnsFreCVDhVWr"/>
</p:tagLst>
</file>

<file path=ppt/tags/tag23.xml><?xml version="1.0" encoding="utf-8"?>
<p:tagLst xmlns:a="http://schemas.openxmlformats.org/drawingml/2006/main" xmlns:r="http://schemas.openxmlformats.org/officeDocument/2006/relationships" xmlns:p="http://schemas.openxmlformats.org/presentationml/2006/main">
  <p:tag name="DVSHAPEID" val="Jptpgku2bNqTzu4dqtlqLF"/>
</p:tagLst>
</file>

<file path=ppt/tags/tag24.xml><?xml version="1.0" encoding="utf-8"?>
<p:tagLst xmlns:a="http://schemas.openxmlformats.org/drawingml/2006/main" xmlns:r="http://schemas.openxmlformats.org/officeDocument/2006/relationships" xmlns:p="http://schemas.openxmlformats.org/presentationml/2006/main">
  <p:tag name="DVSHAPEID" val="zqCwQupIKbjzIjEKZkpr0o"/>
</p:tagLst>
</file>

<file path=ppt/tags/tag25.xml><?xml version="1.0" encoding="utf-8"?>
<p:tagLst xmlns:a="http://schemas.openxmlformats.org/drawingml/2006/main" xmlns:r="http://schemas.openxmlformats.org/officeDocument/2006/relationships" xmlns:p="http://schemas.openxmlformats.org/presentationml/2006/main">
  <p:tag name="DVSECTIONID" val="27nYpYBLbbmxUYiU5uVT3r"/>
</p:tagLst>
</file>

<file path=ppt/tags/tag26.xml><?xml version="1.0" encoding="utf-8"?>
<p:tagLst xmlns:a="http://schemas.openxmlformats.org/drawingml/2006/main" xmlns:r="http://schemas.openxmlformats.org/officeDocument/2006/relationships" xmlns:p="http://schemas.openxmlformats.org/presentationml/2006/main">
  <p:tag name="DVSHAPEID" val="ThtIpLQyh5l4P3NJu0Cs2e"/>
</p:tagLst>
</file>

<file path=ppt/tags/tag27.xml><?xml version="1.0" encoding="utf-8"?>
<p:tagLst xmlns:a="http://schemas.openxmlformats.org/drawingml/2006/main" xmlns:r="http://schemas.openxmlformats.org/officeDocument/2006/relationships" xmlns:p="http://schemas.openxmlformats.org/presentationml/2006/main">
  <p:tag name="DVSHAPEID" val="A0LKyFt00kFbxk384EScUd"/>
</p:tagLst>
</file>

<file path=ppt/tags/tag28.xml><?xml version="1.0" encoding="utf-8"?>
<p:tagLst xmlns:a="http://schemas.openxmlformats.org/drawingml/2006/main" xmlns:r="http://schemas.openxmlformats.org/officeDocument/2006/relationships" xmlns:p="http://schemas.openxmlformats.org/presentationml/2006/main">
  <p:tag name="DVSECTIONID" val="vz1owad40yPUwsvYUh1EKc"/>
</p:tagLst>
</file>

<file path=ppt/tags/tag29.xml><?xml version="1.0" encoding="utf-8"?>
<p:tagLst xmlns:a="http://schemas.openxmlformats.org/drawingml/2006/main" xmlns:r="http://schemas.openxmlformats.org/officeDocument/2006/relationships" xmlns:p="http://schemas.openxmlformats.org/presentationml/2006/main">
  <p:tag name="DVSHAPEID" val="dEuBXgQoOxlEHtXFca5h51"/>
</p:tagLst>
</file>

<file path=ppt/tags/tag3.xml><?xml version="1.0" encoding="utf-8"?>
<p:tagLst xmlns:a="http://schemas.openxmlformats.org/drawingml/2006/main" xmlns:r="http://schemas.openxmlformats.org/officeDocument/2006/relationships" xmlns:p="http://schemas.openxmlformats.org/presentationml/2006/main">
  <p:tag name="DVSECTIONID" val="sVl7yla5N6XfKKA3k2P2TU"/>
</p:tagLst>
</file>

<file path=ppt/tags/tag30.xml><?xml version="1.0" encoding="utf-8"?>
<p:tagLst xmlns:a="http://schemas.openxmlformats.org/drawingml/2006/main" xmlns:r="http://schemas.openxmlformats.org/officeDocument/2006/relationships" xmlns:p="http://schemas.openxmlformats.org/presentationml/2006/main">
  <p:tag name="DVSHAPEID" val="oEvtGmWYAQkmM7gXId9Bv8"/>
</p:tagLst>
</file>

<file path=ppt/tags/tag31.xml><?xml version="1.0" encoding="utf-8"?>
<p:tagLst xmlns:a="http://schemas.openxmlformats.org/drawingml/2006/main" xmlns:r="http://schemas.openxmlformats.org/officeDocument/2006/relationships" xmlns:p="http://schemas.openxmlformats.org/presentationml/2006/main">
  <p:tag name="DVSECTIONID" val="67xfk0yNZ3oBCNW0rqy7bN"/>
</p:tagLst>
</file>

<file path=ppt/tags/tag32.xml><?xml version="1.0" encoding="utf-8"?>
<p:tagLst xmlns:a="http://schemas.openxmlformats.org/drawingml/2006/main" xmlns:r="http://schemas.openxmlformats.org/officeDocument/2006/relationships" xmlns:p="http://schemas.openxmlformats.org/presentationml/2006/main">
  <p:tag name="DVSHAPEID" val="QSCAaprH6D8cfQ5tzusQWu"/>
</p:tagLst>
</file>

<file path=ppt/tags/tag33.xml><?xml version="1.0" encoding="utf-8"?>
<p:tagLst xmlns:a="http://schemas.openxmlformats.org/drawingml/2006/main" xmlns:r="http://schemas.openxmlformats.org/officeDocument/2006/relationships" xmlns:p="http://schemas.openxmlformats.org/presentationml/2006/main">
  <p:tag name="DVSHAPEID" val="jkGQofrR7tvgNDQ6bwwTJH"/>
</p:tagLst>
</file>

<file path=ppt/tags/tag34.xml><?xml version="1.0" encoding="utf-8"?>
<p:tagLst xmlns:a="http://schemas.openxmlformats.org/drawingml/2006/main" xmlns:r="http://schemas.openxmlformats.org/officeDocument/2006/relationships" xmlns:p="http://schemas.openxmlformats.org/presentationml/2006/main">
  <p:tag name="DVSECTIONID" val="I0sPo6AERoHjtTRhQcvczL"/>
</p:tagLst>
</file>

<file path=ppt/tags/tag35.xml><?xml version="1.0" encoding="utf-8"?>
<p:tagLst xmlns:a="http://schemas.openxmlformats.org/drawingml/2006/main" xmlns:r="http://schemas.openxmlformats.org/officeDocument/2006/relationships" xmlns:p="http://schemas.openxmlformats.org/presentationml/2006/main">
  <p:tag name="DVSHAPEID" val="eARqReDF9FbmzhUk0cffwF"/>
</p:tagLst>
</file>

<file path=ppt/tags/tag36.xml><?xml version="1.0" encoding="utf-8"?>
<p:tagLst xmlns:a="http://schemas.openxmlformats.org/drawingml/2006/main" xmlns:r="http://schemas.openxmlformats.org/officeDocument/2006/relationships" xmlns:p="http://schemas.openxmlformats.org/presentationml/2006/main">
  <p:tag name="DVSHAPEID" val="GZ2sCtjWk3KC65YYncerkQ"/>
</p:tagLst>
</file>

<file path=ppt/tags/tag37.xml><?xml version="1.0" encoding="utf-8"?>
<p:tagLst xmlns:a="http://schemas.openxmlformats.org/drawingml/2006/main" xmlns:r="http://schemas.openxmlformats.org/officeDocument/2006/relationships" xmlns:p="http://schemas.openxmlformats.org/presentationml/2006/main">
  <p:tag name="DVSECTIONID" val="j8p2BbazSDrJuw5zLWGB27"/>
</p:tagLst>
</file>

<file path=ppt/tags/tag38.xml><?xml version="1.0" encoding="utf-8"?>
<p:tagLst xmlns:a="http://schemas.openxmlformats.org/drawingml/2006/main" xmlns:r="http://schemas.openxmlformats.org/officeDocument/2006/relationships" xmlns:p="http://schemas.openxmlformats.org/presentationml/2006/main">
  <p:tag name="DVSHAPEID" val="y8VY4ON1sBvu516skv3oCb"/>
</p:tagLst>
</file>

<file path=ppt/tags/tag39.xml><?xml version="1.0" encoding="utf-8"?>
<p:tagLst xmlns:a="http://schemas.openxmlformats.org/drawingml/2006/main" xmlns:r="http://schemas.openxmlformats.org/officeDocument/2006/relationships" xmlns:p="http://schemas.openxmlformats.org/presentationml/2006/main">
  <p:tag name="DVSHAPEID" val="xvSamQf61DtZbZvwHx5yAV"/>
</p:tagLst>
</file>

<file path=ppt/tags/tag4.xml><?xml version="1.0" encoding="utf-8"?>
<p:tagLst xmlns:a="http://schemas.openxmlformats.org/drawingml/2006/main" xmlns:r="http://schemas.openxmlformats.org/officeDocument/2006/relationships" xmlns:p="http://schemas.openxmlformats.org/presentationml/2006/main">
  <p:tag name="DVSHAPEID" val="90AEGOXVLfBqgnaUYIm2dK"/>
</p:tagLst>
</file>

<file path=ppt/tags/tag40.xml><?xml version="1.0" encoding="utf-8"?>
<p:tagLst xmlns:a="http://schemas.openxmlformats.org/drawingml/2006/main" xmlns:r="http://schemas.openxmlformats.org/officeDocument/2006/relationships" xmlns:p="http://schemas.openxmlformats.org/presentationml/2006/main">
  <p:tag name="DVSECTIONID" val="6I85ZkKVHwaCZVTKz376Gk"/>
</p:tagLst>
</file>

<file path=ppt/tags/tag41.xml><?xml version="1.0" encoding="utf-8"?>
<p:tagLst xmlns:a="http://schemas.openxmlformats.org/drawingml/2006/main" xmlns:r="http://schemas.openxmlformats.org/officeDocument/2006/relationships" xmlns:p="http://schemas.openxmlformats.org/presentationml/2006/main">
  <p:tag name="DVSHAPEID" val="05P6WNNvi4ACDZ3HxdM5FM"/>
</p:tagLst>
</file>

<file path=ppt/tags/tag42.xml><?xml version="1.0" encoding="utf-8"?>
<p:tagLst xmlns:a="http://schemas.openxmlformats.org/drawingml/2006/main" xmlns:r="http://schemas.openxmlformats.org/officeDocument/2006/relationships" xmlns:p="http://schemas.openxmlformats.org/presentationml/2006/main">
  <p:tag name="DVSECTIONID" val="KSpqB3rynNZc2HTwcQPXVU"/>
</p:tagLst>
</file>

<file path=ppt/tags/tag43.xml><?xml version="1.0" encoding="utf-8"?>
<p:tagLst xmlns:a="http://schemas.openxmlformats.org/drawingml/2006/main" xmlns:r="http://schemas.openxmlformats.org/officeDocument/2006/relationships" xmlns:p="http://schemas.openxmlformats.org/presentationml/2006/main">
  <p:tag name="DVSHAPEID" val="MXL6QKoyzudee0HQm0q9im"/>
</p:tagLst>
</file>

<file path=ppt/tags/tag44.xml><?xml version="1.0" encoding="utf-8"?>
<p:tagLst xmlns:a="http://schemas.openxmlformats.org/drawingml/2006/main" xmlns:r="http://schemas.openxmlformats.org/officeDocument/2006/relationships" xmlns:p="http://schemas.openxmlformats.org/presentationml/2006/main">
  <p:tag name="DVSECTIONID" val="zSw9G0mCuWqMYgFzIHu88n"/>
</p:tagLst>
</file>

<file path=ppt/tags/tag45.xml><?xml version="1.0" encoding="utf-8"?>
<p:tagLst xmlns:a="http://schemas.openxmlformats.org/drawingml/2006/main" xmlns:r="http://schemas.openxmlformats.org/officeDocument/2006/relationships" xmlns:p="http://schemas.openxmlformats.org/presentationml/2006/main">
  <p:tag name="DVSHAPEID" val="MDMOtea61eLpG7YNS2qlv0"/>
</p:tagLst>
</file>

<file path=ppt/tags/tag46.xml><?xml version="1.0" encoding="utf-8"?>
<p:tagLst xmlns:a="http://schemas.openxmlformats.org/drawingml/2006/main" xmlns:r="http://schemas.openxmlformats.org/officeDocument/2006/relationships" xmlns:p="http://schemas.openxmlformats.org/presentationml/2006/main">
  <p:tag name="DVSECTIONID" val="CNTcQ2RghJoPjwTrnqcLi3"/>
</p:tagLst>
</file>

<file path=ppt/tags/tag47.xml><?xml version="1.0" encoding="utf-8"?>
<p:tagLst xmlns:a="http://schemas.openxmlformats.org/drawingml/2006/main" xmlns:r="http://schemas.openxmlformats.org/officeDocument/2006/relationships" xmlns:p="http://schemas.openxmlformats.org/presentationml/2006/main">
  <p:tag name="DVSHAPEID" val="2DKdl9tHNikLMmQdI72WOG"/>
</p:tagLst>
</file>

<file path=ppt/tags/tag48.xml><?xml version="1.0" encoding="utf-8"?>
<p:tagLst xmlns:a="http://schemas.openxmlformats.org/drawingml/2006/main" xmlns:r="http://schemas.openxmlformats.org/officeDocument/2006/relationships" xmlns:p="http://schemas.openxmlformats.org/presentationml/2006/main">
  <p:tag name="DVSECTIONID" val="LgJDQD78sNMbfJftakLdFH"/>
</p:tagLst>
</file>

<file path=ppt/tags/tag49.xml><?xml version="1.0" encoding="utf-8"?>
<p:tagLst xmlns:a="http://schemas.openxmlformats.org/drawingml/2006/main" xmlns:r="http://schemas.openxmlformats.org/officeDocument/2006/relationships" xmlns:p="http://schemas.openxmlformats.org/presentationml/2006/main">
  <p:tag name="DVSHAPEID" val="66IUdFaWPejmXvXRDFwf2H"/>
</p:tagLst>
</file>

<file path=ppt/tags/tag5.xml><?xml version="1.0" encoding="utf-8"?>
<p:tagLst xmlns:a="http://schemas.openxmlformats.org/drawingml/2006/main" xmlns:r="http://schemas.openxmlformats.org/officeDocument/2006/relationships" xmlns:p="http://schemas.openxmlformats.org/presentationml/2006/main">
  <p:tag name="DVSECTIONID" val="OONsBpONdhWNgsnBnX8DtO"/>
</p:tagLst>
</file>

<file path=ppt/tags/tag50.xml><?xml version="1.0" encoding="utf-8"?>
<p:tagLst xmlns:a="http://schemas.openxmlformats.org/drawingml/2006/main" xmlns:r="http://schemas.openxmlformats.org/officeDocument/2006/relationships" xmlns:p="http://schemas.openxmlformats.org/presentationml/2006/main">
  <p:tag name="DVSECTIONID" val="n8W8Fhk3Wn4y1Dtcbd88gB"/>
</p:tagLst>
</file>

<file path=ppt/tags/tag51.xml><?xml version="1.0" encoding="utf-8"?>
<p:tagLst xmlns:a="http://schemas.openxmlformats.org/drawingml/2006/main" xmlns:r="http://schemas.openxmlformats.org/officeDocument/2006/relationships" xmlns:p="http://schemas.openxmlformats.org/presentationml/2006/main">
  <p:tag name="DVSHAPEID" val="p1mZkPgWc1npaFUHYKwGTe"/>
</p:tagLst>
</file>

<file path=ppt/tags/tag52.xml><?xml version="1.0" encoding="utf-8"?>
<p:tagLst xmlns:a="http://schemas.openxmlformats.org/drawingml/2006/main" xmlns:r="http://schemas.openxmlformats.org/officeDocument/2006/relationships" xmlns:p="http://schemas.openxmlformats.org/presentationml/2006/main">
  <p:tag name="DVSECTIONID" val="37habTgRZ4o4SAGIXQOpQo"/>
</p:tagLst>
</file>

<file path=ppt/tags/tag53.xml><?xml version="1.0" encoding="utf-8"?>
<p:tagLst xmlns:a="http://schemas.openxmlformats.org/drawingml/2006/main" xmlns:r="http://schemas.openxmlformats.org/officeDocument/2006/relationships" xmlns:p="http://schemas.openxmlformats.org/presentationml/2006/main">
  <p:tag name="DVSHAPEID" val="SJX6HSwDO8Ha4FCvKfRa9F"/>
</p:tagLst>
</file>

<file path=ppt/tags/tag54.xml><?xml version="1.0" encoding="utf-8"?>
<p:tagLst xmlns:a="http://schemas.openxmlformats.org/drawingml/2006/main" xmlns:r="http://schemas.openxmlformats.org/officeDocument/2006/relationships" xmlns:p="http://schemas.openxmlformats.org/presentationml/2006/main">
  <p:tag name="DVSECTIONID" val="6HIC0X9x5wrM5PRv5rN5oZ"/>
</p:tagLst>
</file>

<file path=ppt/tags/tag55.xml><?xml version="1.0" encoding="utf-8"?>
<p:tagLst xmlns:a="http://schemas.openxmlformats.org/drawingml/2006/main" xmlns:r="http://schemas.openxmlformats.org/officeDocument/2006/relationships" xmlns:p="http://schemas.openxmlformats.org/presentationml/2006/main">
  <p:tag name="DVSHAPEID" val="DtTu4zQCwIdcc75KkgYSkb"/>
</p:tagLst>
</file>

<file path=ppt/tags/tag6.xml><?xml version="1.0" encoding="utf-8"?>
<p:tagLst xmlns:a="http://schemas.openxmlformats.org/drawingml/2006/main" xmlns:r="http://schemas.openxmlformats.org/officeDocument/2006/relationships" xmlns:p="http://schemas.openxmlformats.org/presentationml/2006/main">
  <p:tag name="DVSHAPEID" val="Uk0N4j1ZdxdoYUsamkqpCp"/>
</p:tagLst>
</file>

<file path=ppt/tags/tag7.xml><?xml version="1.0" encoding="utf-8"?>
<p:tagLst xmlns:a="http://schemas.openxmlformats.org/drawingml/2006/main" xmlns:r="http://schemas.openxmlformats.org/officeDocument/2006/relationships" xmlns:p="http://schemas.openxmlformats.org/presentationml/2006/main">
  <p:tag name="DVSECTIONID" val="hh4jnHwav3fx7wj6KLg0TG"/>
</p:tagLst>
</file>

<file path=ppt/tags/tag8.xml><?xml version="1.0" encoding="utf-8"?>
<p:tagLst xmlns:a="http://schemas.openxmlformats.org/drawingml/2006/main" xmlns:r="http://schemas.openxmlformats.org/officeDocument/2006/relationships" xmlns:p="http://schemas.openxmlformats.org/presentationml/2006/main">
  <p:tag name="DVSHAPEID" val="HQL7D1r1V2guFEEEr9tFRl"/>
</p:tagLst>
</file>

<file path=ppt/tags/tag9.xml><?xml version="1.0" encoding="utf-8"?>
<p:tagLst xmlns:a="http://schemas.openxmlformats.org/drawingml/2006/main" xmlns:r="http://schemas.openxmlformats.org/officeDocument/2006/relationships" xmlns:p="http://schemas.openxmlformats.org/presentationml/2006/main">
  <p:tag name="DVSECTIONID" val="jWt7FIFRTfrZxvnh17h2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8.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3.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公正">
  <a:themeElements>
    <a:clrScheme name="流線">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10.xml><?xml version="1.0" encoding="utf-8"?>
<a:theme xmlns:a="http://schemas.openxmlformats.org/drawingml/2006/main" name="壁窗">
  <a:themeElements>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壁窗">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壁窗">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1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1_公正">
  <a:themeElements>
    <a:clrScheme name="流線">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cdb2004134l">
  <a:themeElements>
    <a:clrScheme name="cdb2004134l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fontScheme name="cdb2004134l">
      <a:majorFont>
        <a:latin typeface="Verdana"/>
        <a:ea typeface="新細明體"/>
        <a:cs typeface=""/>
      </a:majorFont>
      <a:minorFont>
        <a:latin typeface="Verdana"/>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db2004134l 1">
        <a:dk1>
          <a:srgbClr val="1D4940"/>
        </a:dk1>
        <a:lt1>
          <a:srgbClr val="FFFFFF"/>
        </a:lt1>
        <a:dk2>
          <a:srgbClr val="3F716F"/>
        </a:dk2>
        <a:lt2>
          <a:srgbClr val="DDDDDD"/>
        </a:lt2>
        <a:accent1>
          <a:srgbClr val="669E86"/>
        </a:accent1>
        <a:accent2>
          <a:srgbClr val="A2CAB4"/>
        </a:accent2>
        <a:accent3>
          <a:srgbClr val="FFFFFF"/>
        </a:accent3>
        <a:accent4>
          <a:srgbClr val="173D35"/>
        </a:accent4>
        <a:accent5>
          <a:srgbClr val="B8CCC3"/>
        </a:accent5>
        <a:accent6>
          <a:srgbClr val="92B7A3"/>
        </a:accent6>
        <a:hlink>
          <a:srgbClr val="8CA35F"/>
        </a:hlink>
        <a:folHlink>
          <a:srgbClr val="C1B05D"/>
        </a:folHlink>
      </a:clrScheme>
      <a:clrMap bg1="lt1" tx1="dk1" bg2="lt2" tx2="dk2" accent1="accent1" accent2="accent2" accent3="accent3" accent4="accent4" accent5="accent5" accent6="accent6" hlink="hlink" folHlink="folHlink"/>
    </a:extraClrScheme>
    <a:extraClrScheme>
      <a:clrScheme name="cdb2004134l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clrMap bg1="lt1" tx1="dk1" bg2="lt2" tx2="dk2" accent1="accent1" accent2="accent2" accent3="accent3" accent4="accent4" accent5="accent5" accent6="accent6" hlink="hlink" folHlink="folHlink"/>
    </a:extraClrScheme>
    <a:extraClrScheme>
      <a:clrScheme name="cdb2004134l 3">
        <a:dk1>
          <a:srgbClr val="23387D"/>
        </a:dk1>
        <a:lt1>
          <a:srgbClr val="FFFFFF"/>
        </a:lt1>
        <a:dk2>
          <a:srgbClr val="1A3D97"/>
        </a:dk2>
        <a:lt2>
          <a:srgbClr val="DDDDDD"/>
        </a:lt2>
        <a:accent1>
          <a:srgbClr val="6E51A7"/>
        </a:accent1>
        <a:accent2>
          <a:srgbClr val="8C8EE0"/>
        </a:accent2>
        <a:accent3>
          <a:srgbClr val="FFFFFF"/>
        </a:accent3>
        <a:accent4>
          <a:srgbClr val="1C2E6A"/>
        </a:accent4>
        <a:accent5>
          <a:srgbClr val="BAB3D0"/>
        </a:accent5>
        <a:accent6>
          <a:srgbClr val="7E80CB"/>
        </a:accent6>
        <a:hlink>
          <a:srgbClr val="96B1E6"/>
        </a:hlink>
        <a:folHlink>
          <a:srgbClr val="7BB32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主题">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Microsoft YaHei"/>
        <a:ea typeface="新細明體"/>
        <a:cs typeface=""/>
      </a:majorFont>
      <a:minorFont>
        <a:latin typeface="Calibri"/>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5_cdb2004134l">
  <a:themeElements>
    <a:clrScheme name="cdb2004134l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fontScheme name="cdb2004134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華康行書體" pitchFamily="49"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ea typeface="華康行書體" pitchFamily="49" charset="-120"/>
          </a:defRPr>
        </a:defPPr>
      </a:lstStyle>
    </a:lnDef>
  </a:objectDefaults>
  <a:extraClrSchemeLst>
    <a:extraClrScheme>
      <a:clrScheme name="cdb2004134l 1">
        <a:dk1>
          <a:srgbClr val="1D4940"/>
        </a:dk1>
        <a:lt1>
          <a:srgbClr val="FFFFFF"/>
        </a:lt1>
        <a:dk2>
          <a:srgbClr val="3F716F"/>
        </a:dk2>
        <a:lt2>
          <a:srgbClr val="DDDDDD"/>
        </a:lt2>
        <a:accent1>
          <a:srgbClr val="669E86"/>
        </a:accent1>
        <a:accent2>
          <a:srgbClr val="A2CAB4"/>
        </a:accent2>
        <a:accent3>
          <a:srgbClr val="FFFFFF"/>
        </a:accent3>
        <a:accent4>
          <a:srgbClr val="173D35"/>
        </a:accent4>
        <a:accent5>
          <a:srgbClr val="B8CCC3"/>
        </a:accent5>
        <a:accent6>
          <a:srgbClr val="92B7A3"/>
        </a:accent6>
        <a:hlink>
          <a:srgbClr val="8CA35F"/>
        </a:hlink>
        <a:folHlink>
          <a:srgbClr val="C1B05D"/>
        </a:folHlink>
      </a:clrScheme>
      <a:clrMap bg1="lt1" tx1="dk1" bg2="lt2" tx2="dk2" accent1="accent1" accent2="accent2" accent3="accent3" accent4="accent4" accent5="accent5" accent6="accent6" hlink="hlink" folHlink="folHlink"/>
    </a:extraClrScheme>
    <a:extraClrScheme>
      <a:clrScheme name="cdb2004134l 2">
        <a:dk1>
          <a:srgbClr val="23387D"/>
        </a:dk1>
        <a:lt1>
          <a:srgbClr val="FFFFFF"/>
        </a:lt1>
        <a:dk2>
          <a:srgbClr val="1A3D97"/>
        </a:dk2>
        <a:lt2>
          <a:srgbClr val="DDDDDD"/>
        </a:lt2>
        <a:accent1>
          <a:srgbClr val="4972BB"/>
        </a:accent1>
        <a:accent2>
          <a:srgbClr val="6A99D8"/>
        </a:accent2>
        <a:accent3>
          <a:srgbClr val="FFFFFF"/>
        </a:accent3>
        <a:accent4>
          <a:srgbClr val="1C2E6A"/>
        </a:accent4>
        <a:accent5>
          <a:srgbClr val="B1BCDA"/>
        </a:accent5>
        <a:accent6>
          <a:srgbClr val="5F8AC4"/>
        </a:accent6>
        <a:hlink>
          <a:srgbClr val="96B1E6"/>
        </a:hlink>
        <a:folHlink>
          <a:srgbClr val="99C25C"/>
        </a:folHlink>
      </a:clrScheme>
      <a:clrMap bg1="lt1" tx1="dk1" bg2="lt2" tx2="dk2" accent1="accent1" accent2="accent2" accent3="accent3" accent4="accent4" accent5="accent5" accent6="accent6" hlink="hlink" folHlink="folHlink"/>
    </a:extraClrScheme>
    <a:extraClrScheme>
      <a:clrScheme name="cdb2004134l 3">
        <a:dk1>
          <a:srgbClr val="23387D"/>
        </a:dk1>
        <a:lt1>
          <a:srgbClr val="FFFFFF"/>
        </a:lt1>
        <a:dk2>
          <a:srgbClr val="1A3D97"/>
        </a:dk2>
        <a:lt2>
          <a:srgbClr val="DDDDDD"/>
        </a:lt2>
        <a:accent1>
          <a:srgbClr val="6E51A7"/>
        </a:accent1>
        <a:accent2>
          <a:srgbClr val="8C8EE0"/>
        </a:accent2>
        <a:accent3>
          <a:srgbClr val="FFFFFF"/>
        </a:accent3>
        <a:accent4>
          <a:srgbClr val="1C2E6A"/>
        </a:accent4>
        <a:accent5>
          <a:srgbClr val="BAB3D0"/>
        </a:accent5>
        <a:accent6>
          <a:srgbClr val="7E80CB"/>
        </a:accent6>
        <a:hlink>
          <a:srgbClr val="96B1E6"/>
        </a:hlink>
        <a:folHlink>
          <a:srgbClr val="7BB329"/>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公正">
  <a:themeElements>
    <a:clrScheme name="流線">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9.xml><?xml version="1.0" encoding="utf-8"?>
<a:theme xmlns:a="http://schemas.openxmlformats.org/drawingml/2006/main" name="3_公正">
  <a:themeElements>
    <a:clrScheme name="流線">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Override1.xml><?xml version="1.0" encoding="utf-8"?>
<a:themeOverride xmlns:a="http://schemas.openxmlformats.org/drawingml/2006/main">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Equity</Template>
  <TotalTime>4323</TotalTime>
  <Words>10925</Words>
  <Application>Microsoft Office PowerPoint</Application>
  <PresentationFormat>如螢幕大小 (4:3)</PresentationFormat>
  <Paragraphs>1249</Paragraphs>
  <Slides>156</Slides>
  <Notes>1</Notes>
  <HiddenSlides>0</HiddenSlides>
  <MMClips>0</MMClips>
  <ScaleCrop>false</ScaleCrop>
  <HeadingPairs>
    <vt:vector size="6" baseType="variant">
      <vt:variant>
        <vt:lpstr>佈景主題</vt:lpstr>
      </vt:variant>
      <vt:variant>
        <vt:i4>10</vt:i4>
      </vt:variant>
      <vt:variant>
        <vt:lpstr>內嵌 OLE 伺服程式</vt:lpstr>
      </vt:variant>
      <vt:variant>
        <vt:i4>1</vt:i4>
      </vt:variant>
      <vt:variant>
        <vt:lpstr>投影片標題</vt:lpstr>
      </vt:variant>
      <vt:variant>
        <vt:i4>156</vt:i4>
      </vt:variant>
    </vt:vector>
  </HeadingPairs>
  <TitlesOfParts>
    <vt:vector size="167" baseType="lpstr">
      <vt:lpstr>公正</vt:lpstr>
      <vt:lpstr>夏至</vt:lpstr>
      <vt:lpstr>1_公正</vt:lpstr>
      <vt:lpstr>cdb2004134l</vt:lpstr>
      <vt:lpstr>Office 主题</vt:lpstr>
      <vt:lpstr>1_夏至</vt:lpstr>
      <vt:lpstr>5_cdb2004134l</vt:lpstr>
      <vt:lpstr>2_公正</vt:lpstr>
      <vt:lpstr>3_公正</vt:lpstr>
      <vt:lpstr>壁窗</vt:lpstr>
      <vt:lpstr>PhotoImpact</vt:lpstr>
      <vt:lpstr> 因應特殊教育法施行細則及相關子法修正 各教育階段個別化教育計畫 更新及推動 </vt:lpstr>
      <vt:lpstr> 各教育階段個別化教育計畫 更新及推動</vt:lpstr>
      <vt:lpstr> 各教育階段個別化教育計畫 更新推動</vt:lpstr>
      <vt:lpstr>PowerPoint 簡報</vt:lpstr>
      <vt:lpstr>PowerPoint 簡報</vt:lpstr>
      <vt:lpstr>PowerPoint 簡報</vt:lpstr>
      <vt:lpstr> 四、各教育階段IEP議題：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二、個別化教育計畫實作：</vt:lpstr>
      <vt:lpstr>PowerPoint 簡報</vt:lpstr>
      <vt:lpstr>  肆、台灣個別化教育計畫新舊法定內容比較</vt:lpstr>
      <vt:lpstr>PowerPoint 簡報</vt:lpstr>
      <vt:lpstr>   伍、個別化教育計畫五要項內容調整與彙整</vt:lpstr>
      <vt:lpstr>PowerPoint 簡報</vt:lpstr>
      <vt:lpstr>PowerPoint 簡報</vt:lpstr>
      <vt:lpstr>PowerPoint 簡報</vt:lpstr>
      <vt:lpstr>PowerPoint 簡報</vt:lpstr>
      <vt:lpstr>PowerPoint 簡報</vt:lpstr>
      <vt:lpstr> 陸、個別化教育計畫五要項內容更新推動</vt:lpstr>
      <vt:lpstr>       2、身心障礙鑑定新舊制比較</vt:lpstr>
      <vt:lpstr>          3、身心障礙類別新制8類與舊制16類對應表</vt:lpstr>
      <vt:lpstr>PowerPoint 簡報</vt:lpstr>
      <vt:lpstr>          4、特教法與身權法對身心障礙類別之差異</vt:lpstr>
      <vt:lpstr>PowerPoint 簡報</vt:lpstr>
      <vt:lpstr> （二）疾病醫療的影響：</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  （一）身心障礙學生各項個別化計畫的發展與關連 </vt:lpstr>
      <vt:lpstr> （一）身心障礙學生各項個別化計畫的發展與關連 </vt:lpstr>
      <vt:lpstr> （二）身心障礙學生個別化關鍵性介入及有效支持策略</vt:lpstr>
      <vt:lpstr>１、有效支持策略：個別化關鍵性介入</vt:lpstr>
      <vt:lpstr>２、順序：自然支持→服務為本支持</vt:lpstr>
      <vt:lpstr>３、目標：達成最少限制學習環境</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身心障礙學生考試服務辦法</vt:lpstr>
      <vt:lpstr>身心障礙學生考試服務辦法</vt:lpstr>
      <vt:lpstr>身心障礙學生考試服務辦法</vt:lpstr>
      <vt:lpstr>身心障礙學生考試服務辦法</vt:lpstr>
      <vt:lpstr>身心障礙學生考試服務辦法</vt:lpstr>
      <vt:lpstr>身心障礙學生考試服務辦法</vt:lpstr>
      <vt:lpstr>PowerPoint 簡報</vt:lpstr>
      <vt:lpstr>PowerPoint 簡報</vt:lpstr>
      <vt:lpstr>PowerPoint 簡報</vt:lpstr>
      <vt:lpstr>PowerPoint 簡報</vt:lpstr>
      <vt:lpstr>PowerPoint 簡報</vt:lpstr>
      <vt:lpstr>PowerPoint 簡報</vt:lpstr>
      <vt:lpstr> （一）特殊教育課程教學調整與IEP關連之法源</vt:lpstr>
      <vt:lpstr> （一）特殊教育課程教學調整與IEP關連之法源</vt:lpstr>
      <vt:lpstr> （二）特殊教育課程內容（教育目標）之調整</vt:lpstr>
      <vt:lpstr> （二）特殊教育課程內容（教育目標）之調整</vt:lpstr>
      <vt:lpstr>（三）調整課程能力指標（目標）及撰寫IEP長短期目標</vt:lpstr>
      <vt:lpstr> （三）調整課程能力指標（目標）及撰寫IEP長短期目標</vt:lpstr>
      <vt:lpstr> （三）調整課程能力指標（目標）及撰寫IEP長短期目標</vt:lpstr>
      <vt:lpstr> （三）調整課程能力指標（目標）及撰寫IEP長短期目標</vt:lpstr>
      <vt:lpstr>語文學習領域能力指標調整示例</vt:lpstr>
      <vt:lpstr>數學學習領域能力指標調整示例</vt:lpstr>
      <vt:lpstr> （三）調整課程能力指標（目標）及撰寫IEP長短期目標</vt:lpstr>
      <vt:lpstr> （三）調整課程能力指標（目標）及撰寫IEP長短期目標</vt:lpstr>
      <vt:lpstr>PowerPoint 簡報</vt:lpstr>
      <vt:lpstr>PowerPoint 簡報</vt:lpstr>
      <vt:lpstr>一、能力指標調整</vt:lpstr>
      <vt:lpstr> 二、撰寫IEP長短期目標</vt:lpstr>
      <vt:lpstr>PowerPoint 簡報</vt:lpstr>
      <vt:lpstr>PowerPoint 簡報</vt:lpstr>
      <vt:lpstr>PowerPoint 簡報</vt:lpstr>
      <vt:lpstr>  （一）個別化教育計畫與行為功能介入方案之關連 </vt:lpstr>
      <vt:lpstr>  （二）身心障礙學生行為問題診斷評量與處理過程 </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（三）身心障礙學生行為問題評量表案例</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     （一）身心障礙學生轉銜輔導及服務之法源</vt:lpstr>
      <vt:lpstr>    （二）身心障礙學生個別化轉銜方案（I T P）</vt:lpstr>
      <vt:lpstr>（三）各教育階段身心障礙學生轉銜輔導及服務辦法（2010）</vt:lpstr>
      <vt:lpstr>PowerPoint 簡報</vt:lpstr>
      <vt:lpstr>PowerPoint 簡報</vt:lpstr>
      <vt:lpstr>PowerPoint 簡報</vt:lpstr>
      <vt:lpstr>PowerPoint 簡報</vt:lpstr>
      <vt:lpstr>PowerPoint 簡報</vt:lpstr>
      <vt:lpstr>PowerPoint 簡報</vt:lpstr>
      <vt:lpstr>PowerPoint 簡報</vt:lpstr>
      <vt:lpstr>PowerPoint 簡報</vt:lpstr>
      <vt:lpstr>    柒、個別化教育計畫更新格式及撰寫實例</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MOE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性別平等教育議題融入 個別化教育計畫(IEP)</dc:title>
  <dc:creator>MOEIT</dc:creator>
  <cp:lastModifiedBy>Admin</cp:lastModifiedBy>
  <cp:revision>171</cp:revision>
  <cp:lastPrinted>2016-05-20T03:47:06Z</cp:lastPrinted>
  <dcterms:created xsi:type="dcterms:W3CDTF">2012-03-02T02:53:42Z</dcterms:created>
  <dcterms:modified xsi:type="dcterms:W3CDTF">2016-05-20T04:31:41Z</dcterms:modified>
</cp:coreProperties>
</file>